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xml" ContentType="application/vnd.openxmlformats-officedocument.themeOverride+xml"/>
  <Override PartName="/ppt/drawings/drawing1.xml" ContentType="application/vnd.openxmlformats-officedocument.drawingml.chartshape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3.xml" ContentType="application/vnd.openxmlformats-officedocument.themeOverride+xml"/>
  <Override PartName="/ppt/drawings/drawing2.xml" ContentType="application/vnd.openxmlformats-officedocument.drawingml.chartshape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30"/>
  </p:notesMasterIdLst>
  <p:handoutMasterIdLst>
    <p:handoutMasterId r:id="rId31"/>
  </p:handoutMasterIdLst>
  <p:sldIdLst>
    <p:sldId id="256" r:id="rId2"/>
    <p:sldId id="488" r:id="rId3"/>
    <p:sldId id="561" r:id="rId4"/>
    <p:sldId id="549" r:id="rId5"/>
    <p:sldId id="562" r:id="rId6"/>
    <p:sldId id="563" r:id="rId7"/>
    <p:sldId id="565" r:id="rId8"/>
    <p:sldId id="566" r:id="rId9"/>
    <p:sldId id="564" r:id="rId10"/>
    <p:sldId id="567" r:id="rId11"/>
    <p:sldId id="568" r:id="rId12"/>
    <p:sldId id="569" r:id="rId13"/>
    <p:sldId id="570" r:id="rId14"/>
    <p:sldId id="571" r:id="rId15"/>
    <p:sldId id="572" r:id="rId16"/>
    <p:sldId id="573" r:id="rId17"/>
    <p:sldId id="574" r:id="rId18"/>
    <p:sldId id="575" r:id="rId19"/>
    <p:sldId id="576" r:id="rId20"/>
    <p:sldId id="577" r:id="rId21"/>
    <p:sldId id="578" r:id="rId22"/>
    <p:sldId id="579" r:id="rId23"/>
    <p:sldId id="580" r:id="rId24"/>
    <p:sldId id="581" r:id="rId25"/>
    <p:sldId id="582" r:id="rId26"/>
    <p:sldId id="585" r:id="rId27"/>
    <p:sldId id="583" r:id="rId28"/>
    <p:sldId id="584" r:id="rId29"/>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 lastIdx="11" clrIdx="0">
    <p:extLst>
      <p:ext uri="{19B8F6BF-5375-455C-9EA6-DF929625EA0E}">
        <p15:presenceInfo xmlns:p15="http://schemas.microsoft.com/office/powerpoint/2012/main" userId="　" providerId="None"/>
      </p:ext>
    </p:extLst>
  </p:cmAuthor>
  <p:cmAuthor id="2" name="供用" initials="供用" lastIdx="3" clrIdx="1">
    <p:extLst>
      <p:ext uri="{19B8F6BF-5375-455C-9EA6-DF929625EA0E}">
        <p15:presenceInfo xmlns:p15="http://schemas.microsoft.com/office/powerpoint/2012/main" userId="供用" providerId="None"/>
      </p:ext>
    </p:extLst>
  </p:cmAuthor>
  <p:cmAuthor id="3" name="IRWS6434" initials="I" lastIdx="1" clrIdx="2">
    <p:extLst>
      <p:ext uri="{19B8F6BF-5375-455C-9EA6-DF929625EA0E}">
        <p15:presenceInfo xmlns:p15="http://schemas.microsoft.com/office/powerpoint/2012/main" userId="S-1-5-21-2978336-543718987-1757479407-41750" providerId="AD"/>
      </p:ext>
    </p:extLst>
  </p:cmAuthor>
  <p:cmAuthor id="4" name="IRWS6431" initials="I" lastIdx="3" clrIdx="3">
    <p:extLst>
      <p:ext uri="{19B8F6BF-5375-455C-9EA6-DF929625EA0E}">
        <p15:presenceInfo xmlns:p15="http://schemas.microsoft.com/office/powerpoint/2012/main" userId="S-1-5-21-2978336-543718987-1757479407-417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008000"/>
    <a:srgbClr val="CFD5EA"/>
    <a:srgbClr val="EAF4E4"/>
    <a:srgbClr val="FFCCFF"/>
    <a:srgbClr val="FFE5FF"/>
    <a:srgbClr val="B4C7E7"/>
    <a:srgbClr val="FFE699"/>
    <a:srgbClr val="FFD9D9"/>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36" autoAdjust="0"/>
    <p:restoredTop sz="83842" autoAdjust="0"/>
  </p:normalViewPr>
  <p:slideViewPr>
    <p:cSldViewPr snapToGrid="0">
      <p:cViewPr>
        <p:scale>
          <a:sx n="130" d="100"/>
          <a:sy n="130" d="100"/>
        </p:scale>
        <p:origin x="-2120" y="-1660"/>
      </p:cViewPr>
      <p:guideLst/>
    </p:cSldViewPr>
  </p:slideViewPr>
  <p:notesTextViewPr>
    <p:cViewPr>
      <p:scale>
        <a:sx n="150" d="100"/>
        <a:sy n="150" d="100"/>
      </p:scale>
      <p:origin x="0" y="0"/>
    </p:cViewPr>
  </p:notesTextViewPr>
  <p:sorterViewPr>
    <p:cViewPr>
      <p:scale>
        <a:sx n="100" d="100"/>
        <a:sy n="100" d="100"/>
      </p:scale>
      <p:origin x="0" y="0"/>
    </p:cViewPr>
  </p:sorterViewPr>
  <p:notesViewPr>
    <p:cSldViewPr snapToGrid="0">
      <p:cViewPr varScale="1">
        <p:scale>
          <a:sx n="76" d="100"/>
          <a:sy n="76" d="100"/>
        </p:scale>
        <p:origin x="2184" y="11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5.xml"/><Relationship Id="rId1" Type="http://schemas.microsoft.com/office/2011/relationships/chartStyle" Target="style5.xml"/><Relationship Id="rId5" Type="http://schemas.openxmlformats.org/officeDocument/2006/relationships/chartUserShapes" Target="../drawings/drawing1.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6.xml"/><Relationship Id="rId1" Type="http://schemas.microsoft.com/office/2011/relationships/chartStyle" Target="style6.xml"/><Relationship Id="rId5" Type="http://schemas.openxmlformats.org/officeDocument/2006/relationships/chartUserShapes" Target="../drawings/drawing2.xml"/><Relationship Id="rId4"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総人口(人）</c:v>
                </c:pt>
              </c:strCache>
            </c:strRef>
          </c:tx>
          <c:spPr>
            <a:solidFill>
              <a:schemeClr val="bg1"/>
            </a:solidFill>
            <a:ln>
              <a:solidFill>
                <a:schemeClr val="tx1"/>
              </a:solid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cat>
            <c:strRef>
              <c:f>Sheet1!$A$2:$A$7</c:f>
              <c:strCache>
                <c:ptCount val="6"/>
                <c:pt idx="0">
                  <c:v>令和2年</c:v>
                </c:pt>
                <c:pt idx="1">
                  <c:v>令和3年</c:v>
                </c:pt>
                <c:pt idx="2">
                  <c:v>令和4年</c:v>
                </c:pt>
                <c:pt idx="3">
                  <c:v>令和5年</c:v>
                </c:pt>
                <c:pt idx="4">
                  <c:v>令和6年</c:v>
                </c:pt>
                <c:pt idx="5">
                  <c:v>令和7年</c:v>
                </c:pt>
              </c:strCache>
            </c:strRef>
          </c:cat>
          <c:val>
            <c:numRef>
              <c:f>Sheet1!$B$2:$B$7</c:f>
              <c:numCache>
                <c:formatCode>#,##0_);[Red]\(#,##0\)</c:formatCode>
                <c:ptCount val="6"/>
                <c:pt idx="0">
                  <c:v>147312</c:v>
                </c:pt>
                <c:pt idx="1">
                  <c:v>146419</c:v>
                </c:pt>
                <c:pt idx="2">
                  <c:v>145830</c:v>
                </c:pt>
                <c:pt idx="3">
                  <c:v>144945</c:v>
                </c:pt>
                <c:pt idx="4">
                  <c:v>143769</c:v>
                </c:pt>
                <c:pt idx="5">
                  <c:v>142456</c:v>
                </c:pt>
              </c:numCache>
            </c:numRef>
          </c:val>
          <c:extLst>
            <c:ext xmlns:c16="http://schemas.microsoft.com/office/drawing/2014/chart" uri="{C3380CC4-5D6E-409C-BE32-E72D297353CC}">
              <c16:uniqueId val="{00000000-17C5-4DFF-9EC7-16989B09846B}"/>
            </c:ext>
          </c:extLst>
        </c:ser>
        <c:ser>
          <c:idx val="1"/>
          <c:order val="1"/>
          <c:tx>
            <c:strRef>
              <c:f>Sheet1!$C$1</c:f>
              <c:strCache>
                <c:ptCount val="1"/>
                <c:pt idx="0">
                  <c:v>65歳以上（人）</c:v>
                </c:pt>
              </c:strCache>
            </c:strRef>
          </c:tx>
          <c:spPr>
            <a:pattFill prst="wdUpDiag">
              <a:fgClr>
                <a:schemeClr val="accent2">
                  <a:lumMod val="75000"/>
                </a:schemeClr>
              </a:fgClr>
              <a:bgClr>
                <a:schemeClr val="bg1"/>
              </a:bgClr>
            </a:pattFill>
            <a:ln>
              <a:solidFill>
                <a:schemeClr val="tx1"/>
              </a:solid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cat>
            <c:strRef>
              <c:f>Sheet1!$A$2:$A$7</c:f>
              <c:strCache>
                <c:ptCount val="6"/>
                <c:pt idx="0">
                  <c:v>令和2年</c:v>
                </c:pt>
                <c:pt idx="1">
                  <c:v>令和3年</c:v>
                </c:pt>
                <c:pt idx="2">
                  <c:v>令和4年</c:v>
                </c:pt>
                <c:pt idx="3">
                  <c:v>令和5年</c:v>
                </c:pt>
                <c:pt idx="4">
                  <c:v>令和6年</c:v>
                </c:pt>
                <c:pt idx="5">
                  <c:v>令和7年</c:v>
                </c:pt>
              </c:strCache>
            </c:strRef>
          </c:cat>
          <c:val>
            <c:numRef>
              <c:f>Sheet1!$C$2:$C$7</c:f>
              <c:numCache>
                <c:formatCode>#,##0_);[Red]\(#,##0\)</c:formatCode>
                <c:ptCount val="6"/>
                <c:pt idx="0">
                  <c:v>43177</c:v>
                </c:pt>
                <c:pt idx="1">
                  <c:v>43724</c:v>
                </c:pt>
                <c:pt idx="2">
                  <c:v>44056</c:v>
                </c:pt>
                <c:pt idx="3">
                  <c:v>44343</c:v>
                </c:pt>
                <c:pt idx="4">
                  <c:v>44564</c:v>
                </c:pt>
                <c:pt idx="5">
                  <c:v>44602</c:v>
                </c:pt>
              </c:numCache>
            </c:numRef>
          </c:val>
          <c:extLst>
            <c:ext xmlns:c16="http://schemas.microsoft.com/office/drawing/2014/chart" uri="{C3380CC4-5D6E-409C-BE32-E72D297353CC}">
              <c16:uniqueId val="{00000001-17C5-4DFF-9EC7-16989B09846B}"/>
            </c:ext>
          </c:extLst>
        </c:ser>
        <c:ser>
          <c:idx val="2"/>
          <c:order val="2"/>
          <c:tx>
            <c:strRef>
              <c:f>Sheet1!$D$1</c:f>
              <c:strCache>
                <c:ptCount val="1"/>
                <c:pt idx="0">
                  <c:v>世帯数（世帯）</c:v>
                </c:pt>
              </c:strCache>
            </c:strRef>
          </c:tx>
          <c:spPr>
            <a:solidFill>
              <a:schemeClr val="accent1">
                <a:lumMod val="60000"/>
                <a:lumOff val="40000"/>
              </a:schemeClr>
            </a:solidFill>
            <a:ln>
              <a:solidFill>
                <a:schemeClr val="tx1"/>
              </a:solid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cat>
            <c:strRef>
              <c:f>Sheet1!$A$2:$A$7</c:f>
              <c:strCache>
                <c:ptCount val="6"/>
                <c:pt idx="0">
                  <c:v>令和2年</c:v>
                </c:pt>
                <c:pt idx="1">
                  <c:v>令和3年</c:v>
                </c:pt>
                <c:pt idx="2">
                  <c:v>令和4年</c:v>
                </c:pt>
                <c:pt idx="3">
                  <c:v>令和5年</c:v>
                </c:pt>
                <c:pt idx="4">
                  <c:v>令和6年</c:v>
                </c:pt>
                <c:pt idx="5">
                  <c:v>令和7年</c:v>
                </c:pt>
              </c:strCache>
            </c:strRef>
          </c:cat>
          <c:val>
            <c:numRef>
              <c:f>Sheet1!$D$2:$D$7</c:f>
              <c:numCache>
                <c:formatCode>#,##0_);[Red]\(#,##0\)</c:formatCode>
                <c:ptCount val="6"/>
                <c:pt idx="0">
                  <c:v>66418</c:v>
                </c:pt>
                <c:pt idx="1">
                  <c:v>66873</c:v>
                </c:pt>
                <c:pt idx="2">
                  <c:v>67496</c:v>
                </c:pt>
                <c:pt idx="3">
                  <c:v>67945</c:v>
                </c:pt>
                <c:pt idx="4">
                  <c:v>68395</c:v>
                </c:pt>
                <c:pt idx="5">
                  <c:v>68775</c:v>
                </c:pt>
              </c:numCache>
            </c:numRef>
          </c:val>
          <c:extLst>
            <c:ext xmlns:c16="http://schemas.microsoft.com/office/drawing/2014/chart" uri="{C3380CC4-5D6E-409C-BE32-E72D297353CC}">
              <c16:uniqueId val="{00000002-17C5-4DFF-9EC7-16989B09846B}"/>
            </c:ext>
          </c:extLst>
        </c:ser>
        <c:dLbls>
          <c:showLegendKey val="0"/>
          <c:showVal val="0"/>
          <c:showCatName val="0"/>
          <c:showSerName val="0"/>
          <c:showPercent val="0"/>
          <c:showBubbleSize val="0"/>
        </c:dLbls>
        <c:gapWidth val="100"/>
        <c:overlap val="-24"/>
        <c:axId val="707616104"/>
        <c:axId val="707612496"/>
      </c:barChart>
      <c:catAx>
        <c:axId val="707616104"/>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707612496"/>
        <c:crosses val="autoZero"/>
        <c:auto val="1"/>
        <c:lblAlgn val="ctr"/>
        <c:lblOffset val="100"/>
        <c:noMultiLvlLbl val="0"/>
      </c:catAx>
      <c:valAx>
        <c:axId val="707612496"/>
        <c:scaling>
          <c:orientation val="minMax"/>
          <c:max val="150000"/>
          <c:min val="0"/>
        </c:scaling>
        <c:delete val="0"/>
        <c:axPos val="l"/>
        <c:majorGridlines>
          <c:spPr>
            <a:ln w="9525" cap="flat" cmpd="sng" algn="ctr">
              <a:solidFill>
                <a:schemeClr val="tx1">
                  <a:lumMod val="15000"/>
                  <a:lumOff val="85000"/>
                </a:schemeClr>
              </a:solidFill>
              <a:round/>
            </a:ln>
            <a:effectLst/>
          </c:spPr>
        </c:majorGridlines>
        <c:numFmt formatCode="#,##0_);[Red]\(#,##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HGPｺﾞｼｯｸE" panose="020B0900000000000000" pitchFamily="50" charset="-128"/>
                <a:ea typeface="HGPｺﾞｼｯｸE" panose="020B0900000000000000" pitchFamily="50" charset="-128"/>
                <a:cs typeface="+mn-cs"/>
              </a:defRPr>
            </a:pPr>
            <a:endParaRPr lang="ja-JP"/>
          </a:p>
        </c:txPr>
        <c:crossAx val="707616104"/>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rgbClr val="FF0000"/>
                </a:solidFill>
                <a:latin typeface="HGPｺﾞｼｯｸE" panose="020B0900000000000000" pitchFamily="50" charset="-128"/>
                <a:ea typeface="HGPｺﾞｼｯｸE" panose="020B0900000000000000" pitchFamily="50" charset="-128"/>
                <a:cs typeface="+mn-cs"/>
              </a:defRPr>
            </a:pPr>
            <a:endParaRPr lang="ja-JP"/>
          </a:p>
        </c:txPr>
      </c:dTable>
      <c:spPr>
        <a:noFill/>
        <a:ln>
          <a:noFill/>
        </a:ln>
        <a:effectLst/>
      </c:spPr>
    </c:plotArea>
    <c:legend>
      <c:legendPos val="b"/>
      <c:overlay val="0"/>
      <c:spPr>
        <a:solidFill>
          <a:schemeClr val="bg1"/>
        </a:solid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HGPｺﾞｼｯｸE" panose="020B0900000000000000" pitchFamily="50" charset="-128"/>
              <a:ea typeface="HGPｺﾞｼｯｸE" panose="020B0900000000000000" pitchFamily="50" charset="-128"/>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総住宅数</c:v>
                </c:pt>
              </c:strCache>
            </c:strRef>
          </c:tx>
          <c:spPr>
            <a:solidFill>
              <a:srgbClr val="5B9BD5">
                <a:alpha val="50196"/>
              </a:srgbClr>
            </a:solidFill>
            <a:ln>
              <a:noFill/>
            </a:ln>
            <a:effectLst/>
          </c:spPr>
          <c:invertIfNegative val="0"/>
          <c:dLbls>
            <c:numFmt formatCode="#,##0_);[Red]\(#,##0\)" sourceLinked="0"/>
            <c:spPr>
              <a:noFill/>
              <a:ln>
                <a:noFill/>
              </a:ln>
              <a:effectLst/>
            </c:spPr>
            <c:txPr>
              <a:bodyPr rot="0" spcFirstLastPara="1" vertOverflow="ellipsis" vert="horz" wrap="square" anchor="ctr" anchorCtr="1"/>
              <a:lstStyle/>
              <a:p>
                <a:pPr>
                  <a:defRPr sz="900" b="0" i="0" u="none" strike="noStrike" kern="1200" baseline="0">
                    <a:solidFill>
                      <a:srgbClr val="FF0000"/>
                    </a:solidFill>
                    <a:latin typeface="HGPｺﾞｼｯｸE" panose="020B0900000000000000" pitchFamily="50" charset="-128"/>
                    <a:ea typeface="HGPｺﾞｼｯｸE" panose="020B0900000000000000"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平成15年</c:v>
                </c:pt>
                <c:pt idx="1">
                  <c:v>平成20年</c:v>
                </c:pt>
                <c:pt idx="2">
                  <c:v>平成25年</c:v>
                </c:pt>
                <c:pt idx="3">
                  <c:v>平成30年</c:v>
                </c:pt>
                <c:pt idx="4">
                  <c:v>令和5年</c:v>
                </c:pt>
              </c:strCache>
            </c:strRef>
          </c:cat>
          <c:val>
            <c:numRef>
              <c:f>Sheet1!$B$2:$B$6</c:f>
              <c:numCache>
                <c:formatCode>#,##0_);[Red]\(#,##0\)</c:formatCode>
                <c:ptCount val="5"/>
                <c:pt idx="0">
                  <c:v>53891</c:v>
                </c:pt>
                <c:pt idx="1">
                  <c:v>57586</c:v>
                </c:pt>
                <c:pt idx="2">
                  <c:v>60629</c:v>
                </c:pt>
                <c:pt idx="3">
                  <c:v>62407</c:v>
                </c:pt>
                <c:pt idx="4">
                  <c:v>65047</c:v>
                </c:pt>
              </c:numCache>
            </c:numRef>
          </c:val>
          <c:extLst>
            <c:ext xmlns:c16="http://schemas.microsoft.com/office/drawing/2014/chart" uri="{C3380CC4-5D6E-409C-BE32-E72D297353CC}">
              <c16:uniqueId val="{00000000-76B7-40DA-A9A2-89953E12FF4E}"/>
            </c:ext>
          </c:extLst>
        </c:ser>
        <c:ser>
          <c:idx val="1"/>
          <c:order val="1"/>
          <c:tx>
            <c:strRef>
              <c:f>Sheet1!$C$1</c:f>
              <c:strCache>
                <c:ptCount val="1"/>
                <c:pt idx="0">
                  <c:v>空き家数</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rgbClr val="FF0000"/>
                    </a:solidFill>
                    <a:latin typeface="HGPｺﾞｼｯｸE" panose="020B0900000000000000" pitchFamily="50" charset="-128"/>
                    <a:ea typeface="HGPｺﾞｼｯｸE" panose="020B0900000000000000" pitchFamily="50"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平成15年</c:v>
                </c:pt>
                <c:pt idx="1">
                  <c:v>平成20年</c:v>
                </c:pt>
                <c:pt idx="2">
                  <c:v>平成25年</c:v>
                </c:pt>
                <c:pt idx="3">
                  <c:v>平成30年</c:v>
                </c:pt>
                <c:pt idx="4">
                  <c:v>令和5年</c:v>
                </c:pt>
              </c:strCache>
            </c:strRef>
          </c:cat>
          <c:val>
            <c:numRef>
              <c:f>Sheet1!$C$2:$C$6</c:f>
              <c:numCache>
                <c:formatCode>#,##0</c:formatCode>
                <c:ptCount val="5"/>
                <c:pt idx="0">
                  <c:v>6593</c:v>
                </c:pt>
                <c:pt idx="1">
                  <c:v>7568</c:v>
                </c:pt>
                <c:pt idx="2">
                  <c:v>8196</c:v>
                </c:pt>
                <c:pt idx="3">
                  <c:v>8489</c:v>
                </c:pt>
                <c:pt idx="4">
                  <c:v>9002</c:v>
                </c:pt>
              </c:numCache>
            </c:numRef>
          </c:val>
          <c:extLst>
            <c:ext xmlns:c16="http://schemas.microsoft.com/office/drawing/2014/chart" uri="{C3380CC4-5D6E-409C-BE32-E72D297353CC}">
              <c16:uniqueId val="{00000001-76B7-40DA-A9A2-89953E12FF4E}"/>
            </c:ext>
          </c:extLst>
        </c:ser>
        <c:dLbls>
          <c:showLegendKey val="0"/>
          <c:showVal val="0"/>
          <c:showCatName val="0"/>
          <c:showSerName val="0"/>
          <c:showPercent val="0"/>
          <c:showBubbleSize val="0"/>
        </c:dLbls>
        <c:gapWidth val="219"/>
        <c:overlap val="-27"/>
        <c:axId val="432991032"/>
        <c:axId val="432992344"/>
      </c:barChart>
      <c:lineChart>
        <c:grouping val="standard"/>
        <c:varyColors val="0"/>
        <c:ser>
          <c:idx val="2"/>
          <c:order val="2"/>
          <c:tx>
            <c:strRef>
              <c:f>Sheet1!$D$1</c:f>
              <c:strCache>
                <c:ptCount val="1"/>
                <c:pt idx="0">
                  <c:v>空き家率</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dLbls>
            <c:dLbl>
              <c:idx val="0"/>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6B7-40DA-A9A2-89953E12FF4E}"/>
                </c:ext>
              </c:extLst>
            </c:dLbl>
            <c:dLbl>
              <c:idx val="1"/>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6B7-40DA-A9A2-89953E12FF4E}"/>
                </c:ext>
              </c:extLst>
            </c:dLbl>
            <c:dLbl>
              <c:idx val="2"/>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6B7-40DA-A9A2-89953E12FF4E}"/>
                </c:ext>
              </c:extLst>
            </c:dLbl>
            <c:dLbl>
              <c:idx val="3"/>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6B7-40DA-A9A2-89953E12FF4E}"/>
                </c:ext>
              </c:extLst>
            </c:dLbl>
            <c:dLbl>
              <c:idx val="4"/>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6B7-40DA-A9A2-89953E12FF4E}"/>
                </c:ext>
              </c:extLst>
            </c:dLbl>
            <c:spPr>
              <a:noFill/>
              <a:ln>
                <a:noFill/>
              </a:ln>
              <a:effectLst/>
            </c:spPr>
            <c:txPr>
              <a:bodyPr rot="0" spcFirstLastPara="1" vertOverflow="ellipsis" vert="horz" wrap="square" anchor="ctr" anchorCtr="1"/>
              <a:lstStyle/>
              <a:p>
                <a:pPr>
                  <a:defRPr sz="900" b="0" i="0" u="none" strike="noStrike" kern="1200" baseline="0">
                    <a:solidFill>
                      <a:srgbClr val="FF0000"/>
                    </a:solidFill>
                    <a:latin typeface="HGPｺﾞｼｯｸE" panose="020B0900000000000000" pitchFamily="50" charset="-128"/>
                    <a:ea typeface="HGPｺﾞｼｯｸE" panose="020B0900000000000000" pitchFamily="50" charset="-128"/>
                    <a:cs typeface="+mn-cs"/>
                  </a:defRPr>
                </a:pPr>
                <a:endParaRPr lang="ja-JP"/>
              </a:p>
            </c:txPr>
            <c:dLblPos val="t"/>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平成15年</c:v>
                </c:pt>
                <c:pt idx="1">
                  <c:v>平成20年</c:v>
                </c:pt>
                <c:pt idx="2">
                  <c:v>平成25年</c:v>
                </c:pt>
                <c:pt idx="3">
                  <c:v>平成30年</c:v>
                </c:pt>
                <c:pt idx="4">
                  <c:v>令和5年</c:v>
                </c:pt>
              </c:strCache>
            </c:strRef>
          </c:cat>
          <c:val>
            <c:numRef>
              <c:f>Sheet1!$D$2:$D$6</c:f>
              <c:numCache>
                <c:formatCode>General</c:formatCode>
                <c:ptCount val="5"/>
                <c:pt idx="0">
                  <c:v>12.2</c:v>
                </c:pt>
                <c:pt idx="1">
                  <c:v>13.1</c:v>
                </c:pt>
                <c:pt idx="2">
                  <c:v>13.5</c:v>
                </c:pt>
                <c:pt idx="3">
                  <c:v>13.6</c:v>
                </c:pt>
                <c:pt idx="4">
                  <c:v>13.8</c:v>
                </c:pt>
              </c:numCache>
            </c:numRef>
          </c:val>
          <c:smooth val="0"/>
          <c:extLst>
            <c:ext xmlns:c16="http://schemas.microsoft.com/office/drawing/2014/chart" uri="{C3380CC4-5D6E-409C-BE32-E72D297353CC}">
              <c16:uniqueId val="{00000007-76B7-40DA-A9A2-89953E12FF4E}"/>
            </c:ext>
          </c:extLst>
        </c:ser>
        <c:dLbls>
          <c:showLegendKey val="0"/>
          <c:showVal val="0"/>
          <c:showCatName val="0"/>
          <c:showSerName val="0"/>
          <c:showPercent val="0"/>
          <c:showBubbleSize val="0"/>
        </c:dLbls>
        <c:marker val="1"/>
        <c:smooth val="0"/>
        <c:axId val="679113288"/>
        <c:axId val="679114928"/>
      </c:lineChart>
      <c:catAx>
        <c:axId val="4329910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rgbClr val="FF0000"/>
                </a:solidFill>
                <a:latin typeface="HGPｺﾞｼｯｸE" panose="020B0900000000000000" pitchFamily="50" charset="-128"/>
                <a:ea typeface="HGPｺﾞｼｯｸE" panose="020B0900000000000000" pitchFamily="50" charset="-128"/>
                <a:cs typeface="+mn-cs"/>
              </a:defRPr>
            </a:pPr>
            <a:endParaRPr lang="ja-JP"/>
          </a:p>
        </c:txPr>
        <c:crossAx val="432992344"/>
        <c:crosses val="autoZero"/>
        <c:auto val="1"/>
        <c:lblAlgn val="ctr"/>
        <c:lblOffset val="100"/>
        <c:noMultiLvlLbl val="0"/>
      </c:catAx>
      <c:valAx>
        <c:axId val="432992344"/>
        <c:scaling>
          <c:orientation val="minMax"/>
          <c:max val="70000"/>
        </c:scaling>
        <c:delete val="0"/>
        <c:axPos val="l"/>
        <c:numFmt formatCode="#,##0_);[Red]\(#,##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HGPｺﾞｼｯｸE" panose="020B0900000000000000" pitchFamily="50" charset="-128"/>
                <a:ea typeface="HGPｺﾞｼｯｸE" panose="020B0900000000000000" pitchFamily="50" charset="-128"/>
                <a:cs typeface="+mn-cs"/>
              </a:defRPr>
            </a:pPr>
            <a:endParaRPr lang="ja-JP"/>
          </a:p>
        </c:txPr>
        <c:crossAx val="432991032"/>
        <c:crosses val="autoZero"/>
        <c:crossBetween val="between"/>
      </c:valAx>
      <c:valAx>
        <c:axId val="679114928"/>
        <c:scaling>
          <c:orientation val="minMax"/>
          <c:max val="14"/>
          <c:min val="0"/>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HGPｺﾞｼｯｸE" panose="020B0900000000000000" pitchFamily="50" charset="-128"/>
                <a:ea typeface="HGPｺﾞｼｯｸE" panose="020B0900000000000000" pitchFamily="50" charset="-128"/>
                <a:cs typeface="+mn-cs"/>
              </a:defRPr>
            </a:pPr>
            <a:endParaRPr lang="ja-JP"/>
          </a:p>
        </c:txPr>
        <c:crossAx val="679113288"/>
        <c:crosses val="max"/>
        <c:crossBetween val="between"/>
      </c:valAx>
      <c:catAx>
        <c:axId val="679113288"/>
        <c:scaling>
          <c:orientation val="minMax"/>
        </c:scaling>
        <c:delete val="1"/>
        <c:axPos val="b"/>
        <c:numFmt formatCode="General" sourceLinked="1"/>
        <c:majorTickMark val="out"/>
        <c:minorTickMark val="none"/>
        <c:tickLblPos val="nextTo"/>
        <c:crossAx val="679114928"/>
        <c:crossesAt val="0"/>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HGPｺﾞｼｯｸE" panose="020B0900000000000000" pitchFamily="50" charset="-128"/>
              <a:ea typeface="HGPｺﾞｼｯｸE" panose="020B0900000000000000" pitchFamily="50" charset="-128"/>
              <a:cs typeface="+mn-cs"/>
            </a:defRPr>
          </a:pPr>
          <a:endParaRPr lang="ja-JP"/>
        </a:p>
      </c:txPr>
    </c:legend>
    <c:plotVisOnly val="1"/>
    <c:dispBlanksAs val="gap"/>
    <c:showDLblsOverMax val="0"/>
  </c:chart>
  <c:spPr>
    <a:noFill/>
    <a:ln w="9525" cap="flat" cmpd="sng" algn="ctr">
      <a:solidFill>
        <a:schemeClr val="tx1">
          <a:lumMod val="15000"/>
          <a:lumOff val="85000"/>
        </a:schemeClr>
      </a:solidFill>
      <a:round/>
    </a:ln>
    <a:effectLst/>
  </c:spPr>
  <c:txPr>
    <a:bodyPr/>
    <a:lstStyle/>
    <a:p>
      <a:pPr>
        <a:defRPr>
          <a:latin typeface="HGPｺﾞｼｯｸE" panose="020B0900000000000000" pitchFamily="50" charset="-128"/>
          <a:ea typeface="HGPｺﾞｼｯｸE" panose="020B0900000000000000" pitchFamily="50" charset="-128"/>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総住宅数</c:v>
                </c:pt>
              </c:strCache>
            </c:strRef>
          </c:tx>
          <c:spPr>
            <a:solidFill>
              <a:srgbClr val="5B9BD5">
                <a:alpha val="50196"/>
              </a:srgbClr>
            </a:solidFill>
            <a:ln>
              <a:noFill/>
            </a:ln>
            <a:effectLst/>
          </c:spPr>
          <c:invertIfNegative val="0"/>
          <c:dLbls>
            <c:numFmt formatCode="#,##0_);[Red]\(#,##0\)" sourceLinked="0"/>
            <c:spPr>
              <a:noFill/>
              <a:ln>
                <a:noFill/>
              </a:ln>
              <a:effectLst/>
            </c:spPr>
            <c:txPr>
              <a:bodyPr rot="0" spcFirstLastPara="1" vertOverflow="ellipsis" vert="horz" wrap="square" anchor="ctr" anchorCtr="1"/>
              <a:lstStyle/>
              <a:p>
                <a:pPr>
                  <a:defRPr sz="900" b="0" i="0" u="none" strike="noStrike" kern="1200" baseline="0">
                    <a:solidFill>
                      <a:srgbClr val="FF0000"/>
                    </a:solidFill>
                    <a:latin typeface="HGPｺﾞｼｯｸE" panose="020B0900000000000000" pitchFamily="50" charset="-128"/>
                    <a:ea typeface="HGPｺﾞｼｯｸE" panose="020B0900000000000000"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平成15年</c:v>
                </c:pt>
                <c:pt idx="1">
                  <c:v>平成20年</c:v>
                </c:pt>
                <c:pt idx="2">
                  <c:v>平成25年</c:v>
                </c:pt>
                <c:pt idx="3">
                  <c:v>平成30年</c:v>
                </c:pt>
                <c:pt idx="4">
                  <c:v>令和5年</c:v>
                </c:pt>
              </c:strCache>
            </c:strRef>
          </c:cat>
          <c:val>
            <c:numRef>
              <c:f>Sheet1!$B$2:$B$6</c:f>
              <c:numCache>
                <c:formatCode>General</c:formatCode>
                <c:ptCount val="5"/>
                <c:pt idx="0">
                  <c:v>2827</c:v>
                </c:pt>
                <c:pt idx="1">
                  <c:v>3029</c:v>
                </c:pt>
                <c:pt idx="2">
                  <c:v>3266</c:v>
                </c:pt>
                <c:pt idx="3">
                  <c:v>3385</c:v>
                </c:pt>
                <c:pt idx="4">
                  <c:v>3555</c:v>
                </c:pt>
              </c:numCache>
            </c:numRef>
          </c:val>
          <c:extLst>
            <c:ext xmlns:c16="http://schemas.microsoft.com/office/drawing/2014/chart" uri="{C3380CC4-5D6E-409C-BE32-E72D297353CC}">
              <c16:uniqueId val="{00000000-595E-4EE6-9720-479E455C0050}"/>
            </c:ext>
          </c:extLst>
        </c:ser>
        <c:ser>
          <c:idx val="1"/>
          <c:order val="1"/>
          <c:tx>
            <c:strRef>
              <c:f>Sheet1!$C$1</c:f>
              <c:strCache>
                <c:ptCount val="1"/>
                <c:pt idx="0">
                  <c:v>空き家数</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rgbClr val="FF0000"/>
                    </a:solidFill>
                    <a:latin typeface="HGPｺﾞｼｯｸE" panose="020B0900000000000000" pitchFamily="50" charset="-128"/>
                    <a:ea typeface="HGPｺﾞｼｯｸE" panose="020B0900000000000000" pitchFamily="50"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平成15年</c:v>
                </c:pt>
                <c:pt idx="1">
                  <c:v>平成20年</c:v>
                </c:pt>
                <c:pt idx="2">
                  <c:v>平成25年</c:v>
                </c:pt>
                <c:pt idx="3">
                  <c:v>平成30年</c:v>
                </c:pt>
                <c:pt idx="4">
                  <c:v>令和5年</c:v>
                </c:pt>
              </c:strCache>
            </c:strRef>
          </c:cat>
          <c:val>
            <c:numRef>
              <c:f>Sheet1!$C$2:$C$6</c:f>
              <c:numCache>
                <c:formatCode>General</c:formatCode>
                <c:ptCount val="5"/>
                <c:pt idx="0">
                  <c:v>273</c:v>
                </c:pt>
                <c:pt idx="1">
                  <c:v>323</c:v>
                </c:pt>
                <c:pt idx="2">
                  <c:v>355</c:v>
                </c:pt>
                <c:pt idx="3">
                  <c:v>346</c:v>
                </c:pt>
                <c:pt idx="4">
                  <c:v>330</c:v>
                </c:pt>
              </c:numCache>
            </c:numRef>
          </c:val>
          <c:extLst>
            <c:ext xmlns:c16="http://schemas.microsoft.com/office/drawing/2014/chart" uri="{C3380CC4-5D6E-409C-BE32-E72D297353CC}">
              <c16:uniqueId val="{00000001-595E-4EE6-9720-479E455C0050}"/>
            </c:ext>
          </c:extLst>
        </c:ser>
        <c:dLbls>
          <c:showLegendKey val="0"/>
          <c:showVal val="0"/>
          <c:showCatName val="0"/>
          <c:showSerName val="0"/>
          <c:showPercent val="0"/>
          <c:showBubbleSize val="0"/>
        </c:dLbls>
        <c:gapWidth val="219"/>
        <c:overlap val="-27"/>
        <c:axId val="432991032"/>
        <c:axId val="432992344"/>
      </c:barChart>
      <c:lineChart>
        <c:grouping val="standard"/>
        <c:varyColors val="0"/>
        <c:ser>
          <c:idx val="2"/>
          <c:order val="2"/>
          <c:tx>
            <c:strRef>
              <c:f>Sheet1!$D$1</c:f>
              <c:strCache>
                <c:ptCount val="1"/>
                <c:pt idx="0">
                  <c:v>空き家率</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dLbls>
            <c:dLbl>
              <c:idx val="0"/>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95E-4EE6-9720-479E455C0050}"/>
                </c:ext>
              </c:extLst>
            </c:dLbl>
            <c:dLbl>
              <c:idx val="1"/>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95E-4EE6-9720-479E455C0050}"/>
                </c:ext>
              </c:extLst>
            </c:dLbl>
            <c:dLbl>
              <c:idx val="2"/>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95E-4EE6-9720-479E455C0050}"/>
                </c:ext>
              </c:extLst>
            </c:dLbl>
            <c:dLbl>
              <c:idx val="3"/>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95E-4EE6-9720-479E455C0050}"/>
                </c:ext>
              </c:extLst>
            </c:dLbl>
            <c:dLbl>
              <c:idx val="4"/>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95E-4EE6-9720-479E455C0050}"/>
                </c:ext>
              </c:extLst>
            </c:dLbl>
            <c:spPr>
              <a:noFill/>
              <a:ln>
                <a:noFill/>
              </a:ln>
              <a:effectLst/>
            </c:spPr>
            <c:txPr>
              <a:bodyPr rot="0" spcFirstLastPara="1" vertOverflow="ellipsis" vert="horz" wrap="square" anchor="ctr" anchorCtr="1"/>
              <a:lstStyle/>
              <a:p>
                <a:pPr>
                  <a:defRPr sz="900" b="0" i="0" u="none" strike="noStrike" kern="1200" baseline="0">
                    <a:solidFill>
                      <a:srgbClr val="FF0000"/>
                    </a:solidFill>
                    <a:latin typeface="HGPｺﾞｼｯｸE" panose="020B0900000000000000" pitchFamily="50" charset="-128"/>
                    <a:ea typeface="HGPｺﾞｼｯｸE" panose="020B0900000000000000" pitchFamily="50" charset="-128"/>
                    <a:cs typeface="+mn-cs"/>
                  </a:defRPr>
                </a:pPr>
                <a:endParaRPr lang="ja-JP"/>
              </a:p>
            </c:txPr>
            <c:dLblPos val="t"/>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平成15年</c:v>
                </c:pt>
                <c:pt idx="1">
                  <c:v>平成20年</c:v>
                </c:pt>
                <c:pt idx="2">
                  <c:v>平成25年</c:v>
                </c:pt>
                <c:pt idx="3">
                  <c:v>平成30年</c:v>
                </c:pt>
                <c:pt idx="4">
                  <c:v>令和5年</c:v>
                </c:pt>
              </c:strCache>
            </c:strRef>
          </c:cat>
          <c:val>
            <c:numRef>
              <c:f>Sheet1!$D$2:$D$6</c:f>
              <c:numCache>
                <c:formatCode>General</c:formatCode>
                <c:ptCount val="5"/>
                <c:pt idx="0">
                  <c:v>9.6999999999999993</c:v>
                </c:pt>
                <c:pt idx="1">
                  <c:v>10.7</c:v>
                </c:pt>
                <c:pt idx="2">
                  <c:v>10.9</c:v>
                </c:pt>
                <c:pt idx="3">
                  <c:v>10.199999999999999</c:v>
                </c:pt>
                <c:pt idx="4">
                  <c:v>9.3000000000000007</c:v>
                </c:pt>
              </c:numCache>
            </c:numRef>
          </c:val>
          <c:smooth val="0"/>
          <c:extLst>
            <c:ext xmlns:c16="http://schemas.microsoft.com/office/drawing/2014/chart" uri="{C3380CC4-5D6E-409C-BE32-E72D297353CC}">
              <c16:uniqueId val="{00000007-595E-4EE6-9720-479E455C0050}"/>
            </c:ext>
          </c:extLst>
        </c:ser>
        <c:dLbls>
          <c:showLegendKey val="0"/>
          <c:showVal val="0"/>
          <c:showCatName val="0"/>
          <c:showSerName val="0"/>
          <c:showPercent val="0"/>
          <c:showBubbleSize val="0"/>
        </c:dLbls>
        <c:marker val="1"/>
        <c:smooth val="0"/>
        <c:axId val="679113288"/>
        <c:axId val="679114928"/>
      </c:lineChart>
      <c:catAx>
        <c:axId val="4329910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rgbClr val="FF0000"/>
                </a:solidFill>
                <a:latin typeface="HGPｺﾞｼｯｸE" panose="020B0900000000000000" pitchFamily="50" charset="-128"/>
                <a:ea typeface="HGPｺﾞｼｯｸE" panose="020B0900000000000000" pitchFamily="50" charset="-128"/>
                <a:cs typeface="+mn-cs"/>
              </a:defRPr>
            </a:pPr>
            <a:endParaRPr lang="ja-JP"/>
          </a:p>
        </c:txPr>
        <c:crossAx val="432992344"/>
        <c:crosses val="autoZero"/>
        <c:auto val="1"/>
        <c:lblAlgn val="ctr"/>
        <c:lblOffset val="100"/>
        <c:noMultiLvlLbl val="0"/>
      </c:catAx>
      <c:valAx>
        <c:axId val="432992344"/>
        <c:scaling>
          <c:orientation val="minMax"/>
          <c:max val="4000"/>
        </c:scaling>
        <c:delete val="0"/>
        <c:axPos val="l"/>
        <c:numFmt formatCode="#,##0_);[Red]\(#,##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HGPｺﾞｼｯｸE" panose="020B0900000000000000" pitchFamily="50" charset="-128"/>
                <a:ea typeface="HGPｺﾞｼｯｸE" panose="020B0900000000000000" pitchFamily="50" charset="-128"/>
                <a:cs typeface="+mn-cs"/>
              </a:defRPr>
            </a:pPr>
            <a:endParaRPr lang="ja-JP"/>
          </a:p>
        </c:txPr>
        <c:crossAx val="432991032"/>
        <c:crosses val="autoZero"/>
        <c:crossBetween val="between"/>
      </c:valAx>
      <c:valAx>
        <c:axId val="679114928"/>
        <c:scaling>
          <c:orientation val="minMax"/>
          <c:max val="12"/>
          <c:min val="0"/>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HGPｺﾞｼｯｸE" panose="020B0900000000000000" pitchFamily="50" charset="-128"/>
                <a:ea typeface="HGPｺﾞｼｯｸE" panose="020B0900000000000000" pitchFamily="50" charset="-128"/>
                <a:cs typeface="+mn-cs"/>
              </a:defRPr>
            </a:pPr>
            <a:endParaRPr lang="ja-JP"/>
          </a:p>
        </c:txPr>
        <c:crossAx val="679113288"/>
        <c:crosses val="max"/>
        <c:crossBetween val="between"/>
      </c:valAx>
      <c:catAx>
        <c:axId val="679113288"/>
        <c:scaling>
          <c:orientation val="minMax"/>
        </c:scaling>
        <c:delete val="1"/>
        <c:axPos val="b"/>
        <c:numFmt formatCode="General" sourceLinked="1"/>
        <c:majorTickMark val="out"/>
        <c:minorTickMark val="none"/>
        <c:tickLblPos val="nextTo"/>
        <c:crossAx val="679114928"/>
        <c:crossesAt val="0"/>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HGPｺﾞｼｯｸE" panose="020B0900000000000000" pitchFamily="50" charset="-128"/>
              <a:ea typeface="HGPｺﾞｼｯｸE" panose="020B0900000000000000" pitchFamily="50" charset="-128"/>
              <a:cs typeface="+mn-cs"/>
            </a:defRPr>
          </a:pPr>
          <a:endParaRPr lang="ja-JP"/>
        </a:p>
      </c:txPr>
    </c:legend>
    <c:plotVisOnly val="1"/>
    <c:dispBlanksAs val="gap"/>
    <c:showDLblsOverMax val="0"/>
  </c:chart>
  <c:spPr>
    <a:noFill/>
    <a:ln w="9525" cap="flat" cmpd="sng" algn="ctr">
      <a:solidFill>
        <a:schemeClr val="tx1">
          <a:lumMod val="15000"/>
          <a:lumOff val="85000"/>
        </a:schemeClr>
      </a:solidFill>
      <a:round/>
    </a:ln>
    <a:effectLst/>
  </c:spPr>
  <c:txPr>
    <a:bodyPr/>
    <a:lstStyle/>
    <a:p>
      <a:pPr>
        <a:defRPr>
          <a:latin typeface="HGPｺﾞｼｯｸE" panose="020B0900000000000000" pitchFamily="50" charset="-128"/>
          <a:ea typeface="HGPｺﾞｼｯｸE" panose="020B0900000000000000" pitchFamily="50" charset="-128"/>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総住宅数</c:v>
                </c:pt>
              </c:strCache>
            </c:strRef>
          </c:tx>
          <c:spPr>
            <a:solidFill>
              <a:srgbClr val="5B9BD5">
                <a:alpha val="50196"/>
              </a:srgbClr>
            </a:solidFill>
            <a:ln>
              <a:noFill/>
            </a:ln>
            <a:effectLst/>
          </c:spPr>
          <c:invertIfNegative val="0"/>
          <c:dLbls>
            <c:numFmt formatCode="#,##0_);[Red]\(#,##0\)" sourceLinked="0"/>
            <c:spPr>
              <a:noFill/>
              <a:ln>
                <a:noFill/>
              </a:ln>
              <a:effectLst/>
            </c:spPr>
            <c:txPr>
              <a:bodyPr rot="0" spcFirstLastPara="1" vertOverflow="ellipsis" vert="horz" wrap="square" anchor="ctr" anchorCtr="1"/>
              <a:lstStyle/>
              <a:p>
                <a:pPr>
                  <a:defRPr sz="900" b="0" i="0" u="none" strike="noStrike" kern="1200" baseline="0">
                    <a:solidFill>
                      <a:srgbClr val="FF0000"/>
                    </a:solidFill>
                    <a:latin typeface="HGPｺﾞｼｯｸE" panose="020B0900000000000000" pitchFamily="50" charset="-128"/>
                    <a:ea typeface="HGPｺﾞｼｯｸE" panose="020B0900000000000000"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平成15年</c:v>
                </c:pt>
                <c:pt idx="1">
                  <c:v>平成20年</c:v>
                </c:pt>
                <c:pt idx="2">
                  <c:v>平成25年</c:v>
                </c:pt>
                <c:pt idx="3">
                  <c:v>平成30年</c:v>
                </c:pt>
                <c:pt idx="4">
                  <c:v>令和5年</c:v>
                </c:pt>
              </c:strCache>
            </c:strRef>
          </c:cat>
          <c:val>
            <c:numRef>
              <c:f>Sheet1!$B$2:$B$6</c:f>
              <c:numCache>
                <c:formatCode>General</c:formatCode>
                <c:ptCount val="5"/>
                <c:pt idx="0">
                  <c:v>56410</c:v>
                </c:pt>
                <c:pt idx="1">
                  <c:v>62420</c:v>
                </c:pt>
                <c:pt idx="2">
                  <c:v>62320</c:v>
                </c:pt>
                <c:pt idx="3">
                  <c:v>64540</c:v>
                </c:pt>
                <c:pt idx="4">
                  <c:v>66890</c:v>
                </c:pt>
              </c:numCache>
            </c:numRef>
          </c:val>
          <c:extLst>
            <c:ext xmlns:c16="http://schemas.microsoft.com/office/drawing/2014/chart" uri="{C3380CC4-5D6E-409C-BE32-E72D297353CC}">
              <c16:uniqueId val="{00000000-C208-40D8-BE51-9D8448121C5D}"/>
            </c:ext>
          </c:extLst>
        </c:ser>
        <c:ser>
          <c:idx val="1"/>
          <c:order val="1"/>
          <c:tx>
            <c:strRef>
              <c:f>Sheet1!$C$1</c:f>
              <c:strCache>
                <c:ptCount val="1"/>
                <c:pt idx="0">
                  <c:v>空き家数</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rgbClr val="FF0000"/>
                    </a:solidFill>
                    <a:latin typeface="HGPｺﾞｼｯｸE" panose="020B0900000000000000" pitchFamily="50" charset="-128"/>
                    <a:ea typeface="HGPｺﾞｼｯｸE" panose="020B0900000000000000" pitchFamily="50"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平成15年</c:v>
                </c:pt>
                <c:pt idx="1">
                  <c:v>平成20年</c:v>
                </c:pt>
                <c:pt idx="2">
                  <c:v>平成25年</c:v>
                </c:pt>
                <c:pt idx="3">
                  <c:v>平成30年</c:v>
                </c:pt>
                <c:pt idx="4">
                  <c:v>令和5年</c:v>
                </c:pt>
              </c:strCache>
            </c:strRef>
          </c:cat>
          <c:val>
            <c:numRef>
              <c:f>Sheet1!$C$2:$C$6</c:f>
              <c:numCache>
                <c:formatCode>#,##0</c:formatCode>
                <c:ptCount val="5"/>
                <c:pt idx="0">
                  <c:v>4750</c:v>
                </c:pt>
                <c:pt idx="1">
                  <c:v>7500</c:v>
                </c:pt>
                <c:pt idx="2">
                  <c:v>4640</c:v>
                </c:pt>
                <c:pt idx="3">
                  <c:v>4900</c:v>
                </c:pt>
                <c:pt idx="4">
                  <c:v>5410</c:v>
                </c:pt>
              </c:numCache>
            </c:numRef>
          </c:val>
          <c:extLst>
            <c:ext xmlns:c16="http://schemas.microsoft.com/office/drawing/2014/chart" uri="{C3380CC4-5D6E-409C-BE32-E72D297353CC}">
              <c16:uniqueId val="{00000001-C208-40D8-BE51-9D8448121C5D}"/>
            </c:ext>
          </c:extLst>
        </c:ser>
        <c:dLbls>
          <c:showLegendKey val="0"/>
          <c:showVal val="0"/>
          <c:showCatName val="0"/>
          <c:showSerName val="0"/>
          <c:showPercent val="0"/>
          <c:showBubbleSize val="0"/>
        </c:dLbls>
        <c:gapWidth val="219"/>
        <c:overlap val="-27"/>
        <c:axId val="432991032"/>
        <c:axId val="432992344"/>
      </c:barChart>
      <c:lineChart>
        <c:grouping val="standard"/>
        <c:varyColors val="0"/>
        <c:ser>
          <c:idx val="2"/>
          <c:order val="2"/>
          <c:tx>
            <c:strRef>
              <c:f>Sheet1!$D$1</c:f>
              <c:strCache>
                <c:ptCount val="1"/>
                <c:pt idx="0">
                  <c:v>空き家率</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dLbls>
            <c:dLbl>
              <c:idx val="0"/>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208-40D8-BE51-9D8448121C5D}"/>
                </c:ext>
              </c:extLst>
            </c:dLbl>
            <c:dLbl>
              <c:idx val="1"/>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208-40D8-BE51-9D8448121C5D}"/>
                </c:ext>
              </c:extLst>
            </c:dLbl>
            <c:dLbl>
              <c:idx val="2"/>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208-40D8-BE51-9D8448121C5D}"/>
                </c:ext>
              </c:extLst>
            </c:dLbl>
            <c:dLbl>
              <c:idx val="3"/>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208-40D8-BE51-9D8448121C5D}"/>
                </c:ext>
              </c:extLst>
            </c:dLbl>
            <c:dLbl>
              <c:idx val="4"/>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208-40D8-BE51-9D8448121C5D}"/>
                </c:ext>
              </c:extLst>
            </c:dLbl>
            <c:spPr>
              <a:noFill/>
              <a:ln>
                <a:noFill/>
              </a:ln>
              <a:effectLst/>
            </c:spPr>
            <c:txPr>
              <a:bodyPr rot="0" spcFirstLastPara="1" vertOverflow="ellipsis" vert="horz" wrap="square" anchor="ctr" anchorCtr="1"/>
              <a:lstStyle/>
              <a:p>
                <a:pPr>
                  <a:defRPr sz="900" b="0" i="0" u="none" strike="noStrike" kern="1200" baseline="0">
                    <a:solidFill>
                      <a:srgbClr val="FF0000"/>
                    </a:solidFill>
                    <a:latin typeface="HGPｺﾞｼｯｸE" panose="020B0900000000000000" pitchFamily="50" charset="-128"/>
                    <a:ea typeface="HGPｺﾞｼｯｸE" panose="020B0900000000000000" pitchFamily="50" charset="-128"/>
                    <a:cs typeface="+mn-cs"/>
                  </a:defRPr>
                </a:pPr>
                <a:endParaRPr lang="ja-JP"/>
              </a:p>
            </c:txPr>
            <c:dLblPos val="t"/>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平成15年</c:v>
                </c:pt>
                <c:pt idx="1">
                  <c:v>平成20年</c:v>
                </c:pt>
                <c:pt idx="2">
                  <c:v>平成25年</c:v>
                </c:pt>
                <c:pt idx="3">
                  <c:v>平成30年</c:v>
                </c:pt>
                <c:pt idx="4">
                  <c:v>令和5年</c:v>
                </c:pt>
              </c:strCache>
            </c:strRef>
          </c:cat>
          <c:val>
            <c:numRef>
              <c:f>Sheet1!$D$2:$D$6</c:f>
              <c:numCache>
                <c:formatCode>General</c:formatCode>
                <c:ptCount val="5"/>
                <c:pt idx="0">
                  <c:v>8.4</c:v>
                </c:pt>
                <c:pt idx="1">
                  <c:v>12</c:v>
                </c:pt>
                <c:pt idx="2">
                  <c:v>7.4</c:v>
                </c:pt>
                <c:pt idx="3">
                  <c:v>7.6</c:v>
                </c:pt>
                <c:pt idx="4">
                  <c:v>8.1</c:v>
                </c:pt>
              </c:numCache>
            </c:numRef>
          </c:val>
          <c:smooth val="0"/>
          <c:extLst>
            <c:ext xmlns:c16="http://schemas.microsoft.com/office/drawing/2014/chart" uri="{C3380CC4-5D6E-409C-BE32-E72D297353CC}">
              <c16:uniqueId val="{00000007-C208-40D8-BE51-9D8448121C5D}"/>
            </c:ext>
          </c:extLst>
        </c:ser>
        <c:dLbls>
          <c:showLegendKey val="0"/>
          <c:showVal val="0"/>
          <c:showCatName val="0"/>
          <c:showSerName val="0"/>
          <c:showPercent val="0"/>
          <c:showBubbleSize val="0"/>
        </c:dLbls>
        <c:marker val="1"/>
        <c:smooth val="0"/>
        <c:axId val="679113288"/>
        <c:axId val="679114928"/>
      </c:lineChart>
      <c:catAx>
        <c:axId val="4329910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rgbClr val="FF0000"/>
                </a:solidFill>
                <a:latin typeface="HGPｺﾞｼｯｸE" panose="020B0900000000000000" pitchFamily="50" charset="-128"/>
                <a:ea typeface="HGPｺﾞｼｯｸE" panose="020B0900000000000000" pitchFamily="50" charset="-128"/>
                <a:cs typeface="+mn-cs"/>
              </a:defRPr>
            </a:pPr>
            <a:endParaRPr lang="ja-JP"/>
          </a:p>
        </c:txPr>
        <c:crossAx val="432992344"/>
        <c:crosses val="autoZero"/>
        <c:auto val="1"/>
        <c:lblAlgn val="ctr"/>
        <c:lblOffset val="100"/>
        <c:noMultiLvlLbl val="0"/>
      </c:catAx>
      <c:valAx>
        <c:axId val="432992344"/>
        <c:scaling>
          <c:orientation val="minMax"/>
          <c:max val="80000"/>
        </c:scaling>
        <c:delete val="0"/>
        <c:axPos val="l"/>
        <c:numFmt formatCode="#,##0_);[Red]\(#,##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endParaRPr lang="ja-JP"/>
          </a:p>
        </c:txPr>
        <c:crossAx val="432991032"/>
        <c:crosses val="autoZero"/>
        <c:crossBetween val="between"/>
      </c:valAx>
      <c:valAx>
        <c:axId val="679114928"/>
        <c:scaling>
          <c:orientation val="minMax"/>
          <c:max val="14"/>
          <c:min val="0"/>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endParaRPr lang="ja-JP"/>
          </a:p>
        </c:txPr>
        <c:crossAx val="679113288"/>
        <c:crosses val="max"/>
        <c:crossBetween val="between"/>
      </c:valAx>
      <c:catAx>
        <c:axId val="679113288"/>
        <c:scaling>
          <c:orientation val="minMax"/>
        </c:scaling>
        <c:delete val="1"/>
        <c:axPos val="b"/>
        <c:numFmt formatCode="General" sourceLinked="1"/>
        <c:majorTickMark val="out"/>
        <c:minorTickMark val="none"/>
        <c:tickLblPos val="nextTo"/>
        <c:crossAx val="679114928"/>
        <c:crossesAt val="0"/>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endParaRPr lang="ja-JP"/>
        </a:p>
      </c:txPr>
    </c:legend>
    <c:plotVisOnly val="1"/>
    <c:dispBlanksAs val="gap"/>
    <c:showDLblsOverMax val="0"/>
  </c:chart>
  <c:spPr>
    <a:noFill/>
    <a:ln w="9525" cap="flat" cmpd="sng" algn="ctr">
      <a:solidFill>
        <a:schemeClr val="tx1">
          <a:lumMod val="15000"/>
          <a:lumOff val="85000"/>
        </a:schemeClr>
      </a:solidFill>
      <a:round/>
    </a:ln>
    <a:effectLst/>
  </c:spPr>
  <c:txPr>
    <a:bodyPr/>
    <a:lstStyle/>
    <a:p>
      <a:pPr>
        <a:defRPr>
          <a:solidFill>
            <a:schemeClr val="tx1"/>
          </a:solidFill>
          <a:latin typeface="HGPｺﾞｼｯｸE" panose="020B0900000000000000" pitchFamily="50" charset="-128"/>
          <a:ea typeface="HGPｺﾞｼｯｸE" panose="020B0900000000000000" pitchFamily="50" charset="-128"/>
        </a:defRPr>
      </a:pPr>
      <a:endParaRPr lang="ja-JP"/>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売上高</c:v>
                </c:pt>
              </c:strCache>
            </c:strRef>
          </c:tx>
          <c:dPt>
            <c:idx val="0"/>
            <c:bubble3D val="0"/>
            <c:spPr>
              <a:solidFill>
                <a:srgbClr val="FF0000"/>
              </a:solidFill>
              <a:ln w="19050">
                <a:solidFill>
                  <a:schemeClr val="lt1"/>
                </a:solidFill>
              </a:ln>
              <a:effectLst/>
            </c:spPr>
            <c:extLst>
              <c:ext xmlns:c16="http://schemas.microsoft.com/office/drawing/2014/chart" uri="{C3380CC4-5D6E-409C-BE32-E72D297353CC}">
                <c16:uniqueId val="{00000001-4621-48D7-89CE-91D1AC83FA1A}"/>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4621-48D7-89CE-91D1AC83FA1A}"/>
              </c:ext>
            </c:extLst>
          </c:dPt>
          <c:dPt>
            <c:idx val="2"/>
            <c:bubble3D val="0"/>
            <c:spPr>
              <a:solidFill>
                <a:schemeClr val="accent6">
                  <a:lumMod val="75000"/>
                </a:schemeClr>
              </a:solidFill>
              <a:ln w="19050">
                <a:solidFill>
                  <a:schemeClr val="lt1"/>
                </a:solidFill>
              </a:ln>
              <a:effectLst/>
            </c:spPr>
            <c:extLst>
              <c:ext xmlns:c16="http://schemas.microsoft.com/office/drawing/2014/chart" uri="{C3380CC4-5D6E-409C-BE32-E72D297353CC}">
                <c16:uniqueId val="{00000005-4621-48D7-89CE-91D1AC83FA1A}"/>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4621-48D7-89CE-91D1AC83FA1A}"/>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4621-48D7-89CE-91D1AC83FA1A}"/>
              </c:ext>
            </c:extLst>
          </c:dPt>
          <c:dLbls>
            <c:dLbl>
              <c:idx val="0"/>
              <c:layout>
                <c:manualLayout>
                  <c:x val="0.17032034521791387"/>
                  <c:y val="-0.15880874298746483"/>
                </c:manualLayout>
              </c:layout>
              <c:tx>
                <c:rich>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r>
                      <a:rPr lang="ja-JP" altLang="en-US" sz="800">
                        <a:solidFill>
                          <a:schemeClr val="tx1"/>
                        </a:solidFill>
                        <a:latin typeface="HGPｺﾞｼｯｸE" panose="020B0900000000000000" pitchFamily="50" charset="-128"/>
                        <a:ea typeface="HGPｺﾞｼｯｸE" panose="020B0900000000000000" pitchFamily="50" charset="-128"/>
                      </a:rPr>
                      <a:t>建物（老朽化、外壁の破損等）、</a:t>
                    </a:r>
                    <a:r>
                      <a:rPr lang="ja-JP" altLang="en-US" sz="800">
                        <a:solidFill>
                          <a:srgbClr val="FF0000"/>
                        </a:solidFill>
                        <a:latin typeface="HGPｺﾞｼｯｸE" panose="020B0900000000000000" pitchFamily="50" charset="-128"/>
                        <a:ea typeface="HGPｺﾞｼｯｸE" panose="020B0900000000000000" pitchFamily="50" charset="-128"/>
                      </a:rPr>
                      <a:t>２６</a:t>
                    </a:r>
                    <a:r>
                      <a:rPr lang="ja-JP" altLang="en-US" sz="800">
                        <a:solidFill>
                          <a:schemeClr val="tx1"/>
                        </a:solidFill>
                        <a:latin typeface="HGPｺﾞｼｯｸE" panose="020B0900000000000000" pitchFamily="50" charset="-128"/>
                        <a:ea typeface="HGPｺﾞｼｯｸE" panose="020B0900000000000000" pitchFamily="50" charset="-128"/>
                      </a:rPr>
                      <a:t>件、１５％</a:t>
                    </a:r>
                  </a:p>
                </c:rich>
              </c:tx>
              <c:spPr>
                <a:xfrm>
                  <a:off x="2393856" y="106501"/>
                  <a:ext cx="2149239" cy="245308"/>
                </a:xfrm>
                <a:solidFill>
                  <a:sysClr val="window" lastClr="FFFFFF"/>
                </a:solidFill>
                <a:ln w="9525" cap="flat" cmpd="sng" algn="ctr">
                  <a:solidFill>
                    <a:sysClr val="windowText" lastClr="000000"/>
                  </a:solidFill>
                  <a:prstDash val="solid"/>
                  <a:round/>
                  <a:headEnd type="none" w="med" len="med"/>
                  <a:tailEnd type="none" w="med" len="med"/>
                </a:ln>
                <a:effectLst/>
              </c:spPr>
              <c:txPr>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borderCallout2">
                      <a:avLst>
                        <a:gd name="adj1" fmla="val 100767"/>
                        <a:gd name="adj2" fmla="val 13773"/>
                        <a:gd name="adj3" fmla="val 189671"/>
                        <a:gd name="adj4" fmla="val 7870"/>
                        <a:gd name="adj5" fmla="val 184851"/>
                        <a:gd name="adj6" fmla="val 8000"/>
                      </a:avLst>
                    </a:prstGeom>
                    <a:noFill/>
                    <a:ln>
                      <a:noFill/>
                    </a:ln>
                  </c15:spPr>
                  <c15:layout>
                    <c:manualLayout>
                      <c:w val="0.46383855300258214"/>
                      <c:h val="9.0747430355560738E-2"/>
                    </c:manualLayout>
                  </c15:layout>
                  <c15:showDataLabelsRange val="0"/>
                </c:ext>
                <c:ext xmlns:c16="http://schemas.microsoft.com/office/drawing/2014/chart" uri="{C3380CC4-5D6E-409C-BE32-E72D297353CC}">
                  <c16:uniqueId val="{00000001-4621-48D7-89CE-91D1AC83FA1A}"/>
                </c:ext>
              </c:extLst>
            </c:dLbl>
            <c:dLbl>
              <c:idx val="1"/>
              <c:layout>
                <c:manualLayout>
                  <c:x val="0.18568260713333815"/>
                  <c:y val="0.10954444647907384"/>
                </c:manualLayout>
              </c:layout>
              <c:tx>
                <c:rich>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r>
                      <a:rPr lang="ja-JP" altLang="en-US" sz="800">
                        <a:solidFill>
                          <a:schemeClr val="tx1"/>
                        </a:solidFill>
                      </a:rPr>
                      <a:t>建物以外</a:t>
                    </a:r>
                  </a:p>
                  <a:p>
                    <a:pPr algn="ctr">
                      <a:defRPr sz="800">
                        <a:solidFill>
                          <a:schemeClr val="tx1"/>
                        </a:solidFill>
                        <a:latin typeface="HGPｺﾞｼｯｸE" panose="020B0900000000000000" pitchFamily="50" charset="-128"/>
                        <a:ea typeface="HGPｺﾞｼｯｸE" panose="020B0900000000000000" pitchFamily="50" charset="-128"/>
                      </a:defRPr>
                    </a:pPr>
                    <a:r>
                      <a:rPr lang="ja-JP" altLang="en-US" sz="800">
                        <a:solidFill>
                          <a:schemeClr val="tx1"/>
                        </a:solidFill>
                      </a:rPr>
                      <a:t>（塀の破損、門扉の倒壊等）、</a:t>
                    </a:r>
                  </a:p>
                  <a:p>
                    <a:pPr algn="ctr">
                      <a:defRPr sz="800">
                        <a:solidFill>
                          <a:schemeClr val="tx1"/>
                        </a:solidFill>
                        <a:latin typeface="HGPｺﾞｼｯｸE" panose="020B0900000000000000" pitchFamily="50" charset="-128"/>
                        <a:ea typeface="HGPｺﾞｼｯｸE" panose="020B0900000000000000" pitchFamily="50" charset="-128"/>
                      </a:defRPr>
                    </a:pPr>
                    <a:r>
                      <a:rPr lang="ja-JP" altLang="en-US" sz="800">
                        <a:solidFill>
                          <a:srgbClr val="FF0000"/>
                        </a:solidFill>
                      </a:rPr>
                      <a:t>６</a:t>
                    </a:r>
                    <a:r>
                      <a:rPr lang="ja-JP" altLang="en-US" sz="800">
                        <a:solidFill>
                          <a:schemeClr val="tx1"/>
                        </a:solidFill>
                      </a:rPr>
                      <a:t>件、</a:t>
                    </a:r>
                    <a:r>
                      <a:rPr lang="ja-JP" altLang="en-US" sz="800">
                        <a:solidFill>
                          <a:srgbClr val="FF0000"/>
                        </a:solidFill>
                      </a:rPr>
                      <a:t>３</a:t>
                    </a:r>
                    <a:r>
                      <a:rPr lang="ja-JP" altLang="en-US" sz="800">
                        <a:solidFill>
                          <a:schemeClr val="tx1"/>
                        </a:solidFill>
                      </a:rPr>
                      <a:t>％</a:t>
                    </a:r>
                  </a:p>
                </c:rich>
              </c:tx>
              <c:spPr>
                <a:xfrm>
                  <a:off x="3220136" y="1008283"/>
                  <a:ext cx="1375360" cy="462104"/>
                </a:xfrm>
                <a:solidFill>
                  <a:sysClr val="window" lastClr="FFFFFF"/>
                </a:solidFill>
                <a:ln w="9525" cap="flat" cmpd="sng" algn="ctr">
                  <a:solidFill>
                    <a:sysClr val="windowText" lastClr="000000"/>
                  </a:solidFill>
                  <a:prstDash val="solid"/>
                  <a:round/>
                  <a:headEnd type="none" w="med" len="med"/>
                  <a:tailEnd type="none" w="med" len="med"/>
                </a:ln>
                <a:effectLst/>
              </c:spPr>
              <c:txPr>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borderCallout2">
                      <a:avLst>
                        <a:gd name="adj1" fmla="val -1216"/>
                        <a:gd name="adj2" fmla="val 36681"/>
                        <a:gd name="adj3" fmla="val -10503"/>
                        <a:gd name="adj4" fmla="val 26395"/>
                        <a:gd name="adj5" fmla="val -34916"/>
                        <a:gd name="adj6" fmla="val -91"/>
                      </a:avLst>
                    </a:prstGeom>
                    <a:noFill/>
                    <a:ln>
                      <a:noFill/>
                    </a:ln>
                  </c15:spPr>
                  <c15:layout>
                    <c:manualLayout>
                      <c:w val="0.29682352471461143"/>
                      <c:h val="0.17094734194166533"/>
                    </c:manualLayout>
                  </c15:layout>
                  <c15:showDataLabelsRange val="0"/>
                </c:ext>
                <c:ext xmlns:c16="http://schemas.microsoft.com/office/drawing/2014/chart" uri="{C3380CC4-5D6E-409C-BE32-E72D297353CC}">
                  <c16:uniqueId val="{00000003-4621-48D7-89CE-91D1AC83FA1A}"/>
                </c:ext>
              </c:extLst>
            </c:dLbl>
            <c:dLbl>
              <c:idx val="2"/>
              <c:layout>
                <c:manualLayout>
                  <c:x val="0.20914689350277701"/>
                  <c:y val="5.2516929041375116E-2"/>
                </c:manualLayout>
              </c:layout>
              <c:tx>
                <c:rich>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r>
                      <a:rPr lang="ja-JP" altLang="en-US" sz="800"/>
                      <a:t>環境（草木の繁茂等）、</a:t>
                    </a:r>
                  </a:p>
                  <a:p>
                    <a:pPr algn="ctr">
                      <a:defRPr sz="800">
                        <a:solidFill>
                          <a:schemeClr val="tx1"/>
                        </a:solidFill>
                        <a:latin typeface="HGPｺﾞｼｯｸE" panose="020B0900000000000000" pitchFamily="50" charset="-128"/>
                        <a:ea typeface="HGPｺﾞｼｯｸE" panose="020B0900000000000000" pitchFamily="50" charset="-128"/>
                      </a:defRPr>
                    </a:pPr>
                    <a:r>
                      <a:rPr lang="ja-JP" altLang="en-US" sz="800">
                        <a:solidFill>
                          <a:srgbClr val="FF0000"/>
                        </a:solidFill>
                      </a:rPr>
                      <a:t>４７</a:t>
                    </a:r>
                    <a:r>
                      <a:rPr lang="ja-JP" altLang="en-US" sz="800">
                        <a:solidFill>
                          <a:schemeClr val="tx1"/>
                        </a:solidFill>
                      </a:rPr>
                      <a:t>件</a:t>
                    </a:r>
                    <a:r>
                      <a:rPr lang="ja-JP" altLang="en-US" sz="800"/>
                      <a:t>、</a:t>
                    </a:r>
                    <a:r>
                      <a:rPr lang="ja-JP" altLang="en-US" sz="800">
                        <a:solidFill>
                          <a:srgbClr val="FF0000"/>
                        </a:solidFill>
                      </a:rPr>
                      <a:t>２６</a:t>
                    </a:r>
                    <a:r>
                      <a:rPr lang="ja-JP" altLang="en-US" sz="800"/>
                      <a:t>％</a:t>
                    </a:r>
                  </a:p>
                </c:rich>
              </c:tx>
              <c:spPr>
                <a:xfrm>
                  <a:off x="3322352" y="2035649"/>
                  <a:ext cx="1164833" cy="423635"/>
                </a:xfrm>
                <a:solidFill>
                  <a:sysClr val="window" lastClr="FFFFFF"/>
                </a:solidFill>
                <a:ln w="9525" cap="flat" cmpd="sng" algn="ctr">
                  <a:solidFill>
                    <a:sysClr val="windowText" lastClr="000000"/>
                  </a:solidFill>
                  <a:prstDash val="solid"/>
                  <a:round/>
                  <a:headEnd type="none" w="med" len="med"/>
                  <a:tailEnd type="none" w="med" len="med"/>
                </a:ln>
                <a:effectLst/>
              </c:spPr>
              <c:txPr>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borderCallout2">
                      <a:avLst>
                        <a:gd name="adj1" fmla="val 27732"/>
                        <a:gd name="adj2" fmla="val -719"/>
                        <a:gd name="adj3" fmla="val 13217"/>
                        <a:gd name="adj4" fmla="val -14852"/>
                        <a:gd name="adj5" fmla="val -8162"/>
                        <a:gd name="adj6" fmla="val -32290"/>
                      </a:avLst>
                    </a:prstGeom>
                    <a:noFill/>
                    <a:ln>
                      <a:noFill/>
                    </a:ln>
                  </c15:spPr>
                  <c15:layout>
                    <c:manualLayout>
                      <c:w val="0.25138860862893714"/>
                      <c:h val="0.15671677403960865"/>
                    </c:manualLayout>
                  </c15:layout>
                  <c15:showDataLabelsRange val="0"/>
                </c:ext>
                <c:ext xmlns:c16="http://schemas.microsoft.com/office/drawing/2014/chart" uri="{C3380CC4-5D6E-409C-BE32-E72D297353CC}">
                  <c16:uniqueId val="{00000005-4621-48D7-89CE-91D1AC83FA1A}"/>
                </c:ext>
              </c:extLst>
            </c:dLbl>
            <c:dLbl>
              <c:idx val="3"/>
              <c:layout>
                <c:manualLayout>
                  <c:x val="-0.22858557987912193"/>
                  <c:y val="0.11663309528169444"/>
                </c:manualLayout>
              </c:layout>
              <c:tx>
                <c:rich>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r>
                      <a:rPr lang="ja-JP" altLang="en-US" sz="800"/>
                      <a:t>衛生（ゴミ、害虫、</a:t>
                    </a:r>
                  </a:p>
                  <a:p>
                    <a:pPr algn="ctr">
                      <a:defRPr sz="800">
                        <a:solidFill>
                          <a:schemeClr val="tx1"/>
                        </a:solidFill>
                        <a:latin typeface="HGPｺﾞｼｯｸE" panose="020B0900000000000000" pitchFamily="50" charset="-128"/>
                        <a:ea typeface="HGPｺﾞｼｯｸE" panose="020B0900000000000000" pitchFamily="50" charset="-128"/>
                      </a:defRPr>
                    </a:pPr>
                    <a:r>
                      <a:rPr lang="ja-JP" altLang="en-US" sz="800"/>
                      <a:t>小動物の発生等）、</a:t>
                    </a:r>
                    <a:r>
                      <a:rPr lang="ja-JP" altLang="en-US" sz="800">
                        <a:solidFill>
                          <a:srgbClr val="FF0000"/>
                        </a:solidFill>
                      </a:rPr>
                      <a:t>４</a:t>
                    </a:r>
                    <a:r>
                      <a:rPr lang="ja-JP" altLang="en-US" sz="800">
                        <a:solidFill>
                          <a:schemeClr val="tx1"/>
                        </a:solidFill>
                      </a:rPr>
                      <a:t>件</a:t>
                    </a:r>
                    <a:r>
                      <a:rPr lang="ja-JP" altLang="en-US" sz="800"/>
                      <a:t>、</a:t>
                    </a:r>
                    <a:r>
                      <a:rPr lang="ja-JP" altLang="en-US" sz="800">
                        <a:solidFill>
                          <a:srgbClr val="FF0000"/>
                        </a:solidFill>
                      </a:rPr>
                      <a:t>２</a:t>
                    </a:r>
                    <a:r>
                      <a:rPr lang="ja-JP" altLang="en-US" sz="800"/>
                      <a:t>％</a:t>
                    </a:r>
                  </a:p>
                </c:rich>
              </c:tx>
              <c:spPr>
                <a:xfrm>
                  <a:off x="669208" y="2202065"/>
                  <a:ext cx="1636699" cy="424929"/>
                </a:xfrm>
                <a:solidFill>
                  <a:sysClr val="window" lastClr="FFFFFF"/>
                </a:solidFill>
                <a:ln w="9525" cap="flat" cmpd="sng" algn="ctr">
                  <a:solidFill>
                    <a:sysClr val="windowText" lastClr="000000"/>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ffectLst/>
              </c:spPr>
              <c:txPr>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borderCallout2">
                      <a:avLst>
                        <a:gd name="adj1" fmla="val -44780"/>
                        <a:gd name="adj2" fmla="val 113352"/>
                        <a:gd name="adj3" fmla="val -47852"/>
                        <a:gd name="adj4" fmla="val 68356"/>
                        <a:gd name="adj5" fmla="val -1388"/>
                        <a:gd name="adj6" fmla="val 51513"/>
                      </a:avLst>
                    </a:prstGeom>
                    <a:noFill/>
                    <a:ln>
                      <a:noFill/>
                    </a:ln>
                  </c15:spPr>
                  <c15:layout>
                    <c:manualLayout>
                      <c:w val="0.35322444020247779"/>
                      <c:h val="0.15719509691309727"/>
                    </c:manualLayout>
                  </c15:layout>
                  <c15:showDataLabelsRange val="0"/>
                </c:ext>
                <c:ext xmlns:c16="http://schemas.microsoft.com/office/drawing/2014/chart" uri="{C3380CC4-5D6E-409C-BE32-E72D297353CC}">
                  <c16:uniqueId val="{00000007-4621-48D7-89CE-91D1AC83FA1A}"/>
                </c:ext>
              </c:extLst>
            </c:dLbl>
            <c:dLbl>
              <c:idx val="4"/>
              <c:layout>
                <c:manualLayout>
                  <c:x val="-0.21779093770603603"/>
                  <c:y val="-7.7309997983867285E-2"/>
                </c:manualLayout>
              </c:layout>
              <c:tx>
                <c:rich>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r>
                      <a:rPr lang="zh-TW" altLang="en-US" sz="800"/>
                      <a:t>経過観察、</a:t>
                    </a:r>
                    <a:r>
                      <a:rPr lang="zh-TW" altLang="en-US" sz="800">
                        <a:solidFill>
                          <a:srgbClr val="FF0000"/>
                        </a:solidFill>
                      </a:rPr>
                      <a:t>９６</a:t>
                    </a:r>
                    <a:r>
                      <a:rPr lang="zh-TW" altLang="en-US" sz="800">
                        <a:solidFill>
                          <a:schemeClr val="tx1"/>
                        </a:solidFill>
                      </a:rPr>
                      <a:t>件</a:t>
                    </a:r>
                    <a:r>
                      <a:rPr lang="zh-TW" altLang="en-US" sz="800"/>
                      <a:t>、</a:t>
                    </a:r>
                    <a:r>
                      <a:rPr lang="zh-TW" altLang="en-US" sz="800">
                        <a:solidFill>
                          <a:srgbClr val="FF0000"/>
                        </a:solidFill>
                      </a:rPr>
                      <a:t>５４</a:t>
                    </a:r>
                    <a:r>
                      <a:rPr lang="zh-TW" altLang="en-US" sz="800"/>
                      <a:t>％</a:t>
                    </a:r>
                  </a:p>
                </c:rich>
              </c:tx>
              <c:spPr>
                <a:xfrm>
                  <a:off x="122857" y="433541"/>
                  <a:ext cx="1346125" cy="234933"/>
                </a:xfrm>
                <a:solidFill>
                  <a:sysClr val="window" lastClr="FFFFFF"/>
                </a:solidFill>
                <a:ln w="9525" cap="flat" cmpd="sng" algn="ctr">
                  <a:solidFill>
                    <a:sysClr val="windowText" lastClr="000000"/>
                  </a:solidFill>
                  <a:prstDash val="solid"/>
                  <a:round/>
                  <a:headEnd type="none" w="med" len="med"/>
                  <a:tailEnd type="none" w="med" len="med"/>
                </a:ln>
                <a:effectLst/>
              </c:spPr>
              <c:txPr>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borderCallout2">
                      <a:avLst>
                        <a:gd name="adj1" fmla="val 98429"/>
                        <a:gd name="adj2" fmla="val 83407"/>
                        <a:gd name="adj3" fmla="val 187001"/>
                        <a:gd name="adj4" fmla="val 83477"/>
                        <a:gd name="adj5" fmla="val 187294"/>
                        <a:gd name="adj6" fmla="val 125661"/>
                      </a:avLst>
                    </a:prstGeom>
                    <a:noFill/>
                    <a:ln>
                      <a:noFill/>
                    </a:ln>
                  </c15:spPr>
                  <c15:layout>
                    <c:manualLayout>
                      <c:w val="0.29051416880413589"/>
                      <c:h val="8.6909379456531988E-2"/>
                    </c:manualLayout>
                  </c15:layout>
                  <c15:showDataLabelsRange val="0"/>
                </c:ext>
                <c:ext xmlns:c16="http://schemas.microsoft.com/office/drawing/2014/chart" uri="{C3380CC4-5D6E-409C-BE32-E72D297353CC}">
                  <c16:uniqueId val="{00000009-4621-48D7-89CE-91D1AC83FA1A}"/>
                </c:ext>
              </c:extLst>
            </c:dLbl>
            <c:spPr>
              <a:solidFill>
                <a:sysClr val="window" lastClr="FFFFFF"/>
              </a:solidFill>
              <a:ln>
                <a:solidFill>
                  <a:sysClr val="windowText" lastClr="000000"/>
                </a:solidFill>
              </a:ln>
              <a:effectLst/>
            </c:spPr>
            <c:txPr>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borderCallout2">
                    <a:avLst/>
                  </a:prstGeom>
                  <a:noFill/>
                  <a:ln>
                    <a:noFill/>
                  </a:ln>
                </c15:spPr>
              </c:ext>
            </c:extLst>
          </c:dLbls>
          <c:cat>
            <c:strRef>
              <c:f>Sheet1!$A$2:$A$6</c:f>
              <c:strCache>
                <c:ptCount val="4"/>
                <c:pt idx="0">
                  <c:v>第 1 四半期</c:v>
                </c:pt>
                <c:pt idx="1">
                  <c:v>第 2 四半期</c:v>
                </c:pt>
                <c:pt idx="2">
                  <c:v>第 3 四半期</c:v>
                </c:pt>
                <c:pt idx="3">
                  <c:v>第 4 四半期</c:v>
                </c:pt>
              </c:strCache>
            </c:strRef>
          </c:cat>
          <c:val>
            <c:numRef>
              <c:f>Sheet1!$B$2:$B$6</c:f>
              <c:numCache>
                <c:formatCode>General</c:formatCode>
                <c:ptCount val="5"/>
                <c:pt idx="0">
                  <c:v>26</c:v>
                </c:pt>
                <c:pt idx="1">
                  <c:v>6</c:v>
                </c:pt>
                <c:pt idx="2">
                  <c:v>47</c:v>
                </c:pt>
                <c:pt idx="3">
                  <c:v>4</c:v>
                </c:pt>
                <c:pt idx="4">
                  <c:v>96</c:v>
                </c:pt>
              </c:numCache>
            </c:numRef>
          </c:val>
          <c:extLst>
            <c:ext xmlns:c16="http://schemas.microsoft.com/office/drawing/2014/chart" uri="{C3380CC4-5D6E-409C-BE32-E72D297353CC}">
              <c16:uniqueId val="{0000000A-4621-48D7-89CE-91D1AC83FA1A}"/>
            </c:ext>
          </c:extLst>
        </c:ser>
        <c:dLbls>
          <c:showLegendKey val="0"/>
          <c:showVal val="0"/>
          <c:showCatName val="0"/>
          <c:showSerName val="0"/>
          <c:showPercent val="0"/>
          <c:showBubbleSize val="0"/>
          <c:showLeaderLines val="0"/>
        </c:dLbls>
        <c:firstSliceAng val="0"/>
        <c:holeSize val="50"/>
      </c:doughnutChart>
      <c:spPr>
        <a:noFill/>
        <a:ln>
          <a:noFill/>
        </a:ln>
        <a:effectLst/>
      </c:spPr>
    </c:plotArea>
    <c:plotVisOnly val="1"/>
    <c:dispBlanksAs val="gap"/>
    <c:showDLblsOverMax val="0"/>
  </c:chart>
  <c:spPr>
    <a:noFill/>
    <a:ln w="9525" cap="flat" cmpd="sng" algn="ctr">
      <a:solidFill>
        <a:schemeClr val="tx1"/>
      </a:solidFill>
      <a:round/>
    </a:ln>
    <a:effectLst/>
  </c:spPr>
  <c:txPr>
    <a:bodyPr/>
    <a:lstStyle/>
    <a:p>
      <a:pPr>
        <a:defRPr/>
      </a:pPr>
      <a:endParaRPr lang="ja-JP"/>
    </a:p>
  </c:txPr>
  <c:externalData r:id="rId4">
    <c:autoUpdate val="0"/>
  </c:externalData>
  <c:userShapes r:id="rId5"/>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売上高</c:v>
                </c:pt>
              </c:strCache>
            </c:strRef>
          </c:tx>
          <c:dPt>
            <c:idx val="0"/>
            <c:bubble3D val="0"/>
            <c:spPr>
              <a:solidFill>
                <a:srgbClr val="FF0000"/>
              </a:solidFill>
              <a:ln w="19050">
                <a:solidFill>
                  <a:schemeClr val="lt1"/>
                </a:solidFill>
              </a:ln>
              <a:effectLst/>
            </c:spPr>
            <c:extLst>
              <c:ext xmlns:c16="http://schemas.microsoft.com/office/drawing/2014/chart" uri="{C3380CC4-5D6E-409C-BE32-E72D297353CC}">
                <c16:uniqueId val="{00000001-D625-434B-8E9D-6A6E31C74E6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625-434B-8E9D-6A6E31C74E66}"/>
              </c:ext>
            </c:extLst>
          </c:dPt>
          <c:dPt>
            <c:idx val="2"/>
            <c:bubble3D val="0"/>
            <c:spPr>
              <a:solidFill>
                <a:schemeClr val="accent6">
                  <a:lumMod val="75000"/>
                </a:schemeClr>
              </a:solidFill>
              <a:ln w="19050">
                <a:solidFill>
                  <a:schemeClr val="lt1"/>
                </a:solidFill>
              </a:ln>
              <a:effectLst/>
            </c:spPr>
            <c:extLst>
              <c:ext xmlns:c16="http://schemas.microsoft.com/office/drawing/2014/chart" uri="{C3380CC4-5D6E-409C-BE32-E72D297353CC}">
                <c16:uniqueId val="{00000005-D625-434B-8E9D-6A6E31C74E66}"/>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625-434B-8E9D-6A6E31C74E66}"/>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D625-434B-8E9D-6A6E31C74E66}"/>
              </c:ext>
            </c:extLst>
          </c:dPt>
          <c:dLbls>
            <c:dLbl>
              <c:idx val="0"/>
              <c:layout>
                <c:manualLayout>
                  <c:x val="0.17121770461164593"/>
                  <c:y val="-0.15411059875443689"/>
                </c:manualLayout>
              </c:layout>
              <c:tx>
                <c:rich>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r>
                      <a:rPr lang="ja-JP" altLang="en-US" sz="800">
                        <a:solidFill>
                          <a:schemeClr val="tx1"/>
                        </a:solidFill>
                        <a:latin typeface="HGPｺﾞｼｯｸE" panose="020B0900000000000000" pitchFamily="50" charset="-128"/>
                        <a:ea typeface="HGPｺﾞｼｯｸE" panose="020B0900000000000000" pitchFamily="50" charset="-128"/>
                      </a:rPr>
                      <a:t>建物（老朽化、外壁の破損等）、</a:t>
                    </a:r>
                    <a:r>
                      <a:rPr lang="ja-JP" altLang="en-US" sz="800">
                        <a:solidFill>
                          <a:srgbClr val="FF0000"/>
                        </a:solidFill>
                        <a:latin typeface="HGPｺﾞｼｯｸE" panose="020B0900000000000000" pitchFamily="50" charset="-128"/>
                        <a:ea typeface="HGPｺﾞｼｯｸE" panose="020B0900000000000000" pitchFamily="50" charset="-128"/>
                      </a:rPr>
                      <a:t>１５</a:t>
                    </a:r>
                    <a:r>
                      <a:rPr lang="ja-JP" altLang="en-US" sz="800">
                        <a:solidFill>
                          <a:schemeClr val="tx1"/>
                        </a:solidFill>
                        <a:latin typeface="HGPｺﾞｼｯｸE" panose="020B0900000000000000" pitchFamily="50" charset="-128"/>
                        <a:ea typeface="HGPｺﾞｼｯｸE" panose="020B0900000000000000" pitchFamily="50" charset="-128"/>
                      </a:rPr>
                      <a:t>件、</a:t>
                    </a:r>
                    <a:r>
                      <a:rPr lang="ja-JP" altLang="en-US" sz="800">
                        <a:solidFill>
                          <a:srgbClr val="FF0000"/>
                        </a:solidFill>
                        <a:latin typeface="HGPｺﾞｼｯｸE" panose="020B0900000000000000" pitchFamily="50" charset="-128"/>
                        <a:ea typeface="HGPｺﾞｼｯｸE" panose="020B0900000000000000" pitchFamily="50" charset="-128"/>
                      </a:rPr>
                      <a:t>７</a:t>
                    </a:r>
                    <a:r>
                      <a:rPr lang="ja-JP" altLang="en-US" sz="800">
                        <a:solidFill>
                          <a:schemeClr val="tx1"/>
                        </a:solidFill>
                        <a:latin typeface="HGPｺﾞｼｯｸE" panose="020B0900000000000000" pitchFamily="50" charset="-128"/>
                        <a:ea typeface="HGPｺﾞｼｯｸE" panose="020B0900000000000000" pitchFamily="50" charset="-128"/>
                      </a:rPr>
                      <a:t>％</a:t>
                    </a:r>
                  </a:p>
                </c:rich>
              </c:tx>
              <c:spPr>
                <a:xfrm>
                  <a:off x="2427089" y="110177"/>
                  <a:ext cx="2131679" cy="245308"/>
                </a:xfrm>
                <a:solidFill>
                  <a:sysClr val="window" lastClr="FFFFFF"/>
                </a:solidFill>
                <a:ln w="9525" cap="flat" cmpd="sng" algn="ctr">
                  <a:solidFill>
                    <a:sysClr val="windowText" lastClr="000000"/>
                  </a:solidFill>
                  <a:prstDash val="solid"/>
                  <a:round/>
                  <a:headEnd type="none" w="med" len="med"/>
                  <a:tailEnd type="none" w="med" len="med"/>
                </a:ln>
                <a:effectLst/>
              </c:spPr>
              <c:txPr>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borderCallout2">
                      <a:avLst>
                        <a:gd name="adj1" fmla="val 101843"/>
                        <a:gd name="adj2" fmla="val 17221"/>
                        <a:gd name="adj3" fmla="val 174967"/>
                        <a:gd name="adj4" fmla="val 15218"/>
                        <a:gd name="adj5" fmla="val 176406"/>
                        <a:gd name="adj6" fmla="val 14933"/>
                      </a:avLst>
                    </a:prstGeom>
                    <a:noFill/>
                    <a:ln>
                      <a:noFill/>
                    </a:ln>
                  </c15:spPr>
                  <c15:layout>
                    <c:manualLayout>
                      <c:w val="0.46004883896844667"/>
                      <c:h val="9.0747430355560738E-2"/>
                    </c:manualLayout>
                  </c15:layout>
                  <c15:showDataLabelsRange val="0"/>
                </c:ext>
                <c:ext xmlns:c16="http://schemas.microsoft.com/office/drawing/2014/chart" uri="{C3380CC4-5D6E-409C-BE32-E72D297353CC}">
                  <c16:uniqueId val="{00000001-D625-434B-8E9D-6A6E31C74E66}"/>
                </c:ext>
              </c:extLst>
            </c:dLbl>
            <c:dLbl>
              <c:idx val="1"/>
              <c:layout>
                <c:manualLayout>
                  <c:x val="0.24348750807957967"/>
                  <c:y val="0.1325083835979276"/>
                </c:manualLayout>
              </c:layout>
              <c:tx>
                <c:rich>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r>
                      <a:rPr lang="ja-JP" altLang="en-US" sz="800">
                        <a:solidFill>
                          <a:schemeClr val="tx1"/>
                        </a:solidFill>
                      </a:rPr>
                      <a:t>建物以外</a:t>
                    </a:r>
                  </a:p>
                  <a:p>
                    <a:pPr algn="ctr">
                      <a:defRPr sz="800">
                        <a:solidFill>
                          <a:schemeClr val="tx1"/>
                        </a:solidFill>
                        <a:latin typeface="HGPｺﾞｼｯｸE" panose="020B0900000000000000" pitchFamily="50" charset="-128"/>
                        <a:ea typeface="HGPｺﾞｼｯｸE" panose="020B0900000000000000" pitchFamily="50" charset="-128"/>
                      </a:defRPr>
                    </a:pPr>
                    <a:r>
                      <a:rPr lang="ja-JP" altLang="en-US" sz="800">
                        <a:solidFill>
                          <a:schemeClr val="tx1"/>
                        </a:solidFill>
                      </a:rPr>
                      <a:t>（塀の破損、門扉の倒壊等）、</a:t>
                    </a:r>
                  </a:p>
                  <a:p>
                    <a:pPr algn="ctr">
                      <a:defRPr sz="800">
                        <a:solidFill>
                          <a:schemeClr val="tx1"/>
                        </a:solidFill>
                        <a:latin typeface="HGPｺﾞｼｯｸE" panose="020B0900000000000000" pitchFamily="50" charset="-128"/>
                        <a:ea typeface="HGPｺﾞｼｯｸE" panose="020B0900000000000000" pitchFamily="50" charset="-128"/>
                      </a:defRPr>
                    </a:pPr>
                    <a:r>
                      <a:rPr lang="ja-JP" altLang="en-US" sz="800">
                        <a:solidFill>
                          <a:srgbClr val="FF0000"/>
                        </a:solidFill>
                      </a:rPr>
                      <a:t>４</a:t>
                    </a:r>
                    <a:r>
                      <a:rPr lang="ja-JP" altLang="en-US" sz="800">
                        <a:solidFill>
                          <a:schemeClr val="tx1"/>
                        </a:solidFill>
                      </a:rPr>
                      <a:t>件、</a:t>
                    </a:r>
                    <a:r>
                      <a:rPr lang="ja-JP" altLang="en-US" sz="800">
                        <a:solidFill>
                          <a:srgbClr val="FF0000"/>
                        </a:solidFill>
                      </a:rPr>
                      <a:t>２</a:t>
                    </a:r>
                    <a:r>
                      <a:rPr lang="ja-JP" altLang="en-US" sz="800">
                        <a:solidFill>
                          <a:schemeClr val="tx1"/>
                        </a:solidFill>
                      </a:rPr>
                      <a:t>％</a:t>
                    </a:r>
                  </a:p>
                </c:rich>
              </c:tx>
              <c:spPr>
                <a:xfrm>
                  <a:off x="3127749" y="775129"/>
                  <a:ext cx="1346708" cy="476405"/>
                </a:xfrm>
                <a:solidFill>
                  <a:sysClr val="window" lastClr="FFFFFF"/>
                </a:solidFill>
                <a:ln w="9525" cap="flat" cmpd="sng" algn="ctr">
                  <a:solidFill>
                    <a:sysClr val="windowText" lastClr="000000"/>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ffectLst/>
              </c:spPr>
              <c:txPr>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borderCallout2">
                      <a:avLst>
                        <a:gd name="adj1" fmla="val -380"/>
                        <a:gd name="adj2" fmla="val 38808"/>
                        <a:gd name="adj3" fmla="val -16396"/>
                        <a:gd name="adj4" fmla="val 11235"/>
                        <a:gd name="adj5" fmla="val -43091"/>
                        <a:gd name="adj6" fmla="val -30512"/>
                      </a:avLst>
                    </a:prstGeom>
                    <a:noFill/>
                    <a:ln>
                      <a:noFill/>
                    </a:ln>
                  </c15:spPr>
                  <c15:layout>
                    <c:manualLayout>
                      <c:w val="0.29064020485174036"/>
                      <c:h val="0.17623774829414823"/>
                    </c:manualLayout>
                  </c15:layout>
                  <c15:showDataLabelsRange val="0"/>
                </c:ext>
                <c:ext xmlns:c16="http://schemas.microsoft.com/office/drawing/2014/chart" uri="{C3380CC4-5D6E-409C-BE32-E72D297353CC}">
                  <c16:uniqueId val="{00000003-D625-434B-8E9D-6A6E31C74E66}"/>
                </c:ext>
              </c:extLst>
            </c:dLbl>
            <c:dLbl>
              <c:idx val="2"/>
              <c:layout>
                <c:manualLayout>
                  <c:x val="0.18837015319638423"/>
                  <c:y val="0.23599462857840436"/>
                </c:manualLayout>
              </c:layout>
              <c:tx>
                <c:rich>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r>
                      <a:rPr lang="ja-JP" altLang="en-US" sz="800"/>
                      <a:t>環境（草木の繁茂等）、</a:t>
                    </a:r>
                  </a:p>
                  <a:p>
                    <a:pPr algn="ctr">
                      <a:defRPr sz="800">
                        <a:solidFill>
                          <a:schemeClr val="tx1"/>
                        </a:solidFill>
                        <a:latin typeface="HGPｺﾞｼｯｸE" panose="020B0900000000000000" pitchFamily="50" charset="-128"/>
                        <a:ea typeface="HGPｺﾞｼｯｸE" panose="020B0900000000000000" pitchFamily="50" charset="-128"/>
                      </a:defRPr>
                    </a:pPr>
                    <a:r>
                      <a:rPr lang="ja-JP" altLang="en-US" sz="800">
                        <a:solidFill>
                          <a:srgbClr val="FF0000"/>
                        </a:solidFill>
                      </a:rPr>
                      <a:t>８５</a:t>
                    </a:r>
                    <a:r>
                      <a:rPr lang="ja-JP" altLang="en-US" sz="800"/>
                      <a:t>件、</a:t>
                    </a:r>
                    <a:r>
                      <a:rPr lang="ja-JP" altLang="en-US" sz="800">
                        <a:solidFill>
                          <a:srgbClr val="FF0000"/>
                        </a:solidFill>
                      </a:rPr>
                      <a:t>３８</a:t>
                    </a:r>
                    <a:r>
                      <a:rPr lang="ja-JP" altLang="en-US" sz="800"/>
                      <a:t>％</a:t>
                    </a:r>
                  </a:p>
                </c:rich>
              </c:tx>
              <c:spPr>
                <a:xfrm>
                  <a:off x="3334390" y="2065924"/>
                  <a:ext cx="1164833" cy="423635"/>
                </a:xfrm>
                <a:solidFill>
                  <a:sysClr val="window" lastClr="FFFFFF"/>
                </a:solidFill>
                <a:ln w="9525" cap="flat" cmpd="sng" algn="ctr">
                  <a:solidFill>
                    <a:sysClr val="windowText" lastClr="000000"/>
                  </a:solidFill>
                  <a:prstDash val="solid"/>
                  <a:round/>
                  <a:headEnd type="none" w="med" len="med"/>
                  <a:tailEnd type="none" w="med" len="med"/>
                </a:ln>
                <a:effectLst/>
              </c:spPr>
              <c:txPr>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borderCallout2">
                      <a:avLst>
                        <a:gd name="adj1" fmla="val 31672"/>
                        <a:gd name="adj2" fmla="val 24"/>
                        <a:gd name="adj3" fmla="val 15970"/>
                        <a:gd name="adj4" fmla="val -11812"/>
                        <a:gd name="adj5" fmla="val -13067"/>
                        <a:gd name="adj6" fmla="val -31056"/>
                      </a:avLst>
                    </a:prstGeom>
                    <a:noFill/>
                    <a:ln>
                      <a:noFill/>
                    </a:ln>
                  </c15:spPr>
                  <c15:layout>
                    <c:manualLayout>
                      <c:w val="0.25138860862893714"/>
                      <c:h val="0.15671677403960865"/>
                    </c:manualLayout>
                  </c15:layout>
                  <c15:showDataLabelsRange val="0"/>
                </c:ext>
                <c:ext xmlns:c16="http://schemas.microsoft.com/office/drawing/2014/chart" uri="{C3380CC4-5D6E-409C-BE32-E72D297353CC}">
                  <c16:uniqueId val="{00000005-D625-434B-8E9D-6A6E31C74E66}"/>
                </c:ext>
              </c:extLst>
            </c:dLbl>
            <c:dLbl>
              <c:idx val="3"/>
              <c:layout>
                <c:manualLayout>
                  <c:x val="-0.2357455712033529"/>
                  <c:y val="0.13174576750844832"/>
                </c:manualLayout>
              </c:layout>
              <c:tx>
                <c:rich>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r>
                      <a:rPr lang="ja-JP" altLang="en-US" sz="800"/>
                      <a:t>衛生（ゴミ、害虫、</a:t>
                    </a:r>
                  </a:p>
                  <a:p>
                    <a:pPr algn="ctr">
                      <a:defRPr sz="800">
                        <a:solidFill>
                          <a:schemeClr val="tx1"/>
                        </a:solidFill>
                        <a:latin typeface="HGPｺﾞｼｯｸE" panose="020B0900000000000000" pitchFamily="50" charset="-128"/>
                        <a:ea typeface="HGPｺﾞｼｯｸE" panose="020B0900000000000000" pitchFamily="50" charset="-128"/>
                      </a:defRPr>
                    </a:pPr>
                    <a:r>
                      <a:rPr lang="ja-JP" altLang="en-US" sz="800"/>
                      <a:t>小動物の発生等）、</a:t>
                    </a:r>
                    <a:r>
                      <a:rPr lang="ja-JP" altLang="en-US" sz="800">
                        <a:solidFill>
                          <a:srgbClr val="FF0000"/>
                        </a:solidFill>
                      </a:rPr>
                      <a:t>８</a:t>
                    </a:r>
                    <a:r>
                      <a:rPr lang="ja-JP" altLang="en-US" sz="800"/>
                      <a:t>件、</a:t>
                    </a:r>
                    <a:r>
                      <a:rPr lang="ja-JP" altLang="en-US" sz="800">
                        <a:solidFill>
                          <a:srgbClr val="FF0000"/>
                        </a:solidFill>
                      </a:rPr>
                      <a:t>３</a:t>
                    </a:r>
                    <a:r>
                      <a:rPr lang="ja-JP" altLang="en-US" sz="800"/>
                      <a:t>％</a:t>
                    </a:r>
                  </a:p>
                </c:rich>
              </c:tx>
              <c:spPr>
                <a:xfrm>
                  <a:off x="690530" y="2258372"/>
                  <a:ext cx="1527704" cy="394022"/>
                </a:xfrm>
                <a:solidFill>
                  <a:sysClr val="window" lastClr="FFFFFF"/>
                </a:solidFill>
                <a:ln w="9525" cap="flat" cmpd="sng" algn="ctr">
                  <a:solidFill>
                    <a:sysClr val="windowText" lastClr="000000"/>
                  </a:solidFill>
                  <a:prstDash val="solid"/>
                  <a:round/>
                  <a:headEnd type="none" w="med" len="med"/>
                  <a:tailEnd type="none" w="med" len="med"/>
                </a:ln>
                <a:effectLst/>
              </c:spPr>
              <c:txPr>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borderCallout2">
                      <a:avLst>
                        <a:gd name="adj1" fmla="val 50924"/>
                        <a:gd name="adj2" fmla="val 99781"/>
                        <a:gd name="adj3" fmla="val -4246"/>
                        <a:gd name="adj4" fmla="val 121479"/>
                        <a:gd name="adj5" fmla="val -7741"/>
                        <a:gd name="adj6" fmla="val 122721"/>
                      </a:avLst>
                    </a:prstGeom>
                    <a:noFill/>
                    <a:ln>
                      <a:noFill/>
                    </a:ln>
                  </c15:spPr>
                  <c15:layout>
                    <c:manualLayout>
                      <c:w val="0.32970188374253678"/>
                      <c:h val="0.14576195945908452"/>
                    </c:manualLayout>
                  </c15:layout>
                  <c15:showDataLabelsRange val="0"/>
                </c:ext>
                <c:ext xmlns:c16="http://schemas.microsoft.com/office/drawing/2014/chart" uri="{C3380CC4-5D6E-409C-BE32-E72D297353CC}">
                  <c16:uniqueId val="{00000007-D625-434B-8E9D-6A6E31C74E66}"/>
                </c:ext>
              </c:extLst>
            </c:dLbl>
            <c:dLbl>
              <c:idx val="4"/>
              <c:layout>
                <c:manualLayout>
                  <c:x val="-0.18592043542864664"/>
                  <c:y val="-0.22582851033684215"/>
                </c:manualLayout>
              </c:layout>
              <c:tx>
                <c:rich>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r>
                      <a:rPr lang="zh-TW" altLang="en-US" sz="800"/>
                      <a:t>経過観察、</a:t>
                    </a:r>
                    <a:r>
                      <a:rPr lang="zh-TW" altLang="en-US" sz="800">
                        <a:solidFill>
                          <a:srgbClr val="FF0000"/>
                        </a:solidFill>
                      </a:rPr>
                      <a:t>１１４</a:t>
                    </a:r>
                    <a:r>
                      <a:rPr lang="zh-TW" altLang="en-US" sz="800"/>
                      <a:t>件、</a:t>
                    </a:r>
                    <a:r>
                      <a:rPr lang="zh-TW" altLang="en-US" sz="800">
                        <a:solidFill>
                          <a:srgbClr val="FF0000"/>
                        </a:solidFill>
                      </a:rPr>
                      <a:t>５０</a:t>
                    </a:r>
                    <a:r>
                      <a:rPr lang="zh-TW" altLang="en-US" sz="800"/>
                      <a:t>％</a:t>
                    </a:r>
                  </a:p>
                </c:rich>
              </c:tx>
              <c:spPr>
                <a:xfrm>
                  <a:off x="58359" y="719063"/>
                  <a:ext cx="1239664" cy="222232"/>
                </a:xfrm>
                <a:solidFill>
                  <a:sysClr val="window" lastClr="FFFFFF"/>
                </a:solidFill>
                <a:ln w="9525" cap="flat" cmpd="sng" algn="ctr">
                  <a:solidFill>
                    <a:sysClr val="windowText" lastClr="000000"/>
                  </a:solidFill>
                  <a:prstDash val="solid"/>
                  <a:round/>
                  <a:headEnd type="none" w="med" len="med"/>
                  <a:tailEnd type="none" w="med" len="med"/>
                </a:ln>
                <a:effectLst/>
              </c:spPr>
              <c:txPr>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borderCallout2">
                      <a:avLst>
                        <a:gd name="adj1" fmla="val 101018"/>
                        <a:gd name="adj2" fmla="val 82803"/>
                        <a:gd name="adj3" fmla="val 177145"/>
                        <a:gd name="adj4" fmla="val 90593"/>
                        <a:gd name="adj5" fmla="val 308985"/>
                        <a:gd name="adj6" fmla="val 105585"/>
                      </a:avLst>
                    </a:prstGeom>
                    <a:noFill/>
                    <a:ln>
                      <a:noFill/>
                    </a:ln>
                  </c15:spPr>
                  <c15:layout>
                    <c:manualLayout>
                      <c:w val="0.26753827211916448"/>
                      <c:h val="8.2211235223504028E-2"/>
                    </c:manualLayout>
                  </c15:layout>
                  <c15:showDataLabelsRange val="0"/>
                </c:ext>
                <c:ext xmlns:c16="http://schemas.microsoft.com/office/drawing/2014/chart" uri="{C3380CC4-5D6E-409C-BE32-E72D297353CC}">
                  <c16:uniqueId val="{00000009-D625-434B-8E9D-6A6E31C74E66}"/>
                </c:ext>
              </c:extLst>
            </c:dLbl>
            <c:spPr>
              <a:solidFill>
                <a:sysClr val="window" lastClr="FFFFFF"/>
              </a:solidFill>
              <a:ln>
                <a:solidFill>
                  <a:sysClr val="windowText" lastClr="000000"/>
                </a:solidFill>
              </a:ln>
              <a:effectLst/>
            </c:spPr>
            <c:txPr>
              <a:bodyPr rot="0" spcFirstLastPara="1" vertOverflow="clip" horzOverflow="clip" vert="horz" wrap="square" lIns="36576" tIns="18288" rIns="36576" bIns="18288" anchor="ctr" anchorCtr="0">
                <a:spAutoFit/>
              </a:bodyPr>
              <a:lstStyle/>
              <a:p>
                <a:pPr algn="ctr">
                  <a:defRPr sz="800" b="0" i="0" u="none" strike="noStrike" kern="1200" baseline="0">
                    <a:solidFill>
                      <a:schemeClr val="tx1"/>
                    </a:solidFill>
                    <a:latin typeface="HGPｺﾞｼｯｸE" panose="020B0900000000000000" pitchFamily="50" charset="-128"/>
                    <a:ea typeface="HGPｺﾞｼｯｸE" panose="020B09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borderCallout2">
                    <a:avLst/>
                  </a:prstGeom>
                  <a:noFill/>
                  <a:ln>
                    <a:noFill/>
                  </a:ln>
                </c15:spPr>
              </c:ext>
            </c:extLst>
          </c:dLbls>
          <c:cat>
            <c:strRef>
              <c:f>Sheet1!$A$2:$A$6</c:f>
              <c:strCache>
                <c:ptCount val="4"/>
                <c:pt idx="0">
                  <c:v>第 1 四半期</c:v>
                </c:pt>
                <c:pt idx="1">
                  <c:v>第 2 四半期</c:v>
                </c:pt>
                <c:pt idx="2">
                  <c:v>第 3 四半期</c:v>
                </c:pt>
                <c:pt idx="3">
                  <c:v>第 4 四半期</c:v>
                </c:pt>
              </c:strCache>
            </c:strRef>
          </c:cat>
          <c:val>
            <c:numRef>
              <c:f>Sheet1!$B$2:$B$6</c:f>
              <c:numCache>
                <c:formatCode>General</c:formatCode>
                <c:ptCount val="5"/>
                <c:pt idx="0">
                  <c:v>15</c:v>
                </c:pt>
                <c:pt idx="1">
                  <c:v>4</c:v>
                </c:pt>
                <c:pt idx="2">
                  <c:v>85</c:v>
                </c:pt>
                <c:pt idx="3">
                  <c:v>8</c:v>
                </c:pt>
                <c:pt idx="4">
                  <c:v>114</c:v>
                </c:pt>
              </c:numCache>
            </c:numRef>
          </c:val>
          <c:extLst>
            <c:ext xmlns:c16="http://schemas.microsoft.com/office/drawing/2014/chart" uri="{C3380CC4-5D6E-409C-BE32-E72D297353CC}">
              <c16:uniqueId val="{0000000A-D625-434B-8E9D-6A6E31C74E66}"/>
            </c:ext>
          </c:extLst>
        </c:ser>
        <c:dLbls>
          <c:showLegendKey val="0"/>
          <c:showVal val="0"/>
          <c:showCatName val="0"/>
          <c:showSerName val="0"/>
          <c:showPercent val="0"/>
          <c:showBubbleSize val="0"/>
          <c:showLeaderLines val="0"/>
        </c:dLbls>
        <c:firstSliceAng val="0"/>
        <c:holeSize val="50"/>
      </c:doughnutChart>
      <c:spPr>
        <a:noFill/>
        <a:ln>
          <a:noFill/>
        </a:ln>
        <a:effectLst/>
      </c:spPr>
    </c:plotArea>
    <c:plotVisOnly val="1"/>
    <c:dispBlanksAs val="gap"/>
    <c:showDLblsOverMax val="0"/>
  </c:chart>
  <c:spPr>
    <a:noFill/>
    <a:ln w="9525" cap="flat" cmpd="sng" algn="ctr">
      <a:solidFill>
        <a:schemeClr val="tx1"/>
      </a:solidFill>
      <a:round/>
    </a:ln>
    <a:effectLst/>
  </c:spPr>
  <c:txPr>
    <a:bodyPr/>
    <a:lstStyle/>
    <a:p>
      <a:pPr>
        <a:defRPr/>
      </a:pPr>
      <a:endParaRPr lang="ja-JP"/>
    </a:p>
  </c:txPr>
  <c:externalData r:id="rId4">
    <c:autoUpdate val="0"/>
  </c:externalData>
  <c:userShapes r:id="rId5"/>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0.39494</cdr:x>
      <cdr:y>0.45207</cdr:y>
    </cdr:from>
    <cdr:to>
      <cdr:x>0.61364</cdr:x>
      <cdr:y>0.57777</cdr:y>
    </cdr:to>
    <cdr:sp macro="" textlink="">
      <cdr:nvSpPr>
        <cdr:cNvPr id="2" name="テキスト ボックス 1"/>
        <cdr:cNvSpPr txBox="1"/>
      </cdr:nvSpPr>
      <cdr:spPr>
        <a:xfrm xmlns:a="http://schemas.openxmlformats.org/drawingml/2006/main">
          <a:off x="1462086" y="976312"/>
          <a:ext cx="809626" cy="271463"/>
        </a:xfrm>
        <a:prstGeom xmlns:a="http://schemas.openxmlformats.org/drawingml/2006/main" prst="rect">
          <a:avLst/>
        </a:prstGeom>
      </cdr:spPr>
      <cdr:txBody>
        <a:bodyPr xmlns:a="http://schemas.openxmlformats.org/drawingml/2006/main" vertOverflow="clip" wrap="square" lIns="0" tIns="0" rIns="0" bIns="0" rtlCol="0"/>
        <a:lstStyle xmlns:a="http://schemas.openxmlformats.org/drawingml/2006/main"/>
        <a:p xmlns:a="http://schemas.openxmlformats.org/drawingml/2006/main">
          <a:pPr algn="ctr"/>
          <a:r>
            <a:rPr lang="ja-JP" altLang="en-US" sz="800">
              <a:latin typeface="HGPｺﾞｼｯｸE" panose="020B0900000000000000" pitchFamily="50" charset="-128"/>
              <a:ea typeface="HGPｺﾞｼｯｸE" panose="020B0900000000000000" pitchFamily="50" charset="-128"/>
            </a:rPr>
            <a:t>空家等</a:t>
          </a:r>
          <a:r>
            <a:rPr lang="ja-JP" altLang="en-US" sz="800">
              <a:solidFill>
                <a:srgbClr val="FF0000"/>
              </a:solidFill>
              <a:latin typeface="HGPｺﾞｼｯｸE" panose="020B0900000000000000" pitchFamily="50" charset="-128"/>
              <a:ea typeface="HGPｺﾞｼｯｸE" panose="020B0900000000000000" pitchFamily="50" charset="-128"/>
            </a:rPr>
            <a:t>１７９</a:t>
          </a:r>
          <a:r>
            <a:rPr lang="ja-JP" altLang="en-US" sz="800">
              <a:latin typeface="HGPｺﾞｼｯｸE" panose="020B0900000000000000" pitchFamily="50" charset="-128"/>
              <a:ea typeface="HGPｺﾞｼｯｸE" panose="020B0900000000000000" pitchFamily="50" charset="-128"/>
            </a:rPr>
            <a:t>件</a:t>
          </a:r>
          <a:endParaRPr lang="en-US" altLang="ja-JP" sz="800">
            <a:latin typeface="HGPｺﾞｼｯｸE" panose="020B0900000000000000" pitchFamily="50" charset="-128"/>
            <a:ea typeface="HGPｺﾞｼｯｸE" panose="020B0900000000000000" pitchFamily="50" charset="-128"/>
          </a:endParaRPr>
        </a:p>
        <a:p xmlns:a="http://schemas.openxmlformats.org/drawingml/2006/main">
          <a:pPr algn="ctr"/>
          <a:r>
            <a:rPr lang="ja-JP" altLang="en-US" sz="800">
              <a:latin typeface="HGPｺﾞｼｯｸE" panose="020B0900000000000000" pitchFamily="50" charset="-128"/>
              <a:ea typeface="HGPｺﾞｼｯｸE" panose="020B0900000000000000" pitchFamily="50" charset="-128"/>
            </a:rPr>
            <a:t>管理状況</a:t>
          </a:r>
          <a:endParaRPr lang="en-US" altLang="ja-JP" sz="800">
            <a:latin typeface="HGPｺﾞｼｯｸE" panose="020B0900000000000000" pitchFamily="50" charset="-128"/>
            <a:ea typeface="HGPｺﾞｼｯｸE" panose="020B0900000000000000" pitchFamily="50" charset="-128"/>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0.39494</cdr:x>
      <cdr:y>0.47921</cdr:y>
    </cdr:from>
    <cdr:to>
      <cdr:x>0.61364</cdr:x>
      <cdr:y>0.57777</cdr:y>
    </cdr:to>
    <cdr:sp macro="" textlink="">
      <cdr:nvSpPr>
        <cdr:cNvPr id="2" name="テキスト ボックス 1"/>
        <cdr:cNvSpPr txBox="1"/>
      </cdr:nvSpPr>
      <cdr:spPr>
        <a:xfrm xmlns:a="http://schemas.openxmlformats.org/drawingml/2006/main">
          <a:off x="1829992" y="1295400"/>
          <a:ext cx="1013367" cy="266424"/>
        </a:xfrm>
        <a:prstGeom xmlns:a="http://schemas.openxmlformats.org/drawingml/2006/main" prst="rect">
          <a:avLst/>
        </a:prstGeom>
      </cdr:spPr>
      <cdr:txBody>
        <a:bodyPr xmlns:a="http://schemas.openxmlformats.org/drawingml/2006/main" vertOverflow="clip" wrap="square" lIns="0" tIns="0" rIns="0" bIns="0" rtlCol="0"/>
        <a:lstStyle xmlns:a="http://schemas.openxmlformats.org/drawingml/2006/main"/>
        <a:p xmlns:a="http://schemas.openxmlformats.org/drawingml/2006/main">
          <a:pPr algn="ctr"/>
          <a:r>
            <a:rPr lang="ja-JP" altLang="en-US" sz="800">
              <a:latin typeface="HGPｺﾞｼｯｸE" panose="020B0900000000000000" pitchFamily="50" charset="-128"/>
              <a:ea typeface="HGPｺﾞｼｯｸE" panose="020B0900000000000000" pitchFamily="50" charset="-128"/>
            </a:rPr>
            <a:t>空家等</a:t>
          </a:r>
          <a:r>
            <a:rPr lang="ja-JP" altLang="en-US" sz="800">
              <a:solidFill>
                <a:srgbClr val="FF0000"/>
              </a:solidFill>
              <a:latin typeface="HGPｺﾞｼｯｸE" panose="020B0900000000000000" pitchFamily="50" charset="-128"/>
              <a:ea typeface="HGPｺﾞｼｯｸE" panose="020B0900000000000000" pitchFamily="50" charset="-128"/>
            </a:rPr>
            <a:t>２２６</a:t>
          </a:r>
          <a:r>
            <a:rPr lang="ja-JP" altLang="en-US" sz="800">
              <a:latin typeface="HGPｺﾞｼｯｸE" panose="020B0900000000000000" pitchFamily="50" charset="-128"/>
              <a:ea typeface="HGPｺﾞｼｯｸE" panose="020B0900000000000000" pitchFamily="50" charset="-128"/>
            </a:rPr>
            <a:t>件</a:t>
          </a:r>
          <a:endParaRPr lang="en-US" altLang="ja-JP" sz="800">
            <a:latin typeface="HGPｺﾞｼｯｸE" panose="020B0900000000000000" pitchFamily="50" charset="-128"/>
            <a:ea typeface="HGPｺﾞｼｯｸE" panose="020B0900000000000000" pitchFamily="50" charset="-128"/>
          </a:endParaRPr>
        </a:p>
        <a:p xmlns:a="http://schemas.openxmlformats.org/drawingml/2006/main">
          <a:pPr algn="ctr"/>
          <a:r>
            <a:rPr lang="ja-JP" altLang="en-US" sz="800">
              <a:latin typeface="HGPｺﾞｼｯｸE" panose="020B0900000000000000" pitchFamily="50" charset="-128"/>
              <a:ea typeface="HGPｺﾞｼｯｸE" panose="020B0900000000000000" pitchFamily="50" charset="-128"/>
            </a:rPr>
            <a:t>管理状況</a:t>
          </a:r>
          <a:endParaRPr lang="en-US" altLang="ja-JP" sz="800">
            <a:latin typeface="HGPｺﾞｼｯｸE" panose="020B0900000000000000" pitchFamily="50" charset="-128"/>
            <a:ea typeface="HGPｺﾞｼｯｸE" panose="020B0900000000000000" pitchFamily="50" charset="-128"/>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901221FA-B3E5-4F42-A456-66206DBA1A04}"/>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C56C2012-F927-4438-ADD1-A87673720F3E}"/>
              </a:ext>
            </a:extLst>
          </p:cNvPr>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2A2E7432-E7D6-4672-9179-05091DADE361}" type="datetimeFigureOut">
              <a:rPr kumimoji="1" lang="ja-JP" altLang="en-US" smtClean="0"/>
              <a:t>2026/7/28</a:t>
            </a:fld>
            <a:endParaRPr kumimoji="1" lang="ja-JP" altLang="en-US"/>
          </a:p>
        </p:txBody>
      </p:sp>
      <p:sp>
        <p:nvSpPr>
          <p:cNvPr id="4" name="フッター プレースホルダー 3">
            <a:extLst>
              <a:ext uri="{FF2B5EF4-FFF2-40B4-BE49-F238E27FC236}">
                <a16:creationId xmlns:a16="http://schemas.microsoft.com/office/drawing/2014/main" id="{B78D9866-F8EF-4166-8594-5667ED992F90}"/>
              </a:ext>
            </a:extLst>
          </p:cNvPr>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FDB378B9-5313-4EE6-818E-8F2BF6B60645}"/>
              </a:ext>
            </a:extLst>
          </p:cNvPr>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287670B1-99B2-4872-95C3-079A420B515B}" type="slidenum">
              <a:rPr kumimoji="1" lang="ja-JP" altLang="en-US" smtClean="0"/>
              <a:t>‹#›</a:t>
            </a:fld>
            <a:endParaRPr kumimoji="1" lang="ja-JP" altLang="en-US"/>
          </a:p>
        </p:txBody>
      </p:sp>
    </p:spTree>
    <p:extLst>
      <p:ext uri="{BB962C8B-B14F-4D97-AF65-F5344CB8AC3E}">
        <p14:creationId xmlns:p14="http://schemas.microsoft.com/office/powerpoint/2010/main" val="47277035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49575" cy="498475"/>
          </a:xfrm>
          <a:prstGeom prst="rect">
            <a:avLst/>
          </a:prstGeom>
        </p:spPr>
        <p:txBody>
          <a:bodyPr vert="horz" lIns="91432" tIns="45716" rIns="91432" bIns="45716"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9" y="0"/>
            <a:ext cx="2949575" cy="498475"/>
          </a:xfrm>
          <a:prstGeom prst="rect">
            <a:avLst/>
          </a:prstGeom>
        </p:spPr>
        <p:txBody>
          <a:bodyPr vert="horz" lIns="91432" tIns="45716" rIns="91432" bIns="45716" rtlCol="0"/>
          <a:lstStyle>
            <a:lvl1pPr algn="r">
              <a:defRPr sz="1200"/>
            </a:lvl1pPr>
          </a:lstStyle>
          <a:p>
            <a:fld id="{F507ADA5-C963-407B-9F94-F622A5900E1D}" type="datetimeFigureOut">
              <a:rPr kumimoji="1" lang="ja-JP" altLang="en-US" smtClean="0"/>
              <a:t>2026/7/28</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32" tIns="45716" rIns="91432" bIns="45716" rtlCol="0" anchor="ctr"/>
          <a:lstStyle/>
          <a:p>
            <a:endParaRPr lang="ja-JP" altLang="en-US"/>
          </a:p>
        </p:txBody>
      </p:sp>
      <p:sp>
        <p:nvSpPr>
          <p:cNvPr id="5" name="ノート プレースホルダー 4"/>
          <p:cNvSpPr>
            <a:spLocks noGrp="1"/>
          </p:cNvSpPr>
          <p:nvPr>
            <p:ph type="body" sz="quarter" idx="3"/>
          </p:nvPr>
        </p:nvSpPr>
        <p:spPr>
          <a:xfrm>
            <a:off x="681038" y="4783139"/>
            <a:ext cx="5445125" cy="4657725"/>
          </a:xfrm>
          <a:prstGeom prst="rect">
            <a:avLst/>
          </a:prstGeom>
        </p:spPr>
        <p:txBody>
          <a:bodyPr vert="horz" lIns="91432" tIns="45716" rIns="91432" bIns="45716"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440864"/>
            <a:ext cx="2949575" cy="498475"/>
          </a:xfrm>
          <a:prstGeom prst="rect">
            <a:avLst/>
          </a:prstGeom>
        </p:spPr>
        <p:txBody>
          <a:bodyPr vert="horz" lIns="91432" tIns="45716" rIns="91432" bIns="45716"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9" y="9440864"/>
            <a:ext cx="2949575" cy="498475"/>
          </a:xfrm>
          <a:prstGeom prst="rect">
            <a:avLst/>
          </a:prstGeom>
        </p:spPr>
        <p:txBody>
          <a:bodyPr vert="horz" lIns="91432" tIns="45716" rIns="91432" bIns="45716" rtlCol="0" anchor="b"/>
          <a:lstStyle>
            <a:lvl1pPr algn="r">
              <a:defRPr sz="1200"/>
            </a:lvl1pPr>
          </a:lstStyle>
          <a:p>
            <a:fld id="{C95DEDEB-0475-4904-AEC6-2036735D5647}" type="slidenum">
              <a:rPr kumimoji="1" lang="ja-JP" altLang="en-US" smtClean="0"/>
              <a:t>‹#›</a:t>
            </a:fld>
            <a:endParaRPr kumimoji="1" lang="ja-JP" altLang="en-US"/>
          </a:p>
        </p:txBody>
      </p:sp>
    </p:spTree>
    <p:extLst>
      <p:ext uri="{BB962C8B-B14F-4D97-AF65-F5344CB8AC3E}">
        <p14:creationId xmlns:p14="http://schemas.microsoft.com/office/powerpoint/2010/main" val="1108122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solidFill>
                <a:srgbClr val="FF0000"/>
              </a:solidFill>
            </a:endParaRPr>
          </a:p>
        </p:txBody>
      </p:sp>
      <p:sp>
        <p:nvSpPr>
          <p:cNvPr id="4" name="スライド番号プレースホルダー 3"/>
          <p:cNvSpPr>
            <a:spLocks noGrp="1"/>
          </p:cNvSpPr>
          <p:nvPr>
            <p:ph type="sldNum" sz="quarter" idx="10"/>
          </p:nvPr>
        </p:nvSpPr>
        <p:spPr/>
        <p:txBody>
          <a:bodyPr/>
          <a:lstStyle/>
          <a:p>
            <a:fld id="{C277175C-5383-4AB3-8F0D-4F64B6135830}" type="slidenum">
              <a:rPr kumimoji="1" lang="ja-JP" altLang="en-US" smtClean="0"/>
              <a:pPr/>
              <a:t>1</a:t>
            </a:fld>
            <a:endParaRPr kumimoji="1" lang="ja-JP" altLang="en-US"/>
          </a:p>
        </p:txBody>
      </p:sp>
    </p:spTree>
    <p:extLst>
      <p:ext uri="{BB962C8B-B14F-4D97-AF65-F5344CB8AC3E}">
        <p14:creationId xmlns:p14="http://schemas.microsoft.com/office/powerpoint/2010/main" val="9777998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10</a:t>
            </a:fld>
            <a:endParaRPr lang="ja-JP" altLang="en-US"/>
          </a:p>
        </p:txBody>
      </p:sp>
    </p:spTree>
    <p:extLst>
      <p:ext uri="{BB962C8B-B14F-4D97-AF65-F5344CB8AC3E}">
        <p14:creationId xmlns:p14="http://schemas.microsoft.com/office/powerpoint/2010/main" val="4291333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11</a:t>
            </a:fld>
            <a:endParaRPr lang="ja-JP" altLang="en-US"/>
          </a:p>
        </p:txBody>
      </p:sp>
    </p:spTree>
    <p:extLst>
      <p:ext uri="{BB962C8B-B14F-4D97-AF65-F5344CB8AC3E}">
        <p14:creationId xmlns:p14="http://schemas.microsoft.com/office/powerpoint/2010/main" val="925637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12</a:t>
            </a:fld>
            <a:endParaRPr lang="ja-JP" altLang="en-US"/>
          </a:p>
        </p:txBody>
      </p:sp>
    </p:spTree>
    <p:extLst>
      <p:ext uri="{BB962C8B-B14F-4D97-AF65-F5344CB8AC3E}">
        <p14:creationId xmlns:p14="http://schemas.microsoft.com/office/powerpoint/2010/main" val="33420908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13</a:t>
            </a:fld>
            <a:endParaRPr lang="ja-JP" altLang="en-US"/>
          </a:p>
        </p:txBody>
      </p:sp>
    </p:spTree>
    <p:extLst>
      <p:ext uri="{BB962C8B-B14F-4D97-AF65-F5344CB8AC3E}">
        <p14:creationId xmlns:p14="http://schemas.microsoft.com/office/powerpoint/2010/main" val="12250755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14</a:t>
            </a:fld>
            <a:endParaRPr lang="ja-JP" altLang="en-US"/>
          </a:p>
        </p:txBody>
      </p:sp>
    </p:spTree>
    <p:extLst>
      <p:ext uri="{BB962C8B-B14F-4D97-AF65-F5344CB8AC3E}">
        <p14:creationId xmlns:p14="http://schemas.microsoft.com/office/powerpoint/2010/main" val="21889555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15</a:t>
            </a:fld>
            <a:endParaRPr lang="ja-JP" altLang="en-US"/>
          </a:p>
        </p:txBody>
      </p:sp>
    </p:spTree>
    <p:extLst>
      <p:ext uri="{BB962C8B-B14F-4D97-AF65-F5344CB8AC3E}">
        <p14:creationId xmlns:p14="http://schemas.microsoft.com/office/powerpoint/2010/main" val="13124779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16</a:t>
            </a:fld>
            <a:endParaRPr lang="ja-JP" altLang="en-US"/>
          </a:p>
        </p:txBody>
      </p:sp>
    </p:spTree>
    <p:extLst>
      <p:ext uri="{BB962C8B-B14F-4D97-AF65-F5344CB8AC3E}">
        <p14:creationId xmlns:p14="http://schemas.microsoft.com/office/powerpoint/2010/main" val="38822110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17</a:t>
            </a:fld>
            <a:endParaRPr lang="ja-JP" altLang="en-US"/>
          </a:p>
        </p:txBody>
      </p:sp>
    </p:spTree>
    <p:extLst>
      <p:ext uri="{BB962C8B-B14F-4D97-AF65-F5344CB8AC3E}">
        <p14:creationId xmlns:p14="http://schemas.microsoft.com/office/powerpoint/2010/main" val="13650145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18</a:t>
            </a:fld>
            <a:endParaRPr lang="ja-JP" altLang="en-US"/>
          </a:p>
        </p:txBody>
      </p:sp>
    </p:spTree>
    <p:extLst>
      <p:ext uri="{BB962C8B-B14F-4D97-AF65-F5344CB8AC3E}">
        <p14:creationId xmlns:p14="http://schemas.microsoft.com/office/powerpoint/2010/main" val="28827643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19</a:t>
            </a:fld>
            <a:endParaRPr lang="ja-JP" altLang="en-US"/>
          </a:p>
        </p:txBody>
      </p:sp>
    </p:spTree>
    <p:extLst>
      <p:ext uri="{BB962C8B-B14F-4D97-AF65-F5344CB8AC3E}">
        <p14:creationId xmlns:p14="http://schemas.microsoft.com/office/powerpoint/2010/main" val="30687761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2</a:t>
            </a:fld>
            <a:endParaRPr lang="ja-JP"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20</a:t>
            </a:fld>
            <a:endParaRPr lang="ja-JP" altLang="en-US"/>
          </a:p>
        </p:txBody>
      </p:sp>
    </p:spTree>
    <p:extLst>
      <p:ext uri="{BB962C8B-B14F-4D97-AF65-F5344CB8AC3E}">
        <p14:creationId xmlns:p14="http://schemas.microsoft.com/office/powerpoint/2010/main" val="23693518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21</a:t>
            </a:fld>
            <a:endParaRPr lang="ja-JP" altLang="en-US"/>
          </a:p>
        </p:txBody>
      </p:sp>
    </p:spTree>
    <p:extLst>
      <p:ext uri="{BB962C8B-B14F-4D97-AF65-F5344CB8AC3E}">
        <p14:creationId xmlns:p14="http://schemas.microsoft.com/office/powerpoint/2010/main" val="26113540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22</a:t>
            </a:fld>
            <a:endParaRPr lang="ja-JP" altLang="en-US"/>
          </a:p>
        </p:txBody>
      </p:sp>
    </p:spTree>
    <p:extLst>
      <p:ext uri="{BB962C8B-B14F-4D97-AF65-F5344CB8AC3E}">
        <p14:creationId xmlns:p14="http://schemas.microsoft.com/office/powerpoint/2010/main" val="1563071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23</a:t>
            </a:fld>
            <a:endParaRPr lang="ja-JP" altLang="en-US"/>
          </a:p>
        </p:txBody>
      </p:sp>
    </p:spTree>
    <p:extLst>
      <p:ext uri="{BB962C8B-B14F-4D97-AF65-F5344CB8AC3E}">
        <p14:creationId xmlns:p14="http://schemas.microsoft.com/office/powerpoint/2010/main" val="38308558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24</a:t>
            </a:fld>
            <a:endParaRPr lang="ja-JP" altLang="en-US"/>
          </a:p>
        </p:txBody>
      </p:sp>
    </p:spTree>
    <p:extLst>
      <p:ext uri="{BB962C8B-B14F-4D97-AF65-F5344CB8AC3E}">
        <p14:creationId xmlns:p14="http://schemas.microsoft.com/office/powerpoint/2010/main" val="41562796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25</a:t>
            </a:fld>
            <a:endParaRPr lang="ja-JP" altLang="en-US"/>
          </a:p>
        </p:txBody>
      </p:sp>
    </p:spTree>
    <p:extLst>
      <p:ext uri="{BB962C8B-B14F-4D97-AF65-F5344CB8AC3E}">
        <p14:creationId xmlns:p14="http://schemas.microsoft.com/office/powerpoint/2010/main" val="27956883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26</a:t>
            </a:fld>
            <a:endParaRPr lang="ja-JP" altLang="en-US"/>
          </a:p>
        </p:txBody>
      </p:sp>
    </p:spTree>
    <p:extLst>
      <p:ext uri="{BB962C8B-B14F-4D97-AF65-F5344CB8AC3E}">
        <p14:creationId xmlns:p14="http://schemas.microsoft.com/office/powerpoint/2010/main" val="18320624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27</a:t>
            </a:fld>
            <a:endParaRPr lang="ja-JP" altLang="en-US"/>
          </a:p>
        </p:txBody>
      </p:sp>
    </p:spTree>
    <p:extLst>
      <p:ext uri="{BB962C8B-B14F-4D97-AF65-F5344CB8AC3E}">
        <p14:creationId xmlns:p14="http://schemas.microsoft.com/office/powerpoint/2010/main" val="29867222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28</a:t>
            </a:fld>
            <a:endParaRPr lang="ja-JP" altLang="en-US"/>
          </a:p>
        </p:txBody>
      </p:sp>
    </p:spTree>
    <p:extLst>
      <p:ext uri="{BB962C8B-B14F-4D97-AF65-F5344CB8AC3E}">
        <p14:creationId xmlns:p14="http://schemas.microsoft.com/office/powerpoint/2010/main" val="1151315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solidFill>
                <a:srgbClr val="FF0000"/>
              </a:solidFill>
            </a:endParaRPr>
          </a:p>
        </p:txBody>
      </p:sp>
      <p:sp>
        <p:nvSpPr>
          <p:cNvPr id="4" name="スライド番号プレースホルダー 3"/>
          <p:cNvSpPr>
            <a:spLocks noGrp="1"/>
          </p:cNvSpPr>
          <p:nvPr>
            <p:ph type="sldNum" sz="quarter" idx="10"/>
          </p:nvPr>
        </p:nvSpPr>
        <p:spPr/>
        <p:txBody>
          <a:bodyPr/>
          <a:lstStyle/>
          <a:p>
            <a:fld id="{C277175C-5383-4AB3-8F0D-4F64B6135830}" type="slidenum">
              <a:rPr kumimoji="1" lang="ja-JP" altLang="en-US" smtClean="0"/>
              <a:pPr/>
              <a:t>3</a:t>
            </a:fld>
            <a:endParaRPr kumimoji="1" lang="ja-JP" altLang="en-US"/>
          </a:p>
        </p:txBody>
      </p:sp>
    </p:spTree>
    <p:extLst>
      <p:ext uri="{BB962C8B-B14F-4D97-AF65-F5344CB8AC3E}">
        <p14:creationId xmlns:p14="http://schemas.microsoft.com/office/powerpoint/2010/main" val="9514872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4</a:t>
            </a:fld>
            <a:endParaRPr lang="ja-JP" altLang="en-US"/>
          </a:p>
        </p:txBody>
      </p:sp>
    </p:spTree>
    <p:extLst>
      <p:ext uri="{BB962C8B-B14F-4D97-AF65-F5344CB8AC3E}">
        <p14:creationId xmlns:p14="http://schemas.microsoft.com/office/powerpoint/2010/main" val="41652924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5</a:t>
            </a:fld>
            <a:endParaRPr lang="ja-JP" altLang="en-US"/>
          </a:p>
        </p:txBody>
      </p:sp>
    </p:spTree>
    <p:extLst>
      <p:ext uri="{BB962C8B-B14F-4D97-AF65-F5344CB8AC3E}">
        <p14:creationId xmlns:p14="http://schemas.microsoft.com/office/powerpoint/2010/main" val="1243042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6</a:t>
            </a:fld>
            <a:endParaRPr lang="ja-JP" altLang="en-US"/>
          </a:p>
        </p:txBody>
      </p:sp>
    </p:spTree>
    <p:extLst>
      <p:ext uri="{BB962C8B-B14F-4D97-AF65-F5344CB8AC3E}">
        <p14:creationId xmlns:p14="http://schemas.microsoft.com/office/powerpoint/2010/main" val="13664216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7</a:t>
            </a:fld>
            <a:endParaRPr lang="ja-JP" altLang="en-US"/>
          </a:p>
        </p:txBody>
      </p:sp>
    </p:spTree>
    <p:extLst>
      <p:ext uri="{BB962C8B-B14F-4D97-AF65-F5344CB8AC3E}">
        <p14:creationId xmlns:p14="http://schemas.microsoft.com/office/powerpoint/2010/main" val="586100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solidFill>
                <a:srgbClr val="FF0000"/>
              </a:solidFill>
            </a:endParaRPr>
          </a:p>
        </p:txBody>
      </p:sp>
      <p:sp>
        <p:nvSpPr>
          <p:cNvPr id="4" name="スライド番号プレースホルダー 3"/>
          <p:cNvSpPr>
            <a:spLocks noGrp="1"/>
          </p:cNvSpPr>
          <p:nvPr>
            <p:ph type="sldNum" sz="quarter" idx="10"/>
          </p:nvPr>
        </p:nvSpPr>
        <p:spPr/>
        <p:txBody>
          <a:bodyPr/>
          <a:lstStyle/>
          <a:p>
            <a:fld id="{C277175C-5383-4AB3-8F0D-4F64B6135830}" type="slidenum">
              <a:rPr kumimoji="1" lang="ja-JP" altLang="en-US" smtClean="0"/>
              <a:pPr/>
              <a:t>8</a:t>
            </a:fld>
            <a:endParaRPr kumimoji="1" lang="ja-JP" altLang="en-US"/>
          </a:p>
        </p:txBody>
      </p:sp>
    </p:spTree>
    <p:extLst>
      <p:ext uri="{BB962C8B-B14F-4D97-AF65-F5344CB8AC3E}">
        <p14:creationId xmlns:p14="http://schemas.microsoft.com/office/powerpoint/2010/main" val="4196314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F3BE1BD4-BB57-4215-8E70-DCFB130478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a:extLst>
              <a:ext uri="{FF2B5EF4-FFF2-40B4-BE49-F238E27FC236}">
                <a16:creationId xmlns:a16="http://schemas.microsoft.com/office/drawing/2014/main" id="{DDD6D67D-DD2C-4C64-8444-2B3DBC247C04}"/>
              </a:ext>
            </a:extLst>
          </p:cNvPr>
          <p:cNvSpPr>
            <a:spLocks noGrp="1"/>
          </p:cNvSpPr>
          <p:nvPr>
            <p:ph type="body" idx="1"/>
          </p:nvPr>
        </p:nvSpPr>
        <p:spPr/>
        <p:txBody>
          <a:bodyPr/>
          <a:lstStyle/>
          <a:p>
            <a:pPr>
              <a:defRPr/>
            </a:pPr>
            <a:endParaRPr lang="ja-JP" altLang="en-US" dirty="0">
              <a:latin typeface="+mj-ea"/>
            </a:endParaRPr>
          </a:p>
        </p:txBody>
      </p:sp>
      <p:sp>
        <p:nvSpPr>
          <p:cNvPr id="14340" name="スライド番号プレースホルダー 3">
            <a:extLst>
              <a:ext uri="{FF2B5EF4-FFF2-40B4-BE49-F238E27FC236}">
                <a16:creationId xmlns:a16="http://schemas.microsoft.com/office/drawing/2014/main" id="{A3E2A173-0388-411E-886E-8B81F09967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C90A9567-C74A-466C-A4B3-1D223263F0CC}" type="slidenum">
              <a:rPr lang="ja-JP" altLang="en-US"/>
              <a:pPr/>
              <a:t>9</a:t>
            </a:fld>
            <a:endParaRPr lang="ja-JP" altLang="en-US"/>
          </a:p>
        </p:txBody>
      </p:sp>
    </p:spTree>
    <p:extLst>
      <p:ext uri="{BB962C8B-B14F-4D97-AF65-F5344CB8AC3E}">
        <p14:creationId xmlns:p14="http://schemas.microsoft.com/office/powerpoint/2010/main" val="2034338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35852" name="Rectangle 12"/>
          <p:cNvSpPr>
            <a:spLocks noGrp="1" noChangeArrowheads="1"/>
          </p:cNvSpPr>
          <p:nvPr>
            <p:ph type="ctrTitle"/>
          </p:nvPr>
        </p:nvSpPr>
        <p:spPr>
          <a:xfrm>
            <a:off x="990600" y="1676400"/>
            <a:ext cx="7772400" cy="1462088"/>
          </a:xfrm>
        </p:spPr>
        <p:txBody>
          <a:bodyPr/>
          <a:lstStyle>
            <a:lvl1pPr>
              <a:defRPr/>
            </a:lvl1pPr>
          </a:lstStyle>
          <a:p>
            <a:r>
              <a:rPr lang="ja-JP" altLang="en-US"/>
              <a:t>マスター タイトルの書式設定</a:t>
            </a:r>
          </a:p>
        </p:txBody>
      </p:sp>
      <p:sp>
        <p:nvSpPr>
          <p:cNvPr id="35853"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ja-JP" altLang="en-US"/>
              <a:t>マスター サブタイトルの書式設定</a:t>
            </a:r>
          </a:p>
        </p:txBody>
      </p:sp>
      <p:sp>
        <p:nvSpPr>
          <p:cNvPr id="14" name="Rectangle 14"/>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fld id="{3B16196C-0B68-47B3-9BFE-6D6E8CA3BC8D}" type="datetime1">
              <a:rPr kumimoji="1" lang="ja-JP" altLang="en-US" smtClean="0"/>
              <a:t>2026/7/28</a:t>
            </a:fld>
            <a:endParaRPr kumimoji="1" lang="ja-JP" altLang="en-US"/>
          </a:p>
        </p:txBody>
      </p:sp>
      <p:sp>
        <p:nvSpPr>
          <p:cNvPr id="15" name="Rectangle 15"/>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endParaRPr kumimoji="1" lang="ja-JP" altLang="en-US"/>
          </a:p>
        </p:txBody>
      </p:sp>
      <p:sp>
        <p:nvSpPr>
          <p:cNvPr id="16" name="Rectangle 16"/>
          <p:cNvSpPr>
            <a:spLocks noGrp="1" noChangeArrowheads="1"/>
          </p:cNvSpPr>
          <p:nvPr>
            <p:ph type="sldNum" sz="quarter" idx="12"/>
          </p:nvPr>
        </p:nvSpPr>
        <p:spPr>
          <a:xfrm>
            <a:off x="6858000" y="6248400"/>
            <a:ext cx="1905000" cy="457200"/>
          </a:xfrm>
        </p:spPr>
        <p:txBody>
          <a:bodyPr/>
          <a:lstStyle>
            <a:lvl1pPr>
              <a:defRPr>
                <a:solidFill>
                  <a:schemeClr val="tx1"/>
                </a:solidFill>
              </a:defRPr>
            </a:lvl1pPr>
          </a:lstStyle>
          <a:p>
            <a:fld id="{D0601FA2-2358-4727-87BD-6616AE3B356F}" type="slidenum">
              <a:rPr kumimoji="1" lang="ja-JP" altLang="en-US" smtClean="0"/>
              <a:pPr/>
              <a:t>‹#›</a:t>
            </a:fld>
            <a:endParaRPr kumimoji="1" lang="ja-JP" altLang="en-US" dirty="0"/>
          </a:p>
        </p:txBody>
      </p:sp>
    </p:spTree>
    <p:extLst>
      <p:ext uri="{BB962C8B-B14F-4D97-AF65-F5344CB8AC3E}">
        <p14:creationId xmlns:p14="http://schemas.microsoft.com/office/powerpoint/2010/main" val="1160588212"/>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11"/>
          <p:cNvSpPr>
            <a:spLocks noGrp="1" noChangeArrowheads="1"/>
          </p:cNvSpPr>
          <p:nvPr>
            <p:ph type="dt" sz="half" idx="10"/>
          </p:nvPr>
        </p:nvSpPr>
        <p:spPr>
          <a:ln/>
        </p:spPr>
        <p:txBody>
          <a:bodyPr/>
          <a:lstStyle>
            <a:lvl1pPr>
              <a:defRPr/>
            </a:lvl1pPr>
          </a:lstStyle>
          <a:p>
            <a:fld id="{E62A1E76-2FD6-4A97-9632-093858B9B148}" type="datetime1">
              <a:rPr kumimoji="1" lang="ja-JP" altLang="en-US" smtClean="0"/>
              <a:t>2026/7/28</a:t>
            </a:fld>
            <a:endParaRPr kumimoji="1" lang="ja-JP" altLang="en-US"/>
          </a:p>
        </p:txBody>
      </p:sp>
      <p:sp>
        <p:nvSpPr>
          <p:cNvPr id="5" name="Rectangle 12"/>
          <p:cNvSpPr>
            <a:spLocks noGrp="1" noChangeArrowheads="1"/>
          </p:cNvSpPr>
          <p:nvPr>
            <p:ph type="ftr" sz="quarter" idx="11"/>
          </p:nvPr>
        </p:nvSpPr>
        <p:spPr>
          <a:ln/>
        </p:spPr>
        <p:txBody>
          <a:bodyPr/>
          <a:lstStyle>
            <a:lvl1pPr>
              <a:defRPr/>
            </a:lvl1pPr>
          </a:lstStyle>
          <a:p>
            <a:endParaRPr kumimoji="1" lang="ja-JP" altLang="en-US"/>
          </a:p>
        </p:txBody>
      </p:sp>
      <p:sp>
        <p:nvSpPr>
          <p:cNvPr id="6" name="Rectangle 13"/>
          <p:cNvSpPr>
            <a:spLocks noGrp="1" noChangeArrowheads="1"/>
          </p:cNvSpPr>
          <p:nvPr>
            <p:ph type="sldNum" sz="quarter" idx="12"/>
          </p:nvPr>
        </p:nvSpPr>
        <p:spPr>
          <a:ln/>
        </p:spPr>
        <p:txBody>
          <a:bodyPr/>
          <a:lstStyle>
            <a:lvl1pPr>
              <a:defRPr/>
            </a:lvl1pPr>
          </a:lstStyle>
          <a:p>
            <a:fld id="{D0601FA2-2358-4727-87BD-6616AE3B356F}" type="slidenum">
              <a:rPr kumimoji="1" lang="ja-JP" altLang="en-US" smtClean="0"/>
              <a:t>‹#›</a:t>
            </a:fld>
            <a:endParaRPr kumimoji="1" lang="ja-JP" altLang="en-US"/>
          </a:p>
        </p:txBody>
      </p:sp>
    </p:spTree>
    <p:extLst>
      <p:ext uri="{BB962C8B-B14F-4D97-AF65-F5344CB8AC3E}">
        <p14:creationId xmlns:p14="http://schemas.microsoft.com/office/powerpoint/2010/main" val="3100907607"/>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004539" y="214313"/>
            <a:ext cx="1950427" cy="5918200"/>
          </a:xfr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1150327" y="214313"/>
            <a:ext cx="5713534" cy="591820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11"/>
          <p:cNvSpPr>
            <a:spLocks noGrp="1" noChangeArrowheads="1"/>
          </p:cNvSpPr>
          <p:nvPr>
            <p:ph type="dt" sz="half" idx="10"/>
          </p:nvPr>
        </p:nvSpPr>
        <p:spPr>
          <a:ln/>
        </p:spPr>
        <p:txBody>
          <a:bodyPr/>
          <a:lstStyle>
            <a:lvl1pPr>
              <a:defRPr/>
            </a:lvl1pPr>
          </a:lstStyle>
          <a:p>
            <a:fld id="{88AB8F72-E96E-4955-B04A-C5F6C2FD5CCC}" type="datetime1">
              <a:rPr kumimoji="1" lang="ja-JP" altLang="en-US" smtClean="0"/>
              <a:t>2026/7/28</a:t>
            </a:fld>
            <a:endParaRPr kumimoji="1" lang="ja-JP" altLang="en-US"/>
          </a:p>
        </p:txBody>
      </p:sp>
      <p:sp>
        <p:nvSpPr>
          <p:cNvPr id="5" name="Rectangle 12"/>
          <p:cNvSpPr>
            <a:spLocks noGrp="1" noChangeArrowheads="1"/>
          </p:cNvSpPr>
          <p:nvPr>
            <p:ph type="ftr" sz="quarter" idx="11"/>
          </p:nvPr>
        </p:nvSpPr>
        <p:spPr>
          <a:ln/>
        </p:spPr>
        <p:txBody>
          <a:bodyPr/>
          <a:lstStyle>
            <a:lvl1pPr>
              <a:defRPr/>
            </a:lvl1pPr>
          </a:lstStyle>
          <a:p>
            <a:endParaRPr kumimoji="1" lang="ja-JP" altLang="en-US"/>
          </a:p>
        </p:txBody>
      </p:sp>
      <p:sp>
        <p:nvSpPr>
          <p:cNvPr id="6" name="Rectangle 13"/>
          <p:cNvSpPr>
            <a:spLocks noGrp="1" noChangeArrowheads="1"/>
          </p:cNvSpPr>
          <p:nvPr>
            <p:ph type="sldNum" sz="quarter" idx="12"/>
          </p:nvPr>
        </p:nvSpPr>
        <p:spPr>
          <a:ln/>
        </p:spPr>
        <p:txBody>
          <a:bodyPr/>
          <a:lstStyle>
            <a:lvl1pPr>
              <a:defRPr/>
            </a:lvl1pPr>
          </a:lstStyle>
          <a:p>
            <a:fld id="{D0601FA2-2358-4727-87BD-6616AE3B356F}" type="slidenum">
              <a:rPr kumimoji="1" lang="ja-JP" altLang="en-US" smtClean="0"/>
              <a:t>‹#›</a:t>
            </a:fld>
            <a:endParaRPr kumimoji="1" lang="ja-JP" altLang="en-US"/>
          </a:p>
        </p:txBody>
      </p:sp>
    </p:spTree>
    <p:extLst>
      <p:ext uri="{BB962C8B-B14F-4D97-AF65-F5344CB8AC3E}">
        <p14:creationId xmlns:p14="http://schemas.microsoft.com/office/powerpoint/2010/main" val="3720561469"/>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11"/>
          <p:cNvSpPr>
            <a:spLocks noGrp="1" noChangeArrowheads="1"/>
          </p:cNvSpPr>
          <p:nvPr>
            <p:ph type="dt" sz="half" idx="10"/>
          </p:nvPr>
        </p:nvSpPr>
        <p:spPr>
          <a:ln/>
        </p:spPr>
        <p:txBody>
          <a:bodyPr/>
          <a:lstStyle>
            <a:lvl1pPr>
              <a:defRPr/>
            </a:lvl1pPr>
          </a:lstStyle>
          <a:p>
            <a:fld id="{91670090-247E-4AE9-BC4E-2FC37A369025}" type="datetime1">
              <a:rPr kumimoji="1" lang="ja-JP" altLang="en-US" smtClean="0"/>
              <a:t>2026/7/28</a:t>
            </a:fld>
            <a:endParaRPr kumimoji="1" lang="ja-JP" altLang="en-US"/>
          </a:p>
        </p:txBody>
      </p:sp>
      <p:sp>
        <p:nvSpPr>
          <p:cNvPr id="5" name="Rectangle 12"/>
          <p:cNvSpPr>
            <a:spLocks noGrp="1" noChangeArrowheads="1"/>
          </p:cNvSpPr>
          <p:nvPr>
            <p:ph type="ftr" sz="quarter" idx="11"/>
          </p:nvPr>
        </p:nvSpPr>
        <p:spPr>
          <a:ln/>
        </p:spPr>
        <p:txBody>
          <a:bodyPr/>
          <a:lstStyle>
            <a:lvl1pPr>
              <a:defRPr/>
            </a:lvl1pPr>
          </a:lstStyle>
          <a:p>
            <a:endParaRPr kumimoji="1" lang="ja-JP" altLang="en-US" dirty="0"/>
          </a:p>
        </p:txBody>
      </p:sp>
      <p:sp>
        <p:nvSpPr>
          <p:cNvPr id="6" name="Rectangle 13"/>
          <p:cNvSpPr>
            <a:spLocks noGrp="1" noChangeArrowheads="1"/>
          </p:cNvSpPr>
          <p:nvPr>
            <p:ph type="sldNum" sz="quarter" idx="12"/>
          </p:nvPr>
        </p:nvSpPr>
        <p:spPr>
          <a:ln/>
        </p:spPr>
        <p:txBody>
          <a:bodyPr/>
          <a:lstStyle>
            <a:lvl1pPr>
              <a:defRPr/>
            </a:lvl1pPr>
          </a:lstStyle>
          <a:p>
            <a:fld id="{D0601FA2-2358-4727-87BD-6616AE3B356F}" type="slidenum">
              <a:rPr kumimoji="1" lang="ja-JP" altLang="en-US" smtClean="0"/>
              <a:t>‹#›</a:t>
            </a:fld>
            <a:endParaRPr kumimoji="1" lang="ja-JP" altLang="en-US" dirty="0"/>
          </a:p>
        </p:txBody>
      </p:sp>
    </p:spTree>
    <p:extLst>
      <p:ext uri="{BB962C8B-B14F-4D97-AF65-F5344CB8AC3E}">
        <p14:creationId xmlns:p14="http://schemas.microsoft.com/office/powerpoint/2010/main" val="401752228"/>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435" y="4406901"/>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11"/>
          <p:cNvSpPr>
            <a:spLocks noGrp="1" noChangeArrowheads="1"/>
          </p:cNvSpPr>
          <p:nvPr>
            <p:ph type="dt" sz="half" idx="10"/>
          </p:nvPr>
        </p:nvSpPr>
        <p:spPr>
          <a:ln/>
        </p:spPr>
        <p:txBody>
          <a:bodyPr/>
          <a:lstStyle>
            <a:lvl1pPr>
              <a:defRPr/>
            </a:lvl1pPr>
          </a:lstStyle>
          <a:p>
            <a:fld id="{2193CE83-40E1-48E7-8F79-75B67830B234}" type="datetime1">
              <a:rPr kumimoji="1" lang="ja-JP" altLang="en-US" smtClean="0"/>
              <a:t>2026/7/28</a:t>
            </a:fld>
            <a:endParaRPr kumimoji="1" lang="ja-JP" altLang="en-US"/>
          </a:p>
        </p:txBody>
      </p:sp>
      <p:sp>
        <p:nvSpPr>
          <p:cNvPr id="5" name="Rectangle 12"/>
          <p:cNvSpPr>
            <a:spLocks noGrp="1" noChangeArrowheads="1"/>
          </p:cNvSpPr>
          <p:nvPr>
            <p:ph type="ftr" sz="quarter" idx="11"/>
          </p:nvPr>
        </p:nvSpPr>
        <p:spPr>
          <a:ln/>
        </p:spPr>
        <p:txBody>
          <a:bodyPr/>
          <a:lstStyle>
            <a:lvl1pPr>
              <a:defRPr/>
            </a:lvl1pPr>
          </a:lstStyle>
          <a:p>
            <a:endParaRPr kumimoji="1" lang="ja-JP" altLang="en-US"/>
          </a:p>
        </p:txBody>
      </p:sp>
      <p:sp>
        <p:nvSpPr>
          <p:cNvPr id="6" name="Rectangle 13"/>
          <p:cNvSpPr>
            <a:spLocks noGrp="1" noChangeArrowheads="1"/>
          </p:cNvSpPr>
          <p:nvPr>
            <p:ph type="sldNum" sz="quarter" idx="12"/>
          </p:nvPr>
        </p:nvSpPr>
        <p:spPr>
          <a:ln/>
        </p:spPr>
        <p:txBody>
          <a:bodyPr/>
          <a:lstStyle>
            <a:lvl1pPr>
              <a:defRPr/>
            </a:lvl1pPr>
          </a:lstStyle>
          <a:p>
            <a:fld id="{D0601FA2-2358-4727-87BD-6616AE3B356F}" type="slidenum">
              <a:rPr kumimoji="1" lang="ja-JP" altLang="en-US" smtClean="0"/>
              <a:t>‹#›</a:t>
            </a:fld>
            <a:endParaRPr kumimoji="1" lang="ja-JP" altLang="en-US"/>
          </a:p>
        </p:txBody>
      </p:sp>
    </p:spTree>
    <p:extLst>
      <p:ext uri="{BB962C8B-B14F-4D97-AF65-F5344CB8AC3E}">
        <p14:creationId xmlns:p14="http://schemas.microsoft.com/office/powerpoint/2010/main" val="1109247202"/>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1182566" y="2017713"/>
            <a:ext cx="3815862"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139104" y="2017713"/>
            <a:ext cx="3815862"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11"/>
          <p:cNvSpPr>
            <a:spLocks noGrp="1" noChangeArrowheads="1"/>
          </p:cNvSpPr>
          <p:nvPr>
            <p:ph type="dt" sz="half" idx="10"/>
          </p:nvPr>
        </p:nvSpPr>
        <p:spPr>
          <a:ln/>
        </p:spPr>
        <p:txBody>
          <a:bodyPr/>
          <a:lstStyle>
            <a:lvl1pPr>
              <a:defRPr/>
            </a:lvl1pPr>
          </a:lstStyle>
          <a:p>
            <a:fld id="{26F7D39B-5423-4CB6-9A59-458C280A8A23}" type="datetime1">
              <a:rPr kumimoji="1" lang="ja-JP" altLang="en-US" smtClean="0"/>
              <a:t>2026/7/28</a:t>
            </a:fld>
            <a:endParaRPr kumimoji="1" lang="ja-JP" altLang="en-US"/>
          </a:p>
        </p:txBody>
      </p:sp>
      <p:sp>
        <p:nvSpPr>
          <p:cNvPr id="6" name="Rectangle 12"/>
          <p:cNvSpPr>
            <a:spLocks noGrp="1" noChangeArrowheads="1"/>
          </p:cNvSpPr>
          <p:nvPr>
            <p:ph type="ftr" sz="quarter" idx="11"/>
          </p:nvPr>
        </p:nvSpPr>
        <p:spPr>
          <a:ln/>
        </p:spPr>
        <p:txBody>
          <a:bodyPr/>
          <a:lstStyle>
            <a:lvl1pPr>
              <a:defRPr/>
            </a:lvl1pPr>
          </a:lstStyle>
          <a:p>
            <a:endParaRPr kumimoji="1" lang="ja-JP" altLang="en-US"/>
          </a:p>
        </p:txBody>
      </p:sp>
      <p:sp>
        <p:nvSpPr>
          <p:cNvPr id="7" name="Rectangle 13"/>
          <p:cNvSpPr>
            <a:spLocks noGrp="1" noChangeArrowheads="1"/>
          </p:cNvSpPr>
          <p:nvPr>
            <p:ph type="sldNum" sz="quarter" idx="12"/>
          </p:nvPr>
        </p:nvSpPr>
        <p:spPr>
          <a:ln/>
        </p:spPr>
        <p:txBody>
          <a:bodyPr/>
          <a:lstStyle>
            <a:lvl1pPr>
              <a:defRPr/>
            </a:lvl1pPr>
          </a:lstStyle>
          <a:p>
            <a:fld id="{D0601FA2-2358-4727-87BD-6616AE3B356F}" type="slidenum">
              <a:rPr kumimoji="1" lang="ja-JP" altLang="en-US" smtClean="0"/>
              <a:t>‹#›</a:t>
            </a:fld>
            <a:endParaRPr kumimoji="1" lang="ja-JP" altLang="en-US"/>
          </a:p>
        </p:txBody>
      </p:sp>
    </p:spTree>
    <p:extLst>
      <p:ext uri="{BB962C8B-B14F-4D97-AF65-F5344CB8AC3E}">
        <p14:creationId xmlns:p14="http://schemas.microsoft.com/office/powerpoint/2010/main" val="970881688"/>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270"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4645270"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11"/>
          <p:cNvSpPr>
            <a:spLocks noGrp="1" noChangeArrowheads="1"/>
          </p:cNvSpPr>
          <p:nvPr>
            <p:ph type="dt" sz="half" idx="10"/>
          </p:nvPr>
        </p:nvSpPr>
        <p:spPr>
          <a:ln/>
        </p:spPr>
        <p:txBody>
          <a:bodyPr/>
          <a:lstStyle>
            <a:lvl1pPr>
              <a:defRPr/>
            </a:lvl1pPr>
          </a:lstStyle>
          <a:p>
            <a:fld id="{80055017-6561-454A-A0CB-FC860CB79EF3}" type="datetime1">
              <a:rPr kumimoji="1" lang="ja-JP" altLang="en-US" smtClean="0"/>
              <a:t>2026/7/28</a:t>
            </a:fld>
            <a:endParaRPr kumimoji="1" lang="ja-JP" altLang="en-US"/>
          </a:p>
        </p:txBody>
      </p:sp>
      <p:sp>
        <p:nvSpPr>
          <p:cNvPr id="8" name="Rectangle 12"/>
          <p:cNvSpPr>
            <a:spLocks noGrp="1" noChangeArrowheads="1"/>
          </p:cNvSpPr>
          <p:nvPr>
            <p:ph type="ftr" sz="quarter" idx="11"/>
          </p:nvPr>
        </p:nvSpPr>
        <p:spPr>
          <a:ln/>
        </p:spPr>
        <p:txBody>
          <a:bodyPr/>
          <a:lstStyle>
            <a:lvl1pPr>
              <a:defRPr/>
            </a:lvl1pPr>
          </a:lstStyle>
          <a:p>
            <a:endParaRPr kumimoji="1" lang="ja-JP" altLang="en-US"/>
          </a:p>
        </p:txBody>
      </p:sp>
      <p:sp>
        <p:nvSpPr>
          <p:cNvPr id="9" name="Rectangle 13"/>
          <p:cNvSpPr>
            <a:spLocks noGrp="1" noChangeArrowheads="1"/>
          </p:cNvSpPr>
          <p:nvPr>
            <p:ph type="sldNum" sz="quarter" idx="12"/>
          </p:nvPr>
        </p:nvSpPr>
        <p:spPr>
          <a:ln/>
        </p:spPr>
        <p:txBody>
          <a:bodyPr/>
          <a:lstStyle>
            <a:lvl1pPr>
              <a:defRPr/>
            </a:lvl1pPr>
          </a:lstStyle>
          <a:p>
            <a:fld id="{D0601FA2-2358-4727-87BD-6616AE3B356F}" type="slidenum">
              <a:rPr kumimoji="1" lang="ja-JP" altLang="en-US" smtClean="0"/>
              <a:t>‹#›</a:t>
            </a:fld>
            <a:endParaRPr kumimoji="1" lang="ja-JP" altLang="en-US"/>
          </a:p>
        </p:txBody>
      </p:sp>
    </p:spTree>
    <p:extLst>
      <p:ext uri="{BB962C8B-B14F-4D97-AF65-F5344CB8AC3E}">
        <p14:creationId xmlns:p14="http://schemas.microsoft.com/office/powerpoint/2010/main" val="3225276110"/>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11"/>
          <p:cNvSpPr>
            <a:spLocks noGrp="1" noChangeArrowheads="1"/>
          </p:cNvSpPr>
          <p:nvPr>
            <p:ph type="dt" sz="half" idx="10"/>
          </p:nvPr>
        </p:nvSpPr>
        <p:spPr>
          <a:ln/>
        </p:spPr>
        <p:txBody>
          <a:bodyPr/>
          <a:lstStyle>
            <a:lvl1pPr>
              <a:defRPr/>
            </a:lvl1pPr>
          </a:lstStyle>
          <a:p>
            <a:fld id="{D95BD1FF-10B7-4F8D-B48E-207BAC6ACCBA}" type="datetime1">
              <a:rPr kumimoji="1" lang="ja-JP" altLang="en-US" smtClean="0"/>
              <a:t>2026/7/28</a:t>
            </a:fld>
            <a:endParaRPr kumimoji="1" lang="ja-JP" altLang="en-US"/>
          </a:p>
        </p:txBody>
      </p:sp>
      <p:sp>
        <p:nvSpPr>
          <p:cNvPr id="4" name="Rectangle 12"/>
          <p:cNvSpPr>
            <a:spLocks noGrp="1" noChangeArrowheads="1"/>
          </p:cNvSpPr>
          <p:nvPr>
            <p:ph type="ftr" sz="quarter" idx="11"/>
          </p:nvPr>
        </p:nvSpPr>
        <p:spPr>
          <a:ln/>
        </p:spPr>
        <p:txBody>
          <a:bodyPr/>
          <a:lstStyle>
            <a:lvl1pPr>
              <a:defRPr/>
            </a:lvl1pPr>
          </a:lstStyle>
          <a:p>
            <a:endParaRPr kumimoji="1" lang="ja-JP" altLang="en-US"/>
          </a:p>
        </p:txBody>
      </p:sp>
      <p:sp>
        <p:nvSpPr>
          <p:cNvPr id="5" name="Rectangle 13"/>
          <p:cNvSpPr>
            <a:spLocks noGrp="1" noChangeArrowheads="1"/>
          </p:cNvSpPr>
          <p:nvPr>
            <p:ph type="sldNum" sz="quarter" idx="12"/>
          </p:nvPr>
        </p:nvSpPr>
        <p:spPr>
          <a:ln/>
        </p:spPr>
        <p:txBody>
          <a:bodyPr/>
          <a:lstStyle>
            <a:lvl1pPr>
              <a:defRPr/>
            </a:lvl1pPr>
          </a:lstStyle>
          <a:p>
            <a:fld id="{D0601FA2-2358-4727-87BD-6616AE3B356F}" type="slidenum">
              <a:rPr kumimoji="1" lang="ja-JP" altLang="en-US" smtClean="0"/>
              <a:t>‹#›</a:t>
            </a:fld>
            <a:endParaRPr kumimoji="1" lang="ja-JP" altLang="en-US"/>
          </a:p>
        </p:txBody>
      </p:sp>
    </p:spTree>
    <p:extLst>
      <p:ext uri="{BB962C8B-B14F-4D97-AF65-F5344CB8AC3E}">
        <p14:creationId xmlns:p14="http://schemas.microsoft.com/office/powerpoint/2010/main" val="3454611982"/>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fld id="{CEBA499D-89BB-4350-94A3-EA3A2CBF9A2D}" type="datetime1">
              <a:rPr kumimoji="1" lang="ja-JP" altLang="en-US" smtClean="0"/>
              <a:t>2026/7/28</a:t>
            </a:fld>
            <a:endParaRPr kumimoji="1" lang="ja-JP" altLang="en-US"/>
          </a:p>
        </p:txBody>
      </p:sp>
      <p:sp>
        <p:nvSpPr>
          <p:cNvPr id="3" name="Rectangle 12"/>
          <p:cNvSpPr>
            <a:spLocks noGrp="1" noChangeArrowheads="1"/>
          </p:cNvSpPr>
          <p:nvPr>
            <p:ph type="ftr" sz="quarter" idx="11"/>
          </p:nvPr>
        </p:nvSpPr>
        <p:spPr>
          <a:ln/>
        </p:spPr>
        <p:txBody>
          <a:bodyPr/>
          <a:lstStyle>
            <a:lvl1pPr>
              <a:defRPr/>
            </a:lvl1pPr>
          </a:lstStyle>
          <a:p>
            <a:endParaRPr kumimoji="1" lang="ja-JP" altLang="en-US"/>
          </a:p>
        </p:txBody>
      </p:sp>
      <p:sp>
        <p:nvSpPr>
          <p:cNvPr id="4" name="Rectangle 13"/>
          <p:cNvSpPr>
            <a:spLocks noGrp="1" noChangeArrowheads="1"/>
          </p:cNvSpPr>
          <p:nvPr>
            <p:ph type="sldNum" sz="quarter" idx="12"/>
          </p:nvPr>
        </p:nvSpPr>
        <p:spPr>
          <a:ln/>
        </p:spPr>
        <p:txBody>
          <a:bodyPr/>
          <a:lstStyle>
            <a:lvl1pPr>
              <a:defRPr/>
            </a:lvl1pPr>
          </a:lstStyle>
          <a:p>
            <a:fld id="{D0601FA2-2358-4727-87BD-6616AE3B356F}" type="slidenum">
              <a:rPr kumimoji="1" lang="ja-JP" altLang="en-US" smtClean="0"/>
              <a:t>‹#›</a:t>
            </a:fld>
            <a:endParaRPr kumimoji="1" lang="ja-JP" altLang="en-US"/>
          </a:p>
        </p:txBody>
      </p:sp>
    </p:spTree>
    <p:extLst>
      <p:ext uri="{BB962C8B-B14F-4D97-AF65-F5344CB8AC3E}">
        <p14:creationId xmlns:p14="http://schemas.microsoft.com/office/powerpoint/2010/main" val="1022174487"/>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435" cy="1162050"/>
          </a:xfrm>
        </p:spPr>
        <p:txBody>
          <a:bodyPr/>
          <a:lstStyle>
            <a:lvl1pPr algn="l">
              <a:defRPr sz="2000" b="1"/>
            </a:lvl1pPr>
          </a:lstStyle>
          <a:p>
            <a:r>
              <a:rPr lang="ja-JP" altLang="en-US"/>
              <a:t>マスター タイトルの書式設定</a:t>
            </a:r>
          </a:p>
        </p:txBody>
      </p:sp>
      <p:sp>
        <p:nvSpPr>
          <p:cNvPr id="3" name="コンテンツ プレースホルダ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11"/>
          <p:cNvSpPr>
            <a:spLocks noGrp="1" noChangeArrowheads="1"/>
          </p:cNvSpPr>
          <p:nvPr>
            <p:ph type="dt" sz="half" idx="10"/>
          </p:nvPr>
        </p:nvSpPr>
        <p:spPr>
          <a:ln/>
        </p:spPr>
        <p:txBody>
          <a:bodyPr/>
          <a:lstStyle>
            <a:lvl1pPr>
              <a:defRPr/>
            </a:lvl1pPr>
          </a:lstStyle>
          <a:p>
            <a:fld id="{1EA8979D-24D5-46F4-AB92-9CA905180A2C}" type="datetime1">
              <a:rPr kumimoji="1" lang="ja-JP" altLang="en-US" smtClean="0"/>
              <a:t>2026/7/28</a:t>
            </a:fld>
            <a:endParaRPr kumimoji="1" lang="ja-JP" altLang="en-US"/>
          </a:p>
        </p:txBody>
      </p:sp>
      <p:sp>
        <p:nvSpPr>
          <p:cNvPr id="6" name="Rectangle 12"/>
          <p:cNvSpPr>
            <a:spLocks noGrp="1" noChangeArrowheads="1"/>
          </p:cNvSpPr>
          <p:nvPr>
            <p:ph type="ftr" sz="quarter" idx="11"/>
          </p:nvPr>
        </p:nvSpPr>
        <p:spPr>
          <a:ln/>
        </p:spPr>
        <p:txBody>
          <a:bodyPr/>
          <a:lstStyle>
            <a:lvl1pPr>
              <a:defRPr/>
            </a:lvl1pPr>
          </a:lstStyle>
          <a:p>
            <a:endParaRPr kumimoji="1" lang="ja-JP" altLang="en-US"/>
          </a:p>
        </p:txBody>
      </p:sp>
      <p:sp>
        <p:nvSpPr>
          <p:cNvPr id="7" name="Rectangle 13"/>
          <p:cNvSpPr>
            <a:spLocks noGrp="1" noChangeArrowheads="1"/>
          </p:cNvSpPr>
          <p:nvPr>
            <p:ph type="sldNum" sz="quarter" idx="12"/>
          </p:nvPr>
        </p:nvSpPr>
        <p:spPr>
          <a:ln/>
        </p:spPr>
        <p:txBody>
          <a:bodyPr/>
          <a:lstStyle>
            <a:lvl1pPr>
              <a:defRPr/>
            </a:lvl1pPr>
          </a:lstStyle>
          <a:p>
            <a:fld id="{D0601FA2-2358-4727-87BD-6616AE3B356F}" type="slidenum">
              <a:rPr kumimoji="1" lang="ja-JP" altLang="en-US" smtClean="0"/>
              <a:t>‹#›</a:t>
            </a:fld>
            <a:endParaRPr kumimoji="1" lang="ja-JP" altLang="en-US"/>
          </a:p>
        </p:txBody>
      </p:sp>
    </p:spTree>
    <p:extLst>
      <p:ext uri="{BB962C8B-B14F-4D97-AF65-F5344CB8AC3E}">
        <p14:creationId xmlns:p14="http://schemas.microsoft.com/office/powerpoint/2010/main" val="106198479"/>
      </p:ext>
    </p:extLst>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166" y="4800600"/>
            <a:ext cx="5486400" cy="566738"/>
          </a:xfrm>
        </p:spPr>
        <p:txBody>
          <a:bodyPr/>
          <a:lstStyle>
            <a:lvl1pPr algn="l">
              <a:defRPr sz="2000" b="1"/>
            </a:lvl1pPr>
          </a:lstStyle>
          <a:p>
            <a:r>
              <a:rPr lang="ja-JP" altLang="en-US"/>
              <a:t>マスター タイトルの書式設定</a:t>
            </a:r>
          </a:p>
        </p:txBody>
      </p:sp>
      <p:sp>
        <p:nvSpPr>
          <p:cNvPr id="3" name="図プレースホルダ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p>
        </p:txBody>
      </p:sp>
      <p:sp>
        <p:nvSpPr>
          <p:cNvPr id="4" name="テキスト プレースホルダ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11"/>
          <p:cNvSpPr>
            <a:spLocks noGrp="1" noChangeArrowheads="1"/>
          </p:cNvSpPr>
          <p:nvPr>
            <p:ph type="dt" sz="half" idx="10"/>
          </p:nvPr>
        </p:nvSpPr>
        <p:spPr>
          <a:ln/>
        </p:spPr>
        <p:txBody>
          <a:bodyPr/>
          <a:lstStyle>
            <a:lvl1pPr>
              <a:defRPr/>
            </a:lvl1pPr>
          </a:lstStyle>
          <a:p>
            <a:fld id="{8B09AF9B-0CA7-4327-9613-19344348675D}" type="datetime1">
              <a:rPr kumimoji="1" lang="ja-JP" altLang="en-US" smtClean="0"/>
              <a:t>2026/7/28</a:t>
            </a:fld>
            <a:endParaRPr kumimoji="1" lang="ja-JP" altLang="en-US"/>
          </a:p>
        </p:txBody>
      </p:sp>
      <p:sp>
        <p:nvSpPr>
          <p:cNvPr id="6" name="Rectangle 12"/>
          <p:cNvSpPr>
            <a:spLocks noGrp="1" noChangeArrowheads="1"/>
          </p:cNvSpPr>
          <p:nvPr>
            <p:ph type="ftr" sz="quarter" idx="11"/>
          </p:nvPr>
        </p:nvSpPr>
        <p:spPr>
          <a:ln/>
        </p:spPr>
        <p:txBody>
          <a:bodyPr/>
          <a:lstStyle>
            <a:lvl1pPr>
              <a:defRPr/>
            </a:lvl1pPr>
          </a:lstStyle>
          <a:p>
            <a:endParaRPr kumimoji="1" lang="ja-JP" altLang="en-US"/>
          </a:p>
        </p:txBody>
      </p:sp>
      <p:sp>
        <p:nvSpPr>
          <p:cNvPr id="7" name="Rectangle 13"/>
          <p:cNvSpPr>
            <a:spLocks noGrp="1" noChangeArrowheads="1"/>
          </p:cNvSpPr>
          <p:nvPr>
            <p:ph type="sldNum" sz="quarter" idx="12"/>
          </p:nvPr>
        </p:nvSpPr>
        <p:spPr>
          <a:ln/>
        </p:spPr>
        <p:txBody>
          <a:bodyPr/>
          <a:lstStyle>
            <a:lvl1pPr>
              <a:defRPr/>
            </a:lvl1pPr>
          </a:lstStyle>
          <a:p>
            <a:fld id="{D0601FA2-2358-4727-87BD-6616AE3B356F}" type="slidenum">
              <a:rPr kumimoji="1" lang="ja-JP" altLang="en-US" smtClean="0"/>
              <a:t>‹#›</a:t>
            </a:fld>
            <a:endParaRPr kumimoji="1" lang="ja-JP" altLang="en-US"/>
          </a:p>
        </p:txBody>
      </p:sp>
    </p:spTree>
    <p:extLst>
      <p:ext uri="{BB962C8B-B14F-4D97-AF65-F5344CB8AC3E}">
        <p14:creationId xmlns:p14="http://schemas.microsoft.com/office/powerpoint/2010/main" val="1608017594"/>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3"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ja-JP" altLang="en-US"/>
              <a:t>マスタ タイトルの書式設定</a:t>
            </a:r>
          </a:p>
        </p:txBody>
      </p:sp>
      <p:sp>
        <p:nvSpPr>
          <p:cNvPr id="1034"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4827"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kumimoji="0" sz="1400">
                <a:latin typeface="+mn-lt"/>
                <a:ea typeface="ＭＳ Ｐゴシック" pitchFamily="50" charset="-128"/>
              </a:defRPr>
            </a:lvl1pPr>
          </a:lstStyle>
          <a:p>
            <a:fld id="{1970B642-9FC1-4FAC-80D6-FB7231010563}" type="datetime1">
              <a:rPr kumimoji="1" lang="ja-JP" altLang="en-US" smtClean="0"/>
              <a:t>2026/7/28</a:t>
            </a:fld>
            <a:endParaRPr kumimoji="1" lang="ja-JP" altLang="en-US"/>
          </a:p>
        </p:txBody>
      </p:sp>
      <p:sp>
        <p:nvSpPr>
          <p:cNvPr id="34828" name="Rectangle 12"/>
          <p:cNvSpPr>
            <a:spLocks noGrp="1" noChangeArrowheads="1"/>
          </p:cNvSpPr>
          <p:nvPr>
            <p:ph type="ftr" sz="quarter" idx="3"/>
          </p:nvPr>
        </p:nvSpPr>
        <p:spPr bwMode="auto">
          <a:xfrm>
            <a:off x="3657600" y="6243638"/>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kumimoji="0" sz="1400">
                <a:latin typeface="+mn-lt"/>
                <a:ea typeface="ＭＳ Ｐゴシック" pitchFamily="50" charset="-128"/>
              </a:defRPr>
            </a:lvl1pPr>
          </a:lstStyle>
          <a:p>
            <a:endParaRPr kumimoji="1" lang="ja-JP" altLang="en-US"/>
          </a:p>
        </p:txBody>
      </p:sp>
      <p:sp>
        <p:nvSpPr>
          <p:cNvPr id="34829"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kumimoji="0" sz="1400">
                <a:latin typeface="+mn-lt"/>
                <a:ea typeface="ＭＳ Ｐゴシック" pitchFamily="50" charset="-128"/>
              </a:defRPr>
            </a:lvl1pPr>
          </a:lstStyle>
          <a:p>
            <a:fld id="{D0601FA2-2358-4727-87BD-6616AE3B356F}" type="slidenum">
              <a:rPr kumimoji="1" lang="ja-JP" altLang="en-US" smtClean="0"/>
              <a:t>‹#›</a:t>
            </a:fld>
            <a:endParaRPr kumimoji="1" lang="ja-JP" altLang="en-US" dirty="0"/>
          </a:p>
        </p:txBody>
      </p:sp>
      <p:sp>
        <p:nvSpPr>
          <p:cNvPr id="14" name="Rectangle 8"/>
          <p:cNvSpPr>
            <a:spLocks noChangeArrowheads="1"/>
          </p:cNvSpPr>
          <p:nvPr/>
        </p:nvSpPr>
        <p:spPr bwMode="auto">
          <a:xfrm>
            <a:off x="0" y="0"/>
            <a:ext cx="9144000" cy="130175"/>
          </a:xfrm>
          <a:prstGeom prst="rect">
            <a:avLst/>
          </a:prstGeom>
          <a:solidFill>
            <a:schemeClr val="accent6">
              <a:lumMod val="40000"/>
              <a:lumOff val="60000"/>
            </a:schemeClr>
          </a:solidFill>
          <a:ln w="9525">
            <a:solidFill>
              <a:schemeClr val="accent6">
                <a:lumMod val="40000"/>
                <a:lumOff val="60000"/>
              </a:schemeClr>
            </a:solidFill>
            <a:miter lim="800000"/>
            <a:headEnd/>
            <a:tailEnd/>
          </a:ln>
          <a:effectLst/>
        </p:spPr>
        <p:txBody>
          <a:bodyPr wrap="none" anchor="ctr"/>
          <a:lstStyle/>
          <a:p>
            <a:pPr algn="ctr">
              <a:defRPr/>
            </a:pPr>
            <a:endParaRPr kumimoji="0" lang="ja-JP" altLang="en-US">
              <a:ea typeface="ＭＳ Ｐゴシック" pitchFamily="50" charset="-128"/>
            </a:endParaRPr>
          </a:p>
        </p:txBody>
      </p:sp>
      <p:sp>
        <p:nvSpPr>
          <p:cNvPr id="15" name="Rectangle 9"/>
          <p:cNvSpPr>
            <a:spLocks noChangeArrowheads="1"/>
          </p:cNvSpPr>
          <p:nvPr/>
        </p:nvSpPr>
        <p:spPr bwMode="auto">
          <a:xfrm>
            <a:off x="0" y="6727825"/>
            <a:ext cx="9144000" cy="130175"/>
          </a:xfrm>
          <a:prstGeom prst="rect">
            <a:avLst/>
          </a:prstGeom>
          <a:solidFill>
            <a:schemeClr val="accent6">
              <a:lumMod val="40000"/>
              <a:lumOff val="60000"/>
            </a:schemeClr>
          </a:solidFill>
          <a:ln w="9525">
            <a:solidFill>
              <a:schemeClr val="accent6">
                <a:lumMod val="40000"/>
                <a:lumOff val="60000"/>
              </a:schemeClr>
            </a:solidFill>
            <a:miter lim="800000"/>
            <a:headEnd/>
            <a:tailEnd/>
          </a:ln>
          <a:effectLst/>
        </p:spPr>
        <p:txBody>
          <a:bodyPr wrap="none" anchor="ctr"/>
          <a:lstStyle/>
          <a:p>
            <a:pPr algn="ctr">
              <a:defRPr/>
            </a:pPr>
            <a:endParaRPr kumimoji="0" lang="ja-JP" altLang="en-US">
              <a:ea typeface="ＭＳ Ｐゴシック" pitchFamily="50" charset="-128"/>
            </a:endParaRPr>
          </a:p>
        </p:txBody>
      </p:sp>
    </p:spTree>
    <p:extLst>
      <p:ext uri="{BB962C8B-B14F-4D97-AF65-F5344CB8AC3E}">
        <p14:creationId xmlns:p14="http://schemas.microsoft.com/office/powerpoint/2010/main" val="328803017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fade/>
  </p:transition>
  <p:hf hdr="0" ftr="0" dt="0"/>
  <p:txStyles>
    <p:titleStyle>
      <a:lvl1pPr algn="l" rtl="0" eaLnBrk="1" fontAlgn="base" hangingPunct="1">
        <a:spcBef>
          <a:spcPct val="0"/>
        </a:spcBef>
        <a:spcAft>
          <a:spcPct val="0"/>
        </a:spcAft>
        <a:defRPr kumimoji="1" sz="4400">
          <a:solidFill>
            <a:schemeClr val="tx2"/>
          </a:solidFill>
          <a:latin typeface="+mj-lt"/>
          <a:ea typeface="+mj-ea"/>
          <a:cs typeface="+mj-cs"/>
        </a:defRPr>
      </a:lvl1pPr>
      <a:lvl2pPr algn="l" rtl="0" eaLnBrk="1" fontAlgn="base" hangingPunct="1">
        <a:spcBef>
          <a:spcPct val="0"/>
        </a:spcBef>
        <a:spcAft>
          <a:spcPct val="0"/>
        </a:spcAft>
        <a:defRPr kumimoji="1" sz="4400">
          <a:solidFill>
            <a:schemeClr val="tx2"/>
          </a:solidFill>
          <a:latin typeface="Tahoma" pitchFamily="34" charset="0"/>
        </a:defRPr>
      </a:lvl2pPr>
      <a:lvl3pPr algn="l" rtl="0" eaLnBrk="1" fontAlgn="base" hangingPunct="1">
        <a:spcBef>
          <a:spcPct val="0"/>
        </a:spcBef>
        <a:spcAft>
          <a:spcPct val="0"/>
        </a:spcAft>
        <a:defRPr kumimoji="1" sz="4400">
          <a:solidFill>
            <a:schemeClr val="tx2"/>
          </a:solidFill>
          <a:latin typeface="Tahoma" pitchFamily="34" charset="0"/>
        </a:defRPr>
      </a:lvl3pPr>
      <a:lvl4pPr algn="l" rtl="0" eaLnBrk="1" fontAlgn="base" hangingPunct="1">
        <a:spcBef>
          <a:spcPct val="0"/>
        </a:spcBef>
        <a:spcAft>
          <a:spcPct val="0"/>
        </a:spcAft>
        <a:defRPr kumimoji="1" sz="4400">
          <a:solidFill>
            <a:schemeClr val="tx2"/>
          </a:solidFill>
          <a:latin typeface="Tahoma" pitchFamily="34" charset="0"/>
        </a:defRPr>
      </a:lvl4pPr>
      <a:lvl5pPr algn="l" rtl="0" eaLnBrk="1" fontAlgn="base" hangingPunct="1">
        <a:spcBef>
          <a:spcPct val="0"/>
        </a:spcBef>
        <a:spcAft>
          <a:spcPct val="0"/>
        </a:spcAft>
        <a:defRPr kumimoji="1" sz="4400">
          <a:solidFill>
            <a:schemeClr val="tx2"/>
          </a:solidFill>
          <a:latin typeface="Tahoma" pitchFamily="34" charset="0"/>
        </a:defRPr>
      </a:lvl5pPr>
      <a:lvl6pPr marL="457200" algn="l" rtl="0" eaLnBrk="1" fontAlgn="base" hangingPunct="1">
        <a:spcBef>
          <a:spcPct val="0"/>
        </a:spcBef>
        <a:spcAft>
          <a:spcPct val="0"/>
        </a:spcAft>
        <a:defRPr kumimoji="1" sz="4400">
          <a:solidFill>
            <a:schemeClr val="tx2"/>
          </a:solidFill>
          <a:latin typeface="Tahoma" pitchFamily="34" charset="0"/>
        </a:defRPr>
      </a:lvl6pPr>
      <a:lvl7pPr marL="914400" algn="l" rtl="0" eaLnBrk="1" fontAlgn="base" hangingPunct="1">
        <a:spcBef>
          <a:spcPct val="0"/>
        </a:spcBef>
        <a:spcAft>
          <a:spcPct val="0"/>
        </a:spcAft>
        <a:defRPr kumimoji="1" sz="4400">
          <a:solidFill>
            <a:schemeClr val="tx2"/>
          </a:solidFill>
          <a:latin typeface="Tahoma" pitchFamily="34" charset="0"/>
        </a:defRPr>
      </a:lvl7pPr>
      <a:lvl8pPr marL="1371600" algn="l" rtl="0" eaLnBrk="1" fontAlgn="base" hangingPunct="1">
        <a:spcBef>
          <a:spcPct val="0"/>
        </a:spcBef>
        <a:spcAft>
          <a:spcPct val="0"/>
        </a:spcAft>
        <a:defRPr kumimoji="1" sz="4400">
          <a:solidFill>
            <a:schemeClr val="tx2"/>
          </a:solidFill>
          <a:latin typeface="Tahoma" pitchFamily="34" charset="0"/>
        </a:defRPr>
      </a:lvl8pPr>
      <a:lvl9pPr marL="1828800" algn="l" rtl="0" eaLnBrk="1" fontAlgn="base" hangingPunct="1">
        <a:spcBef>
          <a:spcPct val="0"/>
        </a:spcBef>
        <a:spcAft>
          <a:spcPct val="0"/>
        </a:spcAft>
        <a:defRPr kumimoji="1" sz="4400">
          <a:solidFill>
            <a:schemeClr val="tx2"/>
          </a:solidFill>
          <a:latin typeface="Tahoma" pitchFamily="34" charset="0"/>
        </a:defRPr>
      </a:lvl9pPr>
    </p:titleStyle>
    <p:bodyStyle>
      <a:lvl1pPr marL="342900" indent="-342900" algn="l" rtl="0" eaLnBrk="1" fontAlgn="base" hangingPunct="1">
        <a:spcBef>
          <a:spcPct val="20000"/>
        </a:spcBef>
        <a:spcAft>
          <a:spcPct val="0"/>
        </a:spcAft>
        <a:buClr>
          <a:schemeClr val="folHlink"/>
        </a:buClr>
        <a:buSzPct val="60000"/>
        <a:buFont typeface="Wingdings" pitchFamily="2" charset="2"/>
        <a:buChar char="n"/>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hlink"/>
        </a:buClr>
        <a:buSzPct val="55000"/>
        <a:buFont typeface="Wingdings" pitchFamily="2" charset="2"/>
        <a:buChar char="n"/>
        <a:defRPr kumimoji="1" sz="2800">
          <a:solidFill>
            <a:schemeClr val="tx1"/>
          </a:solidFill>
          <a:latin typeface="+mn-lt"/>
        </a:defRPr>
      </a:lvl2pPr>
      <a:lvl3pPr marL="1143000" indent="-228600" algn="l" rtl="0" eaLnBrk="1" fontAlgn="base" hangingPunct="1">
        <a:spcBef>
          <a:spcPct val="20000"/>
        </a:spcBef>
        <a:spcAft>
          <a:spcPct val="0"/>
        </a:spcAft>
        <a:buClr>
          <a:schemeClr val="folHlink"/>
        </a:buClr>
        <a:buSzPct val="50000"/>
        <a:buFont typeface="Wingdings" pitchFamily="2" charset="2"/>
        <a:buChar char="n"/>
        <a:defRPr kumimoji="1" sz="2400">
          <a:solidFill>
            <a:schemeClr val="tx1"/>
          </a:solidFill>
          <a:latin typeface="+mn-lt"/>
        </a:defRPr>
      </a:lvl3pPr>
      <a:lvl4pPr marL="1600200" indent="-228600" algn="l" rtl="0" eaLnBrk="1" fontAlgn="base" hangingPunct="1">
        <a:spcBef>
          <a:spcPct val="20000"/>
        </a:spcBef>
        <a:spcAft>
          <a:spcPct val="0"/>
        </a:spcAft>
        <a:buClr>
          <a:schemeClr val="accent2"/>
        </a:buClr>
        <a:buSzPct val="55000"/>
        <a:buFont typeface="Wingdings" pitchFamily="2" charset="2"/>
        <a:buChar char="n"/>
        <a:defRPr kumimoji="1" sz="2000">
          <a:solidFill>
            <a:schemeClr val="tx1"/>
          </a:solidFill>
          <a:latin typeface="+mn-lt"/>
        </a:defRPr>
      </a:lvl4pPr>
      <a:lvl5pPr marL="20574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648199"/>
          </a:xfrm>
          <a:solidFill>
            <a:schemeClr val="accent4">
              <a:lumMod val="20000"/>
              <a:lumOff val="80000"/>
            </a:schemeClr>
          </a:solidFill>
          <a:ln>
            <a:solidFill>
              <a:schemeClr val="accent6">
                <a:lumMod val="40000"/>
                <a:lumOff val="60000"/>
              </a:schemeClr>
            </a:solidFill>
          </a:ln>
          <a:effectLst>
            <a:outerShdw blurRad="50800" dist="38100" dir="2700000" algn="tl" rotWithShape="0">
              <a:prstClr val="black">
                <a:alpha val="40000"/>
              </a:prstClr>
            </a:outerShdw>
          </a:effectLst>
        </p:spPr>
        <p:txBody>
          <a:bodyPr vert="horz" lIns="91440" tIns="45720" rIns="91440" bIns="45720" rtlCol="0" anchor="ctr">
            <a:noAutofit/>
          </a:bodyPr>
          <a:lstStyle/>
          <a:p>
            <a:pPr algn="ctr">
              <a:tabLst>
                <a:tab pos="627063" algn="l"/>
              </a:tabLst>
            </a:pPr>
            <a:r>
              <a:rPr lang="ja-JP" altLang="en-US" sz="2800" dirty="0">
                <a:solidFill>
                  <a:schemeClr val="tx1"/>
                </a:solidFill>
                <a:latin typeface="メイリオ" pitchFamily="50" charset="-128"/>
                <a:ea typeface="メイリオ" pitchFamily="50" charset="-128"/>
                <a:cs typeface="メイリオ" pitchFamily="50" charset="-128"/>
              </a:rPr>
              <a:t>令和８年度</a:t>
            </a:r>
            <a:br>
              <a:rPr lang="en-US" altLang="ja-JP" sz="2800" dirty="0">
                <a:solidFill>
                  <a:srgbClr val="00B050"/>
                </a:solidFill>
                <a:latin typeface="メイリオ" pitchFamily="50" charset="-128"/>
                <a:ea typeface="メイリオ" pitchFamily="50" charset="-128"/>
                <a:cs typeface="メイリオ" pitchFamily="50" charset="-128"/>
              </a:rPr>
            </a:br>
            <a:r>
              <a:rPr lang="ja-JP" altLang="en-US" sz="3600" b="1" dirty="0">
                <a:solidFill>
                  <a:srgbClr val="0033CC"/>
                </a:solidFill>
                <a:latin typeface="メイリオ" pitchFamily="50" charset="-128"/>
                <a:ea typeface="メイリオ" pitchFamily="50" charset="-128"/>
                <a:cs typeface="メイリオ" pitchFamily="50" charset="-128"/>
              </a:rPr>
              <a:t>第１回 入間</a:t>
            </a:r>
            <a:r>
              <a:rPr lang="zh-TW" altLang="en-US" sz="3600" b="1" dirty="0">
                <a:solidFill>
                  <a:srgbClr val="0033CC"/>
                </a:solidFill>
                <a:latin typeface="メイリオ" pitchFamily="50" charset="-128"/>
                <a:ea typeface="メイリオ" pitchFamily="50" charset="-128"/>
                <a:cs typeface="メイリオ" pitchFamily="50" charset="-128"/>
              </a:rPr>
              <a:t>市</a:t>
            </a:r>
            <a:r>
              <a:rPr lang="ja-JP" altLang="en-US" sz="3600" b="1" dirty="0">
                <a:solidFill>
                  <a:srgbClr val="0033CC"/>
                </a:solidFill>
                <a:latin typeface="メイリオ" pitchFamily="50" charset="-128"/>
                <a:ea typeface="メイリオ" pitchFamily="50" charset="-128"/>
                <a:cs typeface="メイリオ" pitchFamily="50" charset="-128"/>
              </a:rPr>
              <a:t>空家等対策協議会</a:t>
            </a:r>
            <a:br>
              <a:rPr lang="en-US" altLang="zh-TW" sz="2800" dirty="0">
                <a:solidFill>
                  <a:srgbClr val="0070C0"/>
                </a:solidFill>
                <a:latin typeface="メイリオ" pitchFamily="50" charset="-128"/>
                <a:ea typeface="メイリオ" pitchFamily="50" charset="-128"/>
                <a:cs typeface="メイリオ" pitchFamily="50" charset="-128"/>
              </a:rPr>
            </a:br>
            <a:br>
              <a:rPr lang="en-US" altLang="ja-JP" sz="3200" dirty="0">
                <a:solidFill>
                  <a:schemeClr val="bg1"/>
                </a:solidFill>
                <a:latin typeface="メイリオ" pitchFamily="50" charset="-128"/>
                <a:ea typeface="メイリオ" pitchFamily="50" charset="-128"/>
                <a:cs typeface="メイリオ" pitchFamily="50" charset="-128"/>
              </a:rPr>
            </a:br>
            <a:r>
              <a:rPr lang="ja-JP" altLang="en-US" sz="3600" b="1" spc="-100" dirty="0">
                <a:solidFill>
                  <a:srgbClr val="00B050"/>
                </a:solidFill>
                <a:latin typeface="メイリオ" pitchFamily="50" charset="-128"/>
                <a:ea typeface="メイリオ" pitchFamily="50" charset="-128"/>
                <a:cs typeface="メイリオ" pitchFamily="50" charset="-128"/>
              </a:rPr>
              <a:t>入間市</a:t>
            </a:r>
            <a:r>
              <a:rPr lang="zh-TW" altLang="en-US" sz="3600" b="1" spc="-100" dirty="0">
                <a:solidFill>
                  <a:srgbClr val="00B050"/>
                </a:solidFill>
                <a:latin typeface="メイリオ" pitchFamily="50" charset="-128"/>
                <a:ea typeface="メイリオ" pitchFamily="50" charset="-128"/>
                <a:cs typeface="メイリオ" pitchFamily="50" charset="-128"/>
              </a:rPr>
              <a:t>空家</a:t>
            </a:r>
            <a:r>
              <a:rPr lang="zh-TW" altLang="en-US" sz="3600" b="1" u="sng" spc="-100" dirty="0">
                <a:solidFill>
                  <a:srgbClr val="00B050"/>
                </a:solidFill>
                <a:latin typeface="メイリオ" pitchFamily="50" charset="-128"/>
                <a:ea typeface="メイリオ" pitchFamily="50" charset="-128"/>
                <a:cs typeface="メイリオ" pitchFamily="50" charset="-128"/>
              </a:rPr>
              <a:t>等</a:t>
            </a:r>
            <a:r>
              <a:rPr lang="zh-TW" altLang="en-US" sz="3600" b="1" spc="-100" dirty="0">
                <a:solidFill>
                  <a:srgbClr val="00B050"/>
                </a:solidFill>
                <a:latin typeface="メイリオ" pitchFamily="50" charset="-128"/>
                <a:ea typeface="メイリオ" pitchFamily="50" charset="-128"/>
                <a:cs typeface="メイリオ" pitchFamily="50" charset="-128"/>
              </a:rPr>
              <a:t>対策協議会</a:t>
            </a:r>
            <a:r>
              <a:rPr lang="ja-JP" altLang="en-US" sz="3600" b="1" spc="-100" dirty="0">
                <a:solidFill>
                  <a:srgbClr val="00B050"/>
                </a:solidFill>
                <a:latin typeface="メイリオ" pitchFamily="50" charset="-128"/>
                <a:ea typeface="メイリオ" pitchFamily="50" charset="-128"/>
                <a:cs typeface="メイリオ" pitchFamily="50" charset="-128"/>
              </a:rPr>
              <a:t>の概要について</a:t>
            </a:r>
            <a:br>
              <a:rPr lang="en-US" altLang="ja-JP" sz="2400" b="1" spc="-100" dirty="0">
                <a:solidFill>
                  <a:srgbClr val="00B050"/>
                </a:solidFill>
                <a:latin typeface="メイリオ" pitchFamily="50" charset="-128"/>
                <a:ea typeface="メイリオ" pitchFamily="50" charset="-128"/>
                <a:cs typeface="メイリオ" pitchFamily="50" charset="-128"/>
              </a:rPr>
            </a:br>
            <a:br>
              <a:rPr lang="en-US" altLang="ja-JP" sz="2400" b="1" spc="-100" dirty="0">
                <a:solidFill>
                  <a:srgbClr val="00B050"/>
                </a:solidFill>
                <a:latin typeface="メイリオ" pitchFamily="50" charset="-128"/>
                <a:ea typeface="メイリオ" pitchFamily="50" charset="-128"/>
                <a:cs typeface="メイリオ" pitchFamily="50" charset="-128"/>
              </a:rPr>
            </a:br>
            <a:r>
              <a:rPr lang="ja-JP" altLang="en-US" sz="2000" b="1" spc="-100" dirty="0">
                <a:solidFill>
                  <a:schemeClr val="tx1"/>
                </a:solidFill>
                <a:latin typeface="メイリオ" pitchFamily="50" charset="-128"/>
                <a:ea typeface="メイリオ" pitchFamily="50" charset="-128"/>
                <a:cs typeface="メイリオ" pitchFamily="50" charset="-128"/>
              </a:rPr>
              <a:t>「</a:t>
            </a:r>
            <a:r>
              <a:rPr lang="ja-JP" altLang="en-US" sz="2000" b="1" u="sng" spc="-100" dirty="0">
                <a:solidFill>
                  <a:srgbClr val="00B050"/>
                </a:solidFill>
                <a:latin typeface="メイリオ" pitchFamily="50" charset="-128"/>
                <a:ea typeface="メイリオ" pitchFamily="50" charset="-128"/>
                <a:cs typeface="メイリオ" pitchFamily="50" charset="-128"/>
              </a:rPr>
              <a:t>等</a:t>
            </a:r>
            <a:r>
              <a:rPr lang="ja-JP" altLang="en-US" sz="2000" b="1" spc="-100" dirty="0">
                <a:solidFill>
                  <a:schemeClr val="tx1"/>
                </a:solidFill>
                <a:latin typeface="メイリオ" pitchFamily="50" charset="-128"/>
                <a:ea typeface="メイリオ" pitchFamily="50" charset="-128"/>
                <a:cs typeface="メイリオ" pitchFamily="50" charset="-128"/>
              </a:rPr>
              <a:t>」とは建物（住宅）のほかに</a:t>
            </a:r>
            <a:r>
              <a:rPr lang="ja-JP" altLang="en-US" sz="2000" b="1" spc="-100" dirty="0">
                <a:solidFill>
                  <a:srgbClr val="FF0000"/>
                </a:solidFill>
                <a:latin typeface="メイリオ" pitchFamily="50" charset="-128"/>
                <a:ea typeface="メイリオ" pitchFamily="50" charset="-128"/>
                <a:cs typeface="メイリオ" pitchFamily="50" charset="-128"/>
              </a:rPr>
              <a:t>付属工作物</a:t>
            </a:r>
            <a:br>
              <a:rPr lang="en-US" altLang="ja-JP" sz="2000" b="1" spc="-100" dirty="0">
                <a:solidFill>
                  <a:srgbClr val="00B050"/>
                </a:solidFill>
                <a:latin typeface="メイリオ" pitchFamily="50" charset="-128"/>
                <a:ea typeface="メイリオ" pitchFamily="50" charset="-128"/>
                <a:cs typeface="メイリオ" pitchFamily="50" charset="-128"/>
              </a:rPr>
            </a:br>
            <a:r>
              <a:rPr lang="ja-JP" altLang="en-US" sz="2000" b="1" spc="-100" dirty="0">
                <a:solidFill>
                  <a:srgbClr val="00B050"/>
                </a:solidFill>
                <a:latin typeface="メイリオ" pitchFamily="50" charset="-128"/>
                <a:ea typeface="メイリオ" pitchFamily="50" charset="-128"/>
                <a:cs typeface="メイリオ" pitchFamily="50" charset="-128"/>
              </a:rPr>
              <a:t>（例えば塀・門扉）</a:t>
            </a:r>
            <a:r>
              <a:rPr lang="ja-JP" altLang="en-US" sz="2000" b="1" spc="-100" dirty="0">
                <a:solidFill>
                  <a:schemeClr val="tx1"/>
                </a:solidFill>
                <a:latin typeface="メイリオ" pitchFamily="50" charset="-128"/>
                <a:ea typeface="メイリオ" pitchFamily="50" charset="-128"/>
                <a:cs typeface="メイリオ" pitchFamily="50" charset="-128"/>
              </a:rPr>
              <a:t>と</a:t>
            </a:r>
            <a:r>
              <a:rPr lang="ja-JP" altLang="en-US" sz="2000" b="1" spc="-100" dirty="0">
                <a:solidFill>
                  <a:srgbClr val="FF0000"/>
                </a:solidFill>
                <a:latin typeface="メイリオ" pitchFamily="50" charset="-128"/>
                <a:ea typeface="メイリオ" pitchFamily="50" charset="-128"/>
                <a:cs typeface="メイリオ" pitchFamily="50" charset="-128"/>
              </a:rPr>
              <a:t>敷地</a:t>
            </a:r>
            <a:r>
              <a:rPr lang="ja-JP" altLang="en-US" sz="2000" b="1" spc="-100" dirty="0">
                <a:solidFill>
                  <a:srgbClr val="00B050"/>
                </a:solidFill>
                <a:latin typeface="メイリオ" pitchFamily="50" charset="-128"/>
                <a:ea typeface="メイリオ" pitchFamily="50" charset="-128"/>
                <a:cs typeface="メイリオ" pitchFamily="50" charset="-128"/>
              </a:rPr>
              <a:t>（立木を含む）</a:t>
            </a:r>
            <a:r>
              <a:rPr lang="ja-JP" altLang="en-US" sz="2000" b="1" spc="-100" dirty="0">
                <a:solidFill>
                  <a:schemeClr val="tx1"/>
                </a:solidFill>
                <a:latin typeface="メイリオ" pitchFamily="50" charset="-128"/>
                <a:ea typeface="メイリオ" pitchFamily="50" charset="-128"/>
                <a:cs typeface="メイリオ" pitchFamily="50" charset="-128"/>
              </a:rPr>
              <a:t>を意味する</a:t>
            </a:r>
            <a:br>
              <a:rPr lang="en-US" altLang="ja-JP" sz="3600" b="1" spc="-100" dirty="0">
                <a:solidFill>
                  <a:srgbClr val="00B050"/>
                </a:solidFill>
                <a:latin typeface="メイリオ" pitchFamily="50" charset="-128"/>
                <a:ea typeface="メイリオ" pitchFamily="50" charset="-128"/>
                <a:cs typeface="メイリオ" pitchFamily="50" charset="-128"/>
              </a:rPr>
            </a:br>
            <a:endParaRPr lang="ja-JP" altLang="en-US" sz="3200" b="1" spc="-100" dirty="0">
              <a:solidFill>
                <a:srgbClr val="00B050"/>
              </a:solidFill>
              <a:latin typeface="メイリオ" pitchFamily="50" charset="-128"/>
              <a:ea typeface="メイリオ" pitchFamily="50" charset="-128"/>
              <a:cs typeface="メイリオ" pitchFamily="50" charset="-128"/>
            </a:endParaRPr>
          </a:p>
        </p:txBody>
      </p:sp>
      <p:sp>
        <p:nvSpPr>
          <p:cNvPr id="3" name="テキスト ボックス 2"/>
          <p:cNvSpPr txBox="1"/>
          <p:nvPr/>
        </p:nvSpPr>
        <p:spPr>
          <a:xfrm>
            <a:off x="5916705" y="156447"/>
            <a:ext cx="3473060" cy="400110"/>
          </a:xfrm>
          <a:prstGeom prst="rect">
            <a:avLst/>
          </a:prstGeom>
          <a:noFill/>
        </p:spPr>
        <p:txBody>
          <a:bodyPr wrap="square" rtlCol="0">
            <a:spAutoFit/>
          </a:bodyPr>
          <a:lstStyle/>
          <a:p>
            <a:r>
              <a:rPr kumimoji="1" lang="ja-JP" altLang="en-US" sz="2000" b="1" dirty="0">
                <a:latin typeface="ＭＳ ゴシック" panose="020B0609070205080204" pitchFamily="49" charset="-128"/>
                <a:ea typeface="ＭＳ ゴシック" panose="020B0609070205080204" pitchFamily="49" charset="-128"/>
              </a:rPr>
              <a:t>　　　　　　　</a:t>
            </a:r>
            <a:r>
              <a:rPr kumimoji="1" lang="en-US" altLang="ja-JP" sz="2000" b="1" dirty="0">
                <a:latin typeface="ＭＳ ゴシック" panose="020B0609070205080204" pitchFamily="49" charset="-128"/>
                <a:ea typeface="ＭＳ ゴシック" panose="020B0609070205080204" pitchFamily="49" charset="-128"/>
              </a:rPr>
              <a:t>【</a:t>
            </a:r>
            <a:r>
              <a:rPr kumimoji="1" lang="ja-JP" altLang="en-US" sz="2000" b="1" dirty="0">
                <a:latin typeface="ＭＳ ゴシック" panose="020B0609070205080204" pitchFamily="49" charset="-128"/>
                <a:ea typeface="ＭＳ ゴシック" panose="020B0609070205080204" pitchFamily="49" charset="-128"/>
              </a:rPr>
              <a:t>資料５</a:t>
            </a:r>
            <a:r>
              <a:rPr kumimoji="1" lang="en-US" altLang="ja-JP" sz="2000" b="1" dirty="0">
                <a:latin typeface="ＭＳ ゴシック" panose="020B0609070205080204" pitchFamily="49" charset="-128"/>
                <a:ea typeface="ＭＳ ゴシック" panose="020B0609070205080204" pitchFamily="49" charset="-128"/>
              </a:rPr>
              <a:t>】</a:t>
            </a:r>
            <a:endParaRPr kumimoji="1" lang="ja-JP" altLang="en-US" sz="2000" b="1" dirty="0">
              <a:latin typeface="ＭＳ ゴシック" panose="020B0609070205080204" pitchFamily="49" charset="-128"/>
              <a:ea typeface="ＭＳ ゴシック" panose="020B0609070205080204" pitchFamily="49" charset="-128"/>
            </a:endParaRPr>
          </a:p>
        </p:txBody>
      </p:sp>
      <p:sp>
        <p:nvSpPr>
          <p:cNvPr id="8" name="正方形/長方形 7">
            <a:extLst>
              <a:ext uri="{FF2B5EF4-FFF2-40B4-BE49-F238E27FC236}">
                <a16:creationId xmlns:a16="http://schemas.microsoft.com/office/drawing/2014/main" id="{3F0E8DBE-8054-4852-9226-991779035E49}"/>
              </a:ext>
            </a:extLst>
          </p:cNvPr>
          <p:cNvSpPr/>
          <p:nvPr/>
        </p:nvSpPr>
        <p:spPr>
          <a:xfrm>
            <a:off x="0" y="4293096"/>
            <a:ext cx="9144000" cy="1348021"/>
          </a:xfrm>
          <a:prstGeom prst="rect">
            <a:avLst/>
          </a:prstGeom>
          <a:noFill/>
          <a:ln w="9525">
            <a:noFill/>
            <a:miter lim="800000"/>
            <a:headEnd/>
            <a:tailEnd/>
          </a:ln>
        </p:spPr>
        <p:txBody>
          <a:bodyPr anchor="b"/>
          <a:lstStyle/>
          <a:p>
            <a:pPr algn="ctr"/>
            <a:r>
              <a:rPr lang="ja-JP" altLang="en-US" sz="2800" dirty="0">
                <a:latin typeface="メイリオ" panose="020B0604030504040204" pitchFamily="50" charset="-128"/>
                <a:ea typeface="メイリオ" panose="020B0604030504040204" pitchFamily="50" charset="-128"/>
              </a:rPr>
              <a:t>令和８年７月</a:t>
            </a:r>
            <a:r>
              <a:rPr lang="en-US" altLang="ja-JP" sz="2800" dirty="0">
                <a:latin typeface="メイリオ" panose="020B0604030504040204" pitchFamily="50" charset="-128"/>
                <a:ea typeface="メイリオ" panose="020B0604030504040204" pitchFamily="50" charset="-128"/>
              </a:rPr>
              <a:t>30</a:t>
            </a:r>
            <a:r>
              <a:rPr lang="ja-JP" altLang="en-US" sz="2800" dirty="0">
                <a:latin typeface="メイリオ" panose="020B0604030504040204" pitchFamily="50" charset="-128"/>
                <a:ea typeface="メイリオ" panose="020B0604030504040204" pitchFamily="50" charset="-128"/>
              </a:rPr>
              <a:t>日（木）</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50" y="802943"/>
            <a:ext cx="3963340"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用語の表記の定義</a:t>
            </a:r>
            <a:r>
              <a:rPr lang="en-US" altLang="ja-JP" sz="2400" b="1" dirty="0">
                <a:latin typeface="メイリオ" panose="020B0604030504040204" pitchFamily="50" charset="-128"/>
                <a:ea typeface="メイリオ" panose="020B0604030504040204" pitchFamily="50" charset="-128"/>
              </a:rPr>
              <a:t>】</a:t>
            </a: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第３次入間市空家等対策計画（素案）の内容</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498244" y="1223677"/>
            <a:ext cx="8241137" cy="1575234"/>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r>
              <a:rPr lang="ja-JP" altLang="en-US" sz="2000" dirty="0">
                <a:solidFill>
                  <a:schemeClr val="tx1"/>
                </a:solidFill>
                <a:latin typeface="メイリオ" panose="020B0604030504040204" pitchFamily="50" charset="-128"/>
                <a:ea typeface="メイリオ" panose="020B0604030504040204" pitchFamily="50" charset="-128"/>
              </a:rPr>
              <a:t>◆「空家」と「空き家」の二種類があり、本計画においては基本的に「</a:t>
            </a:r>
            <a:r>
              <a:rPr lang="ja-JP" altLang="en-US" sz="2000" b="1" dirty="0">
                <a:solidFill>
                  <a:srgbClr val="FF0000"/>
                </a:solidFill>
                <a:latin typeface="メイリオ" panose="020B0604030504040204" pitchFamily="50" charset="-128"/>
                <a:ea typeface="メイリオ" panose="020B0604030504040204" pitchFamily="50" charset="-128"/>
              </a:rPr>
              <a:t>空家</a:t>
            </a:r>
            <a:r>
              <a:rPr lang="ja-JP" altLang="en-US" sz="2000" dirty="0">
                <a:solidFill>
                  <a:schemeClr val="tx1"/>
                </a:solidFill>
                <a:latin typeface="メイリオ" panose="020B0604030504040204" pitchFamily="50" charset="-128"/>
                <a:ea typeface="メイリオ" panose="020B0604030504040204" pitchFamily="50" charset="-128"/>
              </a:rPr>
              <a:t>」を用いる</a:t>
            </a:r>
            <a:endParaRPr lang="en-US" altLang="ja-JP" sz="2000" dirty="0">
              <a:solidFill>
                <a:schemeClr val="tx1"/>
              </a:solidFill>
              <a:latin typeface="メイリオ" panose="020B0604030504040204" pitchFamily="50" charset="-128"/>
              <a:ea typeface="メイリオ" panose="020B0604030504040204" pitchFamily="50" charset="-128"/>
            </a:endParaRPr>
          </a:p>
          <a:p>
            <a:pPr marL="252000" indent="-252000" algn="just"/>
            <a:r>
              <a:rPr lang="ja-JP" altLang="en-US" sz="2000" dirty="0">
                <a:solidFill>
                  <a:schemeClr val="tx1"/>
                </a:solidFill>
                <a:latin typeface="メイリオ" panose="020B0604030504040204" pitchFamily="50" charset="-128"/>
                <a:ea typeface="メイリオ" panose="020B0604030504040204" pitchFamily="50" charset="-128"/>
              </a:rPr>
              <a:t>◆ 住宅・土地統計調査における「空き家」など、公的に使用されている語句や「埼玉県空き家対策連絡会議」などの固有名詞については、その表記のまま「空き家」を用いる</a:t>
            </a: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2028522"/>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10</a:t>
            </a:fld>
            <a:endParaRPr kumimoji="1" lang="ja-JP" altLang="en-US" dirty="0"/>
          </a:p>
        </p:txBody>
      </p:sp>
      <p:sp>
        <p:nvSpPr>
          <p:cNvPr id="9" name="テキスト ボックス 8">
            <a:extLst>
              <a:ext uri="{FF2B5EF4-FFF2-40B4-BE49-F238E27FC236}">
                <a16:creationId xmlns:a16="http://schemas.microsoft.com/office/drawing/2014/main" id="{06A753BA-C465-4A21-AFD8-524689BA6978}"/>
              </a:ext>
            </a:extLst>
          </p:cNvPr>
          <p:cNvSpPr txBox="1"/>
          <p:nvPr/>
        </p:nvSpPr>
        <p:spPr>
          <a:xfrm>
            <a:off x="380347" y="2964263"/>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１ 計画策定の趣旨</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49A292E8-04E3-4C82-BE56-3C2D40FD7151}"/>
              </a:ext>
            </a:extLst>
          </p:cNvPr>
          <p:cNvSpPr/>
          <p:nvPr/>
        </p:nvSpPr>
        <p:spPr bwMode="auto">
          <a:xfrm>
            <a:off x="380347" y="3449986"/>
            <a:ext cx="8359033" cy="2996533"/>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7BC4B86D-9B7D-4812-81C0-179F292C1679}"/>
              </a:ext>
            </a:extLst>
          </p:cNvPr>
          <p:cNvSpPr txBox="1"/>
          <p:nvPr/>
        </p:nvSpPr>
        <p:spPr>
          <a:xfrm>
            <a:off x="235024" y="3398596"/>
            <a:ext cx="3925166" cy="598241"/>
          </a:xfrm>
          <a:prstGeom prst="rect">
            <a:avLst/>
          </a:prstGeom>
          <a:noFill/>
        </p:spPr>
        <p:txBody>
          <a:bodyPr wrap="square">
            <a:spAutoFit/>
          </a:body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計画策定の背景と目的</a:t>
            </a:r>
            <a:r>
              <a:rPr lang="en-US" altLang="ja-JP" sz="2400" b="1" dirty="0">
                <a:latin typeface="メイリオ" panose="020B0604030504040204" pitchFamily="50" charset="-128"/>
                <a:ea typeface="メイリオ" panose="020B0604030504040204" pitchFamily="50" charset="-128"/>
              </a:rPr>
              <a:t>】</a:t>
            </a:r>
          </a:p>
        </p:txBody>
      </p:sp>
      <p:sp>
        <p:nvSpPr>
          <p:cNvPr id="15" name="テキスト ボックス 14">
            <a:extLst>
              <a:ext uri="{FF2B5EF4-FFF2-40B4-BE49-F238E27FC236}">
                <a16:creationId xmlns:a16="http://schemas.microsoft.com/office/drawing/2014/main" id="{5F892663-D154-410C-8770-E8F96422D97A}"/>
              </a:ext>
            </a:extLst>
          </p:cNvPr>
          <p:cNvSpPr txBox="1"/>
          <p:nvPr/>
        </p:nvSpPr>
        <p:spPr>
          <a:xfrm>
            <a:off x="498244" y="3921816"/>
            <a:ext cx="8241136" cy="2554545"/>
          </a:xfrm>
          <a:prstGeom prst="rect">
            <a:avLst/>
          </a:prstGeom>
          <a:noFill/>
        </p:spPr>
        <p:txBody>
          <a:bodyPr wrap="square">
            <a:spAutoFit/>
          </a:bodyPr>
          <a:lstStyle/>
          <a:p>
            <a:r>
              <a:rPr lang="ja-JP" altLang="en-US" sz="2000" dirty="0">
                <a:solidFill>
                  <a:schemeClr val="tx1"/>
                </a:solidFill>
                <a:latin typeface="メイリオ" panose="020B0604030504040204" pitchFamily="50" charset="-128"/>
                <a:ea typeface="メイリオ" panose="020B0604030504040204" pitchFamily="50" charset="-128"/>
              </a:rPr>
              <a:t>◆ 法の改正で新たに「</a:t>
            </a:r>
            <a:r>
              <a:rPr lang="ja-JP" altLang="en-US" sz="2000" b="1" dirty="0">
                <a:solidFill>
                  <a:srgbClr val="FF0000"/>
                </a:solidFill>
                <a:latin typeface="メイリオ" panose="020B0604030504040204" pitchFamily="50" charset="-128"/>
                <a:ea typeface="メイリオ" panose="020B0604030504040204" pitchFamily="50" charset="-128"/>
              </a:rPr>
              <a:t>管理不全空家等</a:t>
            </a:r>
            <a:r>
              <a:rPr lang="ja-JP" altLang="en-US" sz="2000" dirty="0">
                <a:solidFill>
                  <a:schemeClr val="tx1"/>
                </a:solidFill>
                <a:latin typeface="メイリオ" panose="020B0604030504040204" pitchFamily="50" charset="-128"/>
                <a:ea typeface="メイリオ" panose="020B0604030504040204" pitchFamily="50" charset="-128"/>
              </a:rPr>
              <a:t>」が規定されたことを受けて、</a:t>
            </a:r>
            <a:endParaRPr lang="en-US" altLang="ja-JP" sz="2000" dirty="0">
              <a:solidFill>
                <a:schemeClr val="tx1"/>
              </a:solidFill>
              <a:latin typeface="メイリオ" panose="020B0604030504040204" pitchFamily="50" charset="-128"/>
              <a:ea typeface="メイリオ" panose="020B0604030504040204" pitchFamily="50" charset="-128"/>
            </a:endParaRPr>
          </a:p>
          <a:p>
            <a:r>
              <a:rPr lang="ja-JP" altLang="en-US" sz="2000" dirty="0">
                <a:solidFill>
                  <a:schemeClr val="tx1"/>
                </a:solidFill>
                <a:latin typeface="メイリオ" panose="020B0604030504040204" pitchFamily="50" charset="-128"/>
                <a:ea typeface="メイリオ" panose="020B0604030504040204" pitchFamily="50" charset="-128"/>
              </a:rPr>
              <a:t>　その内容を計画に反映させるもの</a:t>
            </a:r>
            <a:endParaRPr lang="en-US" altLang="ja-JP" sz="2000" dirty="0">
              <a:solidFill>
                <a:schemeClr val="tx1"/>
              </a:solidFill>
              <a:latin typeface="メイリオ" panose="020B0604030504040204" pitchFamily="50" charset="-128"/>
              <a:ea typeface="メイリオ" panose="020B0604030504040204" pitchFamily="50" charset="-128"/>
            </a:endParaRPr>
          </a:p>
          <a:p>
            <a:pPr marL="252000" indent="-252000" algn="just"/>
            <a:r>
              <a:rPr lang="ja-JP" altLang="en-US" sz="2000" dirty="0">
                <a:latin typeface="メイリオ" panose="020B0604030504040204" pitchFamily="50" charset="-128"/>
                <a:ea typeface="メイリオ" panose="020B0604030504040204" pitchFamily="50" charset="-128"/>
              </a:rPr>
              <a:t>◆「目的」は、現行計画を継承する形で「本市の空家等対策の基本姿　勢を示すとともに、対策を市民に広く周知し、空家等対策をより　計画的に推進すること」とする</a:t>
            </a:r>
            <a:endParaRPr lang="en-US" altLang="ja-JP" sz="2000" dirty="0">
              <a:latin typeface="メイリオ" panose="020B0604030504040204" pitchFamily="50" charset="-128"/>
              <a:ea typeface="メイリオ" panose="020B0604030504040204" pitchFamily="50" charset="-128"/>
            </a:endParaRPr>
          </a:p>
          <a:p>
            <a:pPr marL="252000" indent="-252000" algn="just"/>
            <a:r>
              <a:rPr lang="en-US" altLang="ja-JP" dirty="0">
                <a:latin typeface="メイリオ" panose="020B0604030504040204" pitchFamily="50" charset="-128"/>
                <a:ea typeface="メイリオ" panose="020B0604030504040204" pitchFamily="50" charset="-128"/>
              </a:rPr>
              <a:t>※ </a:t>
            </a:r>
            <a:r>
              <a:rPr lang="ja-JP" altLang="en-US" dirty="0">
                <a:latin typeface="メイリオ" panose="020B0604030504040204" pitchFamily="50" charset="-128"/>
                <a:ea typeface="メイリオ" panose="020B0604030504040204" pitchFamily="50" charset="-128"/>
              </a:rPr>
              <a:t>用語解説「</a:t>
            </a:r>
            <a:r>
              <a:rPr lang="ja-JP" altLang="en-US" dirty="0">
                <a:solidFill>
                  <a:srgbClr val="FF0000"/>
                </a:solidFill>
                <a:latin typeface="メイリオ" panose="020B0604030504040204" pitchFamily="50" charset="-128"/>
                <a:ea typeface="メイリオ" panose="020B0604030504040204" pitchFamily="50" charset="-128"/>
              </a:rPr>
              <a:t>管理不全空家等</a:t>
            </a:r>
            <a:r>
              <a:rPr lang="ja-JP" altLang="en-US" dirty="0">
                <a:latin typeface="メイリオ" panose="020B0604030504040204" pitchFamily="50" charset="-128"/>
                <a:ea typeface="メイリオ" panose="020B0604030504040204" pitchFamily="50" charset="-128"/>
              </a:rPr>
              <a:t>」</a:t>
            </a:r>
          </a:p>
          <a:p>
            <a:pPr marL="252000" indent="-252000" algn="just"/>
            <a:r>
              <a:rPr lang="ja-JP" altLang="en-US" dirty="0">
                <a:latin typeface="メイリオ" panose="020B0604030504040204" pitchFamily="50" charset="-128"/>
                <a:ea typeface="メイリオ" panose="020B0604030504040204" pitchFamily="50" charset="-128"/>
              </a:rPr>
              <a:t>　　空家等のうち、</a:t>
            </a:r>
            <a:r>
              <a:rPr lang="ja-JP" altLang="en-US" dirty="0">
                <a:solidFill>
                  <a:srgbClr val="0033CC"/>
                </a:solidFill>
                <a:latin typeface="メイリオ" panose="020B0604030504040204" pitchFamily="50" charset="-128"/>
                <a:ea typeface="メイリオ" panose="020B0604030504040204" pitchFamily="50" charset="-128"/>
              </a:rPr>
              <a:t>そのまま放置すれば特定空家等に該当することとなるおそれのある状態</a:t>
            </a:r>
            <a:r>
              <a:rPr lang="ja-JP" altLang="en-US" dirty="0">
                <a:latin typeface="メイリオ" panose="020B0604030504040204" pitchFamily="50" charset="-128"/>
                <a:ea typeface="メイリオ" panose="020B0604030504040204" pitchFamily="50" charset="-128"/>
              </a:rPr>
              <a:t>にある空家等</a:t>
            </a:r>
            <a:endParaRPr lang="en-US" altLang="ja-JP"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B4D2B405-9042-483A-B599-65CFB99D2CF8}"/>
              </a:ext>
            </a:extLst>
          </p:cNvPr>
          <p:cNvSpPr txBox="1"/>
          <p:nvPr/>
        </p:nvSpPr>
        <p:spPr>
          <a:xfrm>
            <a:off x="7692720" y="3065124"/>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P.1</a:t>
            </a:r>
            <a:r>
              <a:rPr lang="ja-JP" altLang="en-US" sz="1400" dirty="0"/>
              <a:t>参照</a:t>
            </a:r>
            <a:endParaRPr kumimoji="1" lang="ja-JP" altLang="en-US" sz="1600" dirty="0"/>
          </a:p>
        </p:txBody>
      </p:sp>
    </p:spTree>
    <p:extLst>
      <p:ext uri="{BB962C8B-B14F-4D97-AF65-F5344CB8AC3E}">
        <p14:creationId xmlns:p14="http://schemas.microsoft.com/office/powerpoint/2010/main" val="1001619098"/>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27175" y="801678"/>
            <a:ext cx="3016075"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計画の位置づけ</a:t>
            </a:r>
            <a:r>
              <a:rPr lang="en-US" altLang="ja-JP" sz="2400" b="1" dirty="0">
                <a:latin typeface="メイリオ" panose="020B0604030504040204" pitchFamily="50" charset="-128"/>
                <a:ea typeface="メイリオ" panose="020B0604030504040204" pitchFamily="50" charset="-128"/>
              </a:rPr>
              <a:t>】</a:t>
            </a: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１ 計画策定の趣旨</a:t>
            </a: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498244" y="1223677"/>
            <a:ext cx="8241137" cy="959681"/>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 上位計画である「入間市総合計画」が同じく令和９年度から改定（策定）されるため、この総合計画に基づいた計画の位置づけとなる</a:t>
            </a: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11</a:t>
            </a:fld>
            <a:endParaRPr kumimoji="1" lang="ja-JP" altLang="en-US" dirty="0"/>
          </a:p>
        </p:txBody>
      </p:sp>
      <p:grpSp>
        <p:nvGrpSpPr>
          <p:cNvPr id="9" name="グループ化 8">
            <a:extLst>
              <a:ext uri="{FF2B5EF4-FFF2-40B4-BE49-F238E27FC236}">
                <a16:creationId xmlns:a16="http://schemas.microsoft.com/office/drawing/2014/main" id="{23C4C255-3EAD-4A42-92AB-96761045205B}"/>
              </a:ext>
            </a:extLst>
          </p:cNvPr>
          <p:cNvGrpSpPr/>
          <p:nvPr/>
        </p:nvGrpSpPr>
        <p:grpSpPr>
          <a:xfrm>
            <a:off x="1234440" y="2203603"/>
            <a:ext cx="6915150" cy="3793832"/>
            <a:chOff x="0" y="0"/>
            <a:chExt cx="5192202" cy="2751151"/>
          </a:xfrm>
        </p:grpSpPr>
        <p:sp>
          <p:nvSpPr>
            <p:cNvPr id="10" name="正方形/長方形 9">
              <a:extLst>
                <a:ext uri="{FF2B5EF4-FFF2-40B4-BE49-F238E27FC236}">
                  <a16:creationId xmlns:a16="http://schemas.microsoft.com/office/drawing/2014/main" id="{7AF33930-92FA-4917-A91B-D7FEA36EFFFA}"/>
                </a:ext>
              </a:extLst>
            </p:cNvPr>
            <p:cNvSpPr/>
            <p:nvPr/>
          </p:nvSpPr>
          <p:spPr>
            <a:xfrm>
              <a:off x="0" y="0"/>
              <a:ext cx="5192202" cy="2751151"/>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r>
                <a:rPr lang="en-US" sz="1050" kern="100">
                  <a:effectLst/>
                  <a:ea typeface="ＭＳ 明朝" panose="02020609040205080304" pitchFamily="17" charset="-128"/>
                  <a:cs typeface="Times New Roman" panose="02020603050405020304" pitchFamily="18" charset="0"/>
                </a:rPr>
                <a:t> </a:t>
              </a:r>
              <a:endParaRPr lang="ja-JP" sz="1050" kern="100">
                <a:effectLst/>
                <a:ea typeface="ＭＳ 明朝" panose="02020609040205080304" pitchFamily="17" charset="-128"/>
                <a:cs typeface="Times New Roman" panose="02020603050405020304" pitchFamily="18" charset="0"/>
              </a:endParaRPr>
            </a:p>
          </p:txBody>
        </p:sp>
        <p:sp>
          <p:nvSpPr>
            <p:cNvPr id="11" name="テキスト ボックス 9">
              <a:extLst>
                <a:ext uri="{FF2B5EF4-FFF2-40B4-BE49-F238E27FC236}">
                  <a16:creationId xmlns:a16="http://schemas.microsoft.com/office/drawing/2014/main" id="{4697EFEC-83F3-4581-BA60-A7779E78C28F}"/>
                </a:ext>
              </a:extLst>
            </p:cNvPr>
            <p:cNvSpPr txBox="1"/>
            <p:nvPr/>
          </p:nvSpPr>
          <p:spPr>
            <a:xfrm>
              <a:off x="142875" y="76200"/>
              <a:ext cx="1375560" cy="292100"/>
            </a:xfrm>
            <a:prstGeom prst="rect">
              <a:avLst/>
            </a:prstGeom>
            <a:solidFill>
              <a:schemeClr val="bg1">
                <a:lumMod val="75000"/>
              </a:schemeClr>
            </a:solidFill>
            <a:ln w="6350">
              <a:noFill/>
            </a:ln>
          </p:spPr>
          <p:txBody>
            <a:bodyPr rot="0" spcFirstLastPara="0" vert="horz" wrap="square" lIns="72000" tIns="36000" rIns="72000" bIns="36000" numCol="1" spcCol="0" rtlCol="0" fromWordArt="0" anchor="t" anchorCtr="0" forceAA="0" compatLnSpc="1">
              <a:prstTxWarp prst="textNoShape">
                <a:avLst/>
              </a:prstTxWarp>
              <a:noAutofit/>
            </a:bodyPr>
            <a:lstStyle/>
            <a:p>
              <a:pPr algn="ctr"/>
              <a:r>
                <a:rPr lang="ja-JP" sz="900" kern="100">
                  <a:effectLst/>
                  <a:latin typeface="Century" panose="02040604050505020304" pitchFamily="18" charset="0"/>
                  <a:ea typeface="HGPｺﾞｼｯｸE" panose="020B0900000000000000" pitchFamily="50" charset="-128"/>
                  <a:cs typeface="Times New Roman" panose="02020603050405020304" pitchFamily="18" charset="0"/>
                </a:rPr>
                <a:t>国が定めるもの</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12" name="テキスト ボックス 11">
              <a:extLst>
                <a:ext uri="{FF2B5EF4-FFF2-40B4-BE49-F238E27FC236}">
                  <a16:creationId xmlns:a16="http://schemas.microsoft.com/office/drawing/2014/main" id="{19F6C131-927B-4A18-BA27-E8E2BE593A50}"/>
                </a:ext>
              </a:extLst>
            </p:cNvPr>
            <p:cNvSpPr txBox="1"/>
            <p:nvPr/>
          </p:nvSpPr>
          <p:spPr>
            <a:xfrm>
              <a:off x="1952625" y="76200"/>
              <a:ext cx="3101009" cy="292100"/>
            </a:xfrm>
            <a:prstGeom prst="rect">
              <a:avLst/>
            </a:prstGeom>
            <a:solidFill>
              <a:sysClr val="window" lastClr="FFFFFF">
                <a:lumMod val="75000"/>
              </a:sysClr>
            </a:solidFill>
            <a:ln w="6350">
              <a:noFill/>
            </a:ln>
          </p:spPr>
          <p:txBody>
            <a:bodyPr rot="0" spcFirstLastPara="0" vert="horz" wrap="square" lIns="72000" tIns="36000" rIns="72000" bIns="36000" numCol="1" spcCol="0" rtlCol="0" fromWordArt="0" anchor="t" anchorCtr="0" forceAA="0" compatLnSpc="1">
              <a:prstTxWarp prst="textNoShape">
                <a:avLst/>
              </a:prstTxWarp>
              <a:noAutofit/>
            </a:bodyPr>
            <a:lstStyle/>
            <a:p>
              <a:pPr algn="ctr"/>
              <a:r>
                <a:rPr lang="ja-JP" sz="900" kern="100">
                  <a:effectLst/>
                  <a:latin typeface="Century" panose="02040604050505020304" pitchFamily="18" charset="0"/>
                  <a:ea typeface="HGPｺﾞｼｯｸE" panose="020B0900000000000000" pitchFamily="50" charset="-128"/>
                  <a:cs typeface="Times New Roman" panose="02020603050405020304" pitchFamily="18" charset="0"/>
                </a:rPr>
                <a:t>入間市が定めるもの</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13" name="正方形/長方形 12">
              <a:extLst>
                <a:ext uri="{FF2B5EF4-FFF2-40B4-BE49-F238E27FC236}">
                  <a16:creationId xmlns:a16="http://schemas.microsoft.com/office/drawing/2014/main" id="{4EF5413E-805C-4A24-9AB4-889AC8CE33E6}"/>
                </a:ext>
              </a:extLst>
            </p:cNvPr>
            <p:cNvSpPr/>
            <p:nvPr/>
          </p:nvSpPr>
          <p:spPr>
            <a:xfrm>
              <a:off x="142875" y="952500"/>
              <a:ext cx="1375575" cy="1579880"/>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ts val="1200"/>
                </a:lnSpc>
              </a:pPr>
              <a:r>
                <a:rPr lang="ja-JP" sz="1000" kern="100">
                  <a:solidFill>
                    <a:srgbClr val="000000"/>
                  </a:solidFill>
                  <a:effectLst/>
                  <a:ea typeface="HGPｺﾞｼｯｸE" panose="020B0900000000000000" pitchFamily="50" charset="-128"/>
                  <a:cs typeface="Times New Roman" panose="02020603050405020304" pitchFamily="18" charset="0"/>
                </a:rPr>
                <a:t>空家等対策の推進に関する特別措置法</a:t>
              </a:r>
              <a:endParaRPr lang="ja-JP" sz="1050" kern="100">
                <a:effectLst/>
                <a:ea typeface="ＭＳ 明朝" panose="02020609040205080304" pitchFamily="17" charset="-128"/>
                <a:cs typeface="Times New Roman" panose="02020603050405020304" pitchFamily="18" charset="0"/>
              </a:endParaRPr>
            </a:p>
            <a:p>
              <a:pPr algn="ctr">
                <a:lnSpc>
                  <a:spcPts val="1200"/>
                </a:lnSpc>
              </a:pPr>
              <a:r>
                <a:rPr lang="ja-JP" sz="1000" kern="100">
                  <a:solidFill>
                    <a:srgbClr val="000000"/>
                  </a:solidFill>
                  <a:effectLst/>
                  <a:ea typeface="HGPｺﾞｼｯｸE" panose="020B0900000000000000" pitchFamily="50" charset="-128"/>
                  <a:cs typeface="Times New Roman" panose="02020603050405020304" pitchFamily="18" charset="0"/>
                </a:rPr>
                <a:t>・</a:t>
              </a:r>
              <a:endParaRPr lang="ja-JP" sz="1050" kern="100">
                <a:effectLst/>
                <a:ea typeface="ＭＳ 明朝" panose="02020609040205080304" pitchFamily="17" charset="-128"/>
                <a:cs typeface="Times New Roman" panose="02020603050405020304" pitchFamily="18" charset="0"/>
              </a:endParaRPr>
            </a:p>
            <a:p>
              <a:pPr algn="ctr">
                <a:lnSpc>
                  <a:spcPts val="1200"/>
                </a:lnSpc>
              </a:pPr>
              <a:r>
                <a:rPr lang="ja-JP" sz="1000" kern="100">
                  <a:solidFill>
                    <a:srgbClr val="000000"/>
                  </a:solidFill>
                  <a:effectLst/>
                  <a:ea typeface="HGPｺﾞｼｯｸE" panose="020B0900000000000000" pitchFamily="50" charset="-128"/>
                  <a:cs typeface="Times New Roman" panose="02020603050405020304" pitchFamily="18" charset="0"/>
                </a:rPr>
                <a:t>基本指針</a:t>
              </a:r>
              <a:endParaRPr lang="ja-JP" sz="1050" kern="100">
                <a:effectLst/>
                <a:ea typeface="ＭＳ 明朝" panose="02020609040205080304" pitchFamily="17" charset="-128"/>
                <a:cs typeface="Times New Roman" panose="02020603050405020304" pitchFamily="18" charset="0"/>
              </a:endParaRPr>
            </a:p>
          </p:txBody>
        </p:sp>
        <p:sp>
          <p:nvSpPr>
            <p:cNvPr id="15" name="テキスト ボックス 47">
              <a:extLst>
                <a:ext uri="{FF2B5EF4-FFF2-40B4-BE49-F238E27FC236}">
                  <a16:creationId xmlns:a16="http://schemas.microsoft.com/office/drawing/2014/main" id="{BB65D611-9F73-4445-84BF-3FE6B1615E2C}"/>
                </a:ext>
              </a:extLst>
            </p:cNvPr>
            <p:cNvSpPr txBox="1"/>
            <p:nvPr/>
          </p:nvSpPr>
          <p:spPr>
            <a:xfrm>
              <a:off x="1952625" y="476250"/>
              <a:ext cx="3100680" cy="300251"/>
            </a:xfrm>
            <a:prstGeom prst="rect">
              <a:avLst/>
            </a:prstGeom>
            <a:solidFill>
              <a:schemeClr val="accent1">
                <a:lumMod val="40000"/>
                <a:lumOff val="60000"/>
              </a:schemeClr>
            </a:solidFill>
            <a:ln w="12700">
              <a:solidFill>
                <a:schemeClr val="tx1">
                  <a:lumMod val="65000"/>
                  <a:lumOff val="35000"/>
                </a:schemeClr>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r>
                <a:rPr lang="ja-JP" sz="1050" kern="100">
                  <a:solidFill>
                    <a:srgbClr val="FF0000"/>
                  </a:solidFill>
                  <a:effectLst/>
                  <a:latin typeface="Century" panose="02040604050505020304" pitchFamily="18" charset="0"/>
                  <a:ea typeface="HGPｺﾞｼｯｸE" panose="020B0900000000000000" pitchFamily="50" charset="-128"/>
                  <a:cs typeface="Times New Roman" panose="02020603050405020304" pitchFamily="18" charset="0"/>
                </a:rPr>
                <a:t>次期（第〇次）</a:t>
              </a:r>
              <a:r>
                <a:rPr lang="ja-JP" sz="1050" kern="100">
                  <a:effectLst/>
                  <a:latin typeface="Century" panose="02040604050505020304" pitchFamily="18" charset="0"/>
                  <a:ea typeface="HGPｺﾞｼｯｸE" panose="020B0900000000000000" pitchFamily="50" charset="-128"/>
                  <a:cs typeface="Times New Roman" panose="02020603050405020304" pitchFamily="18" charset="0"/>
                </a:rPr>
                <a:t>入間市総合計画</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16" name="テキスト ボックス 51">
              <a:extLst>
                <a:ext uri="{FF2B5EF4-FFF2-40B4-BE49-F238E27FC236}">
                  <a16:creationId xmlns:a16="http://schemas.microsoft.com/office/drawing/2014/main" id="{56E4F863-C883-4226-BB89-A734DE00F9A5}"/>
                </a:ext>
              </a:extLst>
            </p:cNvPr>
            <p:cNvSpPr txBox="1"/>
            <p:nvPr/>
          </p:nvSpPr>
          <p:spPr>
            <a:xfrm>
              <a:off x="1952625" y="1743075"/>
              <a:ext cx="1772920" cy="789305"/>
            </a:xfrm>
            <a:prstGeom prst="rect">
              <a:avLst/>
            </a:prstGeom>
            <a:solidFill>
              <a:schemeClr val="accent1">
                <a:lumMod val="75000"/>
              </a:schemeClr>
            </a:solid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50" kern="100">
                  <a:solidFill>
                    <a:srgbClr val="FFFFFF"/>
                  </a:solidFill>
                  <a:effectLst/>
                  <a:latin typeface="Century" panose="02040604050505020304" pitchFamily="18" charset="0"/>
                  <a:ea typeface="HGPｺﾞｼｯｸE" panose="020B0900000000000000" pitchFamily="50" charset="-128"/>
                  <a:cs typeface="Times New Roman" panose="02020603050405020304" pitchFamily="18" charset="0"/>
                </a:rPr>
                <a:t>第</a:t>
              </a:r>
              <a:r>
                <a:rPr lang="ja-JP" sz="1050" kern="100">
                  <a:solidFill>
                    <a:srgbClr val="FF0000"/>
                  </a:solidFill>
                  <a:effectLst/>
                  <a:latin typeface="Century" panose="02040604050505020304" pitchFamily="18" charset="0"/>
                  <a:ea typeface="HGPｺﾞｼｯｸE" panose="020B0900000000000000" pitchFamily="50" charset="-128"/>
                  <a:cs typeface="Times New Roman" panose="02020603050405020304" pitchFamily="18" charset="0"/>
                </a:rPr>
                <a:t>３</a:t>
              </a:r>
              <a:r>
                <a:rPr lang="ja-JP" sz="1050" kern="100">
                  <a:solidFill>
                    <a:srgbClr val="FFFFFF"/>
                  </a:solidFill>
                  <a:effectLst/>
                  <a:latin typeface="Century" panose="02040604050505020304" pitchFamily="18" charset="0"/>
                  <a:ea typeface="HGPｺﾞｼｯｸE" panose="020B0900000000000000" pitchFamily="50" charset="-128"/>
                  <a:cs typeface="Times New Roman" panose="02020603050405020304" pitchFamily="18" charset="0"/>
                </a:rPr>
                <a:t>次</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p>
              <a:pPr algn="ctr"/>
              <a:r>
                <a:rPr lang="ja-JP" sz="1050" kern="100">
                  <a:solidFill>
                    <a:srgbClr val="FFFFFF"/>
                  </a:solidFill>
                  <a:effectLst/>
                  <a:latin typeface="Century" panose="02040604050505020304" pitchFamily="18" charset="0"/>
                  <a:ea typeface="HGPｺﾞｼｯｸE" panose="020B0900000000000000" pitchFamily="50" charset="-128"/>
                  <a:cs typeface="Times New Roman" panose="02020603050405020304" pitchFamily="18" charset="0"/>
                </a:rPr>
                <a:t>入間市空家等対策計画</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17" name="下矢印 53">
              <a:extLst>
                <a:ext uri="{FF2B5EF4-FFF2-40B4-BE49-F238E27FC236}">
                  <a16:creationId xmlns:a16="http://schemas.microsoft.com/office/drawing/2014/main" id="{3A4E6722-03CA-4FC4-A031-62CCD979E1A4}"/>
                </a:ext>
              </a:extLst>
            </p:cNvPr>
            <p:cNvSpPr/>
            <p:nvPr/>
          </p:nvSpPr>
          <p:spPr>
            <a:xfrm>
              <a:off x="2657475" y="1266825"/>
              <a:ext cx="344385" cy="389614"/>
            </a:xfrm>
            <a:prstGeom prst="downArrow">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9" name="下矢印 57">
              <a:extLst>
                <a:ext uri="{FF2B5EF4-FFF2-40B4-BE49-F238E27FC236}">
                  <a16:creationId xmlns:a16="http://schemas.microsoft.com/office/drawing/2014/main" id="{7D0EFE0D-0827-45C6-BFF4-AC876EFA0998}"/>
                </a:ext>
              </a:extLst>
            </p:cNvPr>
            <p:cNvSpPr/>
            <p:nvPr/>
          </p:nvSpPr>
          <p:spPr>
            <a:xfrm rot="16200000">
              <a:off x="1581150" y="1981200"/>
              <a:ext cx="344385" cy="305209"/>
            </a:xfrm>
            <a:prstGeom prst="downArrow">
              <a:avLst/>
            </a:prstGeom>
            <a:solidFill>
              <a:srgbClr val="E7E6E6">
                <a:lumMod val="75000"/>
              </a:srgbClr>
            </a:solidFill>
            <a:ln w="12700" cap="flat" cmpd="sng" algn="ctr">
              <a:solidFill>
                <a:sysClr val="windowText" lastClr="000000">
                  <a:lumMod val="65000"/>
                  <a:lumOff val="35000"/>
                </a:sysClr>
              </a:solidFill>
              <a:prstDash val="solid"/>
              <a:miter lim="800000"/>
            </a:ln>
            <a:effectLst/>
            <a:scene3d>
              <a:camera prst="orthographicFront">
                <a:rot lat="0" lon="540000" rev="0"/>
              </a:camera>
              <a:lightRig rig="threePt" dir="t"/>
            </a:scene3d>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0" name="テキスト ボックス 59">
              <a:extLst>
                <a:ext uri="{FF2B5EF4-FFF2-40B4-BE49-F238E27FC236}">
                  <a16:creationId xmlns:a16="http://schemas.microsoft.com/office/drawing/2014/main" id="{610D6768-9793-47F3-8EF3-561CED3D25C8}"/>
                </a:ext>
              </a:extLst>
            </p:cNvPr>
            <p:cNvSpPr txBox="1"/>
            <p:nvPr/>
          </p:nvSpPr>
          <p:spPr>
            <a:xfrm>
              <a:off x="1571625" y="1704975"/>
              <a:ext cx="354330" cy="207010"/>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just"/>
              <a:r>
                <a:rPr lang="ja-JP" sz="900" kern="100">
                  <a:effectLst/>
                  <a:latin typeface="Century" panose="02040604050505020304" pitchFamily="18" charset="0"/>
                  <a:ea typeface="HGPｺﾞｼｯｸE" panose="020B0900000000000000" pitchFamily="50" charset="-128"/>
                  <a:cs typeface="Times New Roman" panose="02020603050405020304" pitchFamily="18" charset="0"/>
                </a:rPr>
                <a:t>即する</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21" name="左右矢印 64">
              <a:extLst>
                <a:ext uri="{FF2B5EF4-FFF2-40B4-BE49-F238E27FC236}">
                  <a16:creationId xmlns:a16="http://schemas.microsoft.com/office/drawing/2014/main" id="{D6544235-C590-4B74-992D-345CD891F839}"/>
                </a:ext>
              </a:extLst>
            </p:cNvPr>
            <p:cNvSpPr/>
            <p:nvPr/>
          </p:nvSpPr>
          <p:spPr>
            <a:xfrm>
              <a:off x="3762375" y="1990725"/>
              <a:ext cx="364490" cy="319405"/>
            </a:xfrm>
            <a:prstGeom prst="leftRightArrow">
              <a:avLst>
                <a:gd name="adj1" fmla="val 64937"/>
                <a:gd name="adj2" fmla="val 50000"/>
              </a:avLst>
            </a:prstGeom>
            <a:solidFill>
              <a:schemeClr val="bg2">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2" name="テキスト ボックス 65">
              <a:extLst>
                <a:ext uri="{FF2B5EF4-FFF2-40B4-BE49-F238E27FC236}">
                  <a16:creationId xmlns:a16="http://schemas.microsoft.com/office/drawing/2014/main" id="{AA86CC69-A1AE-47F6-AA1B-3970AF10F738}"/>
                </a:ext>
              </a:extLst>
            </p:cNvPr>
            <p:cNvSpPr txBox="1"/>
            <p:nvPr/>
          </p:nvSpPr>
          <p:spPr>
            <a:xfrm>
              <a:off x="4171950" y="1724025"/>
              <a:ext cx="882595" cy="805815"/>
            </a:xfrm>
            <a:prstGeom prst="rect">
              <a:avLst/>
            </a:prstGeom>
            <a:solidFill>
              <a:schemeClr val="accent1">
                <a:lumMod val="40000"/>
                <a:lumOff val="60000"/>
              </a:schemeClr>
            </a:solidFill>
            <a:ln w="12700">
              <a:solidFill>
                <a:sysClr val="windowText" lastClr="000000">
                  <a:lumMod val="65000"/>
                  <a:lumOff val="35000"/>
                </a:sysClr>
              </a:solid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900" kern="100">
                  <a:effectLst/>
                  <a:latin typeface="Century" panose="02040604050505020304" pitchFamily="18" charset="0"/>
                  <a:ea typeface="HGPｺﾞｼｯｸE" panose="020B0900000000000000" pitchFamily="50" charset="-128"/>
                  <a:cs typeface="Times New Roman" panose="02020603050405020304" pitchFamily="18" charset="0"/>
                </a:rPr>
                <a:t>その他の計画</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23" name="テキスト ボックス 68">
              <a:extLst>
                <a:ext uri="{FF2B5EF4-FFF2-40B4-BE49-F238E27FC236}">
                  <a16:creationId xmlns:a16="http://schemas.microsoft.com/office/drawing/2014/main" id="{5947B179-44F2-4D8D-AD4A-284391D740C8}"/>
                </a:ext>
              </a:extLst>
            </p:cNvPr>
            <p:cNvSpPr txBox="1"/>
            <p:nvPr/>
          </p:nvSpPr>
          <p:spPr>
            <a:xfrm>
              <a:off x="3819525" y="1647825"/>
              <a:ext cx="238125" cy="325755"/>
            </a:xfrm>
            <a:prstGeom prst="rect">
              <a:avLst/>
            </a:prstGeom>
            <a:solidFill>
              <a:sysClr val="window" lastClr="FFFFFF"/>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just">
                <a:lnSpc>
                  <a:spcPts val="1200"/>
                </a:lnSpc>
              </a:pPr>
              <a:r>
                <a:rPr lang="ja-JP" sz="900" kern="100">
                  <a:effectLst/>
                  <a:latin typeface="Century" panose="02040604050505020304" pitchFamily="18" charset="0"/>
                  <a:ea typeface="HGPｺﾞｼｯｸE" panose="020B0900000000000000" pitchFamily="50" charset="-128"/>
                  <a:cs typeface="Times New Roman" panose="02020603050405020304" pitchFamily="18" charset="0"/>
                </a:rPr>
                <a:t>連携</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p>
              <a:pPr algn="just">
                <a:lnSpc>
                  <a:spcPts val="1200"/>
                </a:lnSpc>
              </a:pPr>
              <a:r>
                <a:rPr lang="ja-JP" sz="900" kern="100">
                  <a:effectLst/>
                  <a:latin typeface="Century" panose="02040604050505020304" pitchFamily="18" charset="0"/>
                  <a:ea typeface="HGPｺﾞｼｯｸE" panose="020B0900000000000000" pitchFamily="50" charset="-128"/>
                  <a:cs typeface="Times New Roman" panose="02020603050405020304" pitchFamily="18" charset="0"/>
                </a:rPr>
                <a:t>整合</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25" name="テキスト ボックス 16">
              <a:extLst>
                <a:ext uri="{FF2B5EF4-FFF2-40B4-BE49-F238E27FC236}">
                  <a16:creationId xmlns:a16="http://schemas.microsoft.com/office/drawing/2014/main" id="{B8CAC6C1-A7C4-4B8D-9EDA-7AC337C74DB0}"/>
                </a:ext>
              </a:extLst>
            </p:cNvPr>
            <p:cNvSpPr txBox="1"/>
            <p:nvPr/>
          </p:nvSpPr>
          <p:spPr>
            <a:xfrm>
              <a:off x="1952625" y="876300"/>
              <a:ext cx="3099960" cy="299720"/>
            </a:xfrm>
            <a:prstGeom prst="rect">
              <a:avLst/>
            </a:prstGeom>
            <a:solidFill>
              <a:srgbClr val="5B9BD5">
                <a:lumMod val="40000"/>
                <a:lumOff val="60000"/>
              </a:srgbClr>
            </a:solidFill>
            <a:ln w="12700">
              <a:solidFill>
                <a:sysClr val="windowText" lastClr="000000">
                  <a:lumMod val="65000"/>
                  <a:lumOff val="35000"/>
                </a:sysClr>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r>
                <a:rPr lang="ja-JP" sz="900" kern="100">
                  <a:effectLst/>
                  <a:latin typeface="Century" panose="02040604050505020304" pitchFamily="18" charset="0"/>
                  <a:ea typeface="HGPｺﾞｼｯｸE" panose="020B0900000000000000" pitchFamily="50" charset="-128"/>
                  <a:cs typeface="Times New Roman" panose="02020603050405020304" pitchFamily="18" charset="0"/>
                </a:rPr>
                <a:t>入間市空家等の適正管理に関する条例</a:t>
              </a:r>
              <a:r>
                <a:rPr lang="ja-JP" sz="900" strike="sngStrike" kern="100">
                  <a:solidFill>
                    <a:srgbClr val="FF0000"/>
                  </a:solidFill>
                  <a:effectLst/>
                  <a:latin typeface="Century" panose="02040604050505020304" pitchFamily="18" charset="0"/>
                  <a:ea typeface="HGPｺﾞｼｯｸE" panose="020B0900000000000000" pitchFamily="50" charset="-128"/>
                  <a:cs typeface="Times New Roman" panose="02020603050405020304" pitchFamily="18" charset="0"/>
                </a:rPr>
                <a:t>（令和４年施行予定）</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p>
              <a:pPr algn="ctr"/>
              <a:r>
                <a:rPr lang="en-US" sz="1050" kern="100">
                  <a:effectLst/>
                  <a:latin typeface="Century" panose="02040604050505020304" pitchFamily="18" charset="0"/>
                  <a:ea typeface="HGPｺﾞｼｯｸE" panose="020B0900000000000000" pitchFamily="50" charset="-128"/>
                  <a:cs typeface="Times New Roman" panose="02020603050405020304" pitchFamily="18" charset="0"/>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grpSp>
      <p:sp>
        <p:nvSpPr>
          <p:cNvPr id="26" name="テキスト ボックス 25">
            <a:extLst>
              <a:ext uri="{FF2B5EF4-FFF2-40B4-BE49-F238E27FC236}">
                <a16:creationId xmlns:a16="http://schemas.microsoft.com/office/drawing/2014/main" id="{3098D7F8-A305-402A-A115-5ADFF9AFC5D0}"/>
              </a:ext>
            </a:extLst>
          </p:cNvPr>
          <p:cNvSpPr txBox="1"/>
          <p:nvPr/>
        </p:nvSpPr>
        <p:spPr>
          <a:xfrm>
            <a:off x="7692692" y="524679"/>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P.2</a:t>
            </a:r>
            <a:r>
              <a:rPr lang="ja-JP" altLang="en-US" sz="1400" dirty="0"/>
              <a:t>参照</a:t>
            </a:r>
            <a:endParaRPr kumimoji="1" lang="ja-JP" altLang="en-US" sz="1600" dirty="0"/>
          </a:p>
        </p:txBody>
      </p:sp>
    </p:spTree>
    <p:extLst>
      <p:ext uri="{BB962C8B-B14F-4D97-AF65-F5344CB8AC3E}">
        <p14:creationId xmlns:p14="http://schemas.microsoft.com/office/powerpoint/2010/main" val="3047694341"/>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27175" y="801678"/>
            <a:ext cx="2456005"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計画の期間</a:t>
            </a:r>
            <a:r>
              <a:rPr lang="en-US" altLang="ja-JP" sz="2400" b="1" dirty="0">
                <a:latin typeface="メイリオ" panose="020B0604030504040204" pitchFamily="50" charset="-128"/>
                <a:ea typeface="メイリオ" panose="020B0604030504040204" pitchFamily="50" charset="-128"/>
              </a:rPr>
              <a:t>】</a:t>
            </a: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１ 計画策定の趣旨</a:t>
            </a: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498244" y="1223677"/>
            <a:ext cx="8241137" cy="651905"/>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 上位計画である「入間市総合計画」が同じく令和９年度から改定（策定）されるため、この総合計画に基づいた計画期間となる</a:t>
            </a: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12</a:t>
            </a:fld>
            <a:endParaRPr kumimoji="1" lang="ja-JP" altLang="en-US" dirty="0"/>
          </a:p>
        </p:txBody>
      </p:sp>
      <p:pic>
        <p:nvPicPr>
          <p:cNvPr id="6" name="図 5">
            <a:extLst>
              <a:ext uri="{FF2B5EF4-FFF2-40B4-BE49-F238E27FC236}">
                <a16:creationId xmlns:a16="http://schemas.microsoft.com/office/drawing/2014/main" id="{881A0F79-B123-4167-A022-7CBBA112F505}"/>
              </a:ext>
            </a:extLst>
          </p:cNvPr>
          <p:cNvPicPr>
            <a:picLocks noChangeAspect="1"/>
          </p:cNvPicPr>
          <p:nvPr/>
        </p:nvPicPr>
        <p:blipFill>
          <a:blip r:embed="rId3"/>
          <a:stretch>
            <a:fillRect/>
          </a:stretch>
        </p:blipFill>
        <p:spPr>
          <a:xfrm>
            <a:off x="941111" y="2545884"/>
            <a:ext cx="7391358" cy="3530872"/>
          </a:xfrm>
          <a:prstGeom prst="rect">
            <a:avLst/>
          </a:prstGeom>
        </p:spPr>
      </p:pic>
      <p:cxnSp>
        <p:nvCxnSpPr>
          <p:cNvPr id="7172" name="直線コネクタ 7171">
            <a:extLst>
              <a:ext uri="{FF2B5EF4-FFF2-40B4-BE49-F238E27FC236}">
                <a16:creationId xmlns:a16="http://schemas.microsoft.com/office/drawing/2014/main" id="{0DA268D7-49F9-41D0-988E-7C8FB1FA09D9}"/>
              </a:ext>
            </a:extLst>
          </p:cNvPr>
          <p:cNvCxnSpPr/>
          <p:nvPr/>
        </p:nvCxnSpPr>
        <p:spPr bwMode="auto">
          <a:xfrm>
            <a:off x="4206240" y="2554301"/>
            <a:ext cx="0" cy="2886379"/>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59" name="グループ化 58">
            <a:extLst>
              <a:ext uri="{FF2B5EF4-FFF2-40B4-BE49-F238E27FC236}">
                <a16:creationId xmlns:a16="http://schemas.microsoft.com/office/drawing/2014/main" id="{42FB900C-EC11-4760-93D4-0A230661FA26}"/>
              </a:ext>
            </a:extLst>
          </p:cNvPr>
          <p:cNvGrpSpPr/>
          <p:nvPr/>
        </p:nvGrpSpPr>
        <p:grpSpPr>
          <a:xfrm>
            <a:off x="2670529" y="3150160"/>
            <a:ext cx="5661940" cy="1999600"/>
            <a:chOff x="1076325" y="647700"/>
            <a:chExt cx="4210050" cy="1460500"/>
          </a:xfrm>
        </p:grpSpPr>
        <p:sp>
          <p:nvSpPr>
            <p:cNvPr id="61" name="ホームベース 48">
              <a:extLst>
                <a:ext uri="{FF2B5EF4-FFF2-40B4-BE49-F238E27FC236}">
                  <a16:creationId xmlns:a16="http://schemas.microsoft.com/office/drawing/2014/main" id="{6D2E765B-A758-4CFA-9483-DFC85B139FEB}"/>
                </a:ext>
              </a:extLst>
            </p:cNvPr>
            <p:cNvSpPr/>
            <p:nvPr/>
          </p:nvSpPr>
          <p:spPr>
            <a:xfrm>
              <a:off x="1085850" y="1790700"/>
              <a:ext cx="2860200" cy="317500"/>
            </a:xfrm>
            <a:prstGeom prst="homePlate">
              <a:avLst/>
            </a:prstGeom>
            <a:solidFill>
              <a:srgbClr val="5B9BD5">
                <a:lumMod val="60000"/>
                <a:lumOff val="40000"/>
              </a:srgbClr>
            </a:solidFill>
            <a:ln w="254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50" kern="100">
                  <a:effectLst/>
                  <a:latin typeface="Century" panose="02040604050505020304" pitchFamily="18" charset="0"/>
                  <a:ea typeface="HGPｺﾞｼｯｸE" panose="020B0900000000000000" pitchFamily="50" charset="-128"/>
                  <a:cs typeface="Times New Roman" panose="02020603050405020304" pitchFamily="18" charset="0"/>
                </a:rPr>
                <a:t>第</a:t>
              </a:r>
              <a:r>
                <a:rPr lang="ja-JP" sz="1050" kern="100">
                  <a:solidFill>
                    <a:srgbClr val="FF0000"/>
                  </a:solidFill>
                  <a:effectLst/>
                  <a:latin typeface="Century" panose="02040604050505020304" pitchFamily="18" charset="0"/>
                  <a:ea typeface="HGPｺﾞｼｯｸE" panose="020B0900000000000000" pitchFamily="50" charset="-128"/>
                  <a:cs typeface="Times New Roman" panose="02020603050405020304" pitchFamily="18" charset="0"/>
                </a:rPr>
                <a:t>３</a:t>
              </a:r>
              <a:r>
                <a:rPr lang="ja-JP" sz="1050" kern="100">
                  <a:effectLst/>
                  <a:latin typeface="Century" panose="02040604050505020304" pitchFamily="18" charset="0"/>
                  <a:ea typeface="HGPｺﾞｼｯｸE" panose="020B0900000000000000" pitchFamily="50" charset="-128"/>
                  <a:cs typeface="Times New Roman" panose="02020603050405020304" pitchFamily="18" charset="0"/>
                </a:rPr>
                <a:t>次入間市空家等対策計画（</a:t>
              </a:r>
              <a:r>
                <a:rPr lang="ja-JP" sz="1050" kern="100">
                  <a:solidFill>
                    <a:srgbClr val="FF0000"/>
                  </a:solidFill>
                  <a:effectLst/>
                  <a:latin typeface="Century" panose="02040604050505020304" pitchFamily="18" charset="0"/>
                  <a:ea typeface="HGPｺﾞｼｯｸE" panose="020B0900000000000000" pitchFamily="50" charset="-128"/>
                  <a:cs typeface="Times New Roman" panose="02020603050405020304" pitchFamily="18" charset="0"/>
                </a:rPr>
                <a:t>Ｒ９～Ｒ１３</a:t>
              </a:r>
              <a:r>
                <a:rPr lang="ja-JP" sz="1050" kern="100">
                  <a:effectLst/>
                  <a:latin typeface="Century" panose="02040604050505020304" pitchFamily="18" charset="0"/>
                  <a:ea typeface="HGPｺﾞｼｯｸE" panose="020B0900000000000000" pitchFamily="50" charset="-128"/>
                  <a:cs typeface="Times New Roman" panose="02020603050405020304" pitchFamily="18" charset="0"/>
                </a:rPr>
                <a:t>）</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2" name="ホームベース 49">
              <a:extLst>
                <a:ext uri="{FF2B5EF4-FFF2-40B4-BE49-F238E27FC236}">
                  <a16:creationId xmlns:a16="http://schemas.microsoft.com/office/drawing/2014/main" id="{D4E3C1A6-5036-4EF8-871D-2A8AE09E57C0}"/>
                </a:ext>
              </a:extLst>
            </p:cNvPr>
            <p:cNvSpPr/>
            <p:nvPr/>
          </p:nvSpPr>
          <p:spPr>
            <a:xfrm>
              <a:off x="3971925" y="1790700"/>
              <a:ext cx="1314450" cy="317500"/>
            </a:xfrm>
            <a:prstGeom prst="homePlate">
              <a:avLst/>
            </a:prstGeom>
            <a:solidFill>
              <a:srgbClr val="5B9BD5">
                <a:lumMod val="60000"/>
                <a:lumOff val="40000"/>
              </a:srgbClr>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50" kern="100">
                  <a:effectLst/>
                  <a:latin typeface="Century" panose="02040604050505020304" pitchFamily="18" charset="0"/>
                  <a:ea typeface="HGPｺﾞｼｯｸE" panose="020B0900000000000000" pitchFamily="50" charset="-128"/>
                  <a:cs typeface="Times New Roman" panose="02020603050405020304" pitchFamily="18" charset="0"/>
                </a:rPr>
                <a:t>次期計画</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3" name="ホームベース 7">
              <a:extLst>
                <a:ext uri="{FF2B5EF4-FFF2-40B4-BE49-F238E27FC236}">
                  <a16:creationId xmlns:a16="http://schemas.microsoft.com/office/drawing/2014/main" id="{AA6634F7-6F82-4128-9572-6CF436055512}"/>
                </a:ext>
              </a:extLst>
            </p:cNvPr>
            <p:cNvSpPr/>
            <p:nvPr/>
          </p:nvSpPr>
          <p:spPr>
            <a:xfrm>
              <a:off x="1076325" y="647700"/>
              <a:ext cx="4210050" cy="317500"/>
            </a:xfrm>
            <a:prstGeom prst="homePlate">
              <a:avLst/>
            </a:prstGeom>
            <a:solidFill>
              <a:schemeClr val="accent1">
                <a:lumMod val="60000"/>
                <a:lumOff val="40000"/>
              </a:schemeClr>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50" kern="100">
                  <a:solidFill>
                    <a:srgbClr val="FF0000"/>
                  </a:solidFill>
                  <a:effectLst/>
                  <a:latin typeface="Century" panose="02040604050505020304" pitchFamily="18" charset="0"/>
                  <a:ea typeface="HGPｺﾞｼｯｸE" panose="020B0900000000000000" pitchFamily="50" charset="-128"/>
                  <a:cs typeface="Times New Roman" panose="02020603050405020304" pitchFamily="18" charset="0"/>
                </a:rPr>
                <a:t>次期（第〇次）</a:t>
              </a:r>
              <a:r>
                <a:rPr lang="ja-JP" sz="1050" kern="100">
                  <a:effectLst/>
                  <a:latin typeface="Century" panose="02040604050505020304" pitchFamily="18" charset="0"/>
                  <a:ea typeface="HGPｺﾞｼｯｸE" panose="020B0900000000000000" pitchFamily="50" charset="-128"/>
                  <a:cs typeface="Times New Roman" panose="02020603050405020304" pitchFamily="18" charset="0"/>
                </a:rPr>
                <a:t>総合計画（</a:t>
              </a:r>
              <a:r>
                <a:rPr lang="ja-JP" sz="1050" kern="100">
                  <a:solidFill>
                    <a:srgbClr val="FF0000"/>
                  </a:solidFill>
                  <a:effectLst/>
                  <a:latin typeface="Century" panose="02040604050505020304" pitchFamily="18" charset="0"/>
                  <a:ea typeface="HGPｺﾞｼｯｸE" panose="020B0900000000000000" pitchFamily="50" charset="-128"/>
                  <a:cs typeface="Times New Roman" panose="02020603050405020304" pitchFamily="18" charset="0"/>
                </a:rPr>
                <a:t>Ｒ９～Ｒ１８</a:t>
              </a:r>
              <a:r>
                <a:rPr lang="ja-JP" sz="1050" kern="100">
                  <a:effectLst/>
                  <a:latin typeface="Century" panose="02040604050505020304" pitchFamily="18" charset="0"/>
                  <a:ea typeface="HGPｺﾞｼｯｸE" panose="020B0900000000000000" pitchFamily="50" charset="-128"/>
                  <a:cs typeface="Times New Roman" panose="02020603050405020304" pitchFamily="18" charset="0"/>
                </a:rPr>
                <a:t>）</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4" name="ホームベース 39">
              <a:extLst>
                <a:ext uri="{FF2B5EF4-FFF2-40B4-BE49-F238E27FC236}">
                  <a16:creationId xmlns:a16="http://schemas.microsoft.com/office/drawing/2014/main" id="{28B0B412-20AE-4FA6-A0A3-35FED6FF9056}"/>
                </a:ext>
              </a:extLst>
            </p:cNvPr>
            <p:cNvSpPr/>
            <p:nvPr/>
          </p:nvSpPr>
          <p:spPr>
            <a:xfrm>
              <a:off x="1076325" y="1104900"/>
              <a:ext cx="2860243" cy="317500"/>
            </a:xfrm>
            <a:prstGeom prst="homePlate">
              <a:avLst/>
            </a:prstGeom>
            <a:solidFill>
              <a:srgbClr val="5B9BD5">
                <a:lumMod val="60000"/>
                <a:lumOff val="40000"/>
              </a:srgbClr>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50" kern="100">
                  <a:solidFill>
                    <a:srgbClr val="FF0000"/>
                  </a:solidFill>
                  <a:effectLst/>
                  <a:latin typeface="Century" panose="02040604050505020304" pitchFamily="18" charset="0"/>
                  <a:ea typeface="HGPｺﾞｼｯｸE" panose="020B0900000000000000" pitchFamily="50" charset="-128"/>
                  <a:cs typeface="Times New Roman" panose="02020603050405020304" pitchFamily="18" charset="0"/>
                </a:rPr>
                <a:t>前</a:t>
              </a:r>
              <a:r>
                <a:rPr lang="ja-JP" sz="1050" kern="100">
                  <a:effectLst/>
                  <a:latin typeface="Century" panose="02040604050505020304" pitchFamily="18" charset="0"/>
                  <a:ea typeface="HGPｺﾞｼｯｸE" panose="020B0900000000000000" pitchFamily="50" charset="-128"/>
                  <a:cs typeface="Times New Roman" panose="02020603050405020304" pitchFamily="18" charset="0"/>
                </a:rPr>
                <a:t>期基本計画（</a:t>
              </a:r>
              <a:r>
                <a:rPr lang="ja-JP" sz="1050" kern="100">
                  <a:solidFill>
                    <a:srgbClr val="FF0000"/>
                  </a:solidFill>
                  <a:effectLst/>
                  <a:latin typeface="Century" panose="02040604050505020304" pitchFamily="18" charset="0"/>
                  <a:ea typeface="HGPｺﾞｼｯｸE" panose="020B0900000000000000" pitchFamily="50" charset="-128"/>
                  <a:cs typeface="Times New Roman" panose="02020603050405020304" pitchFamily="18" charset="0"/>
                </a:rPr>
                <a:t>Ｒ９～Ｒ１３</a:t>
              </a:r>
              <a:r>
                <a:rPr lang="ja-JP" sz="1050" kern="100">
                  <a:effectLst/>
                  <a:latin typeface="Century" panose="02040604050505020304" pitchFamily="18" charset="0"/>
                  <a:ea typeface="HGPｺﾞｼｯｸE" panose="020B0900000000000000" pitchFamily="50" charset="-128"/>
                  <a:cs typeface="Times New Roman" panose="02020603050405020304" pitchFamily="18" charset="0"/>
                </a:rPr>
                <a:t>）</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5" name="ホームベース 49">
              <a:extLst>
                <a:ext uri="{FF2B5EF4-FFF2-40B4-BE49-F238E27FC236}">
                  <a16:creationId xmlns:a16="http://schemas.microsoft.com/office/drawing/2014/main" id="{EBB3AF7F-0FBD-4F08-808B-44CE1EE31857}"/>
                </a:ext>
              </a:extLst>
            </p:cNvPr>
            <p:cNvSpPr/>
            <p:nvPr/>
          </p:nvSpPr>
          <p:spPr>
            <a:xfrm>
              <a:off x="3981450" y="1104900"/>
              <a:ext cx="1304925" cy="317500"/>
            </a:xfrm>
            <a:prstGeom prst="homePlate">
              <a:avLst/>
            </a:prstGeom>
            <a:solidFill>
              <a:srgbClr val="5B9BD5">
                <a:lumMod val="60000"/>
                <a:lumOff val="40000"/>
              </a:srgbClr>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50" kern="100">
                  <a:solidFill>
                    <a:srgbClr val="FF0000"/>
                  </a:solidFill>
                  <a:effectLst/>
                  <a:latin typeface="Century" panose="02040604050505020304" pitchFamily="18" charset="0"/>
                  <a:ea typeface="HGPｺﾞｼｯｸE" panose="020B0900000000000000" pitchFamily="50" charset="-128"/>
                  <a:cs typeface="Times New Roman" panose="02020603050405020304" pitchFamily="18" charset="0"/>
                </a:rPr>
                <a:t>後期基本計画</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grpSp>
      <p:sp>
        <p:nvSpPr>
          <p:cNvPr id="15" name="テキスト ボックス 14">
            <a:extLst>
              <a:ext uri="{FF2B5EF4-FFF2-40B4-BE49-F238E27FC236}">
                <a16:creationId xmlns:a16="http://schemas.microsoft.com/office/drawing/2014/main" id="{27BEED5D-8482-460E-A94A-6412F47F65BB}"/>
              </a:ext>
            </a:extLst>
          </p:cNvPr>
          <p:cNvSpPr txBox="1"/>
          <p:nvPr/>
        </p:nvSpPr>
        <p:spPr>
          <a:xfrm>
            <a:off x="7682673" y="586238"/>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P.2</a:t>
            </a:r>
            <a:r>
              <a:rPr lang="ja-JP" altLang="en-US" sz="1400" dirty="0"/>
              <a:t>参照</a:t>
            </a:r>
            <a:endParaRPr kumimoji="1" lang="ja-JP" altLang="en-US" sz="1600" dirty="0"/>
          </a:p>
        </p:txBody>
      </p:sp>
    </p:spTree>
    <p:extLst>
      <p:ext uri="{BB962C8B-B14F-4D97-AF65-F5344CB8AC3E}">
        <p14:creationId xmlns:p14="http://schemas.microsoft.com/office/powerpoint/2010/main" val="932763499"/>
      </p:ext>
    </p:extLst>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50" y="802943"/>
            <a:ext cx="3963340"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人口動向</a:t>
            </a:r>
            <a:r>
              <a:rPr lang="en-US" altLang="ja-JP" sz="2400" b="1" dirty="0">
                <a:latin typeface="メイリオ" panose="020B0604030504040204" pitchFamily="50" charset="-128"/>
                <a:ea typeface="メイリオ" panose="020B0604030504040204" pitchFamily="50" charset="-128"/>
              </a:rPr>
              <a:t>】</a:t>
            </a: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２ 空家等の現状と課題</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498244" y="1223677"/>
            <a:ext cx="8241137" cy="805793"/>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 人口及び世帯数の推移</a:t>
            </a:r>
            <a:endParaRPr lang="en-US" altLang="ja-JP" sz="2000" dirty="0">
              <a:solidFill>
                <a:schemeClr val="tx1"/>
              </a:solidFill>
              <a:latin typeface="メイリオ" panose="020B0604030504040204" pitchFamily="50" charset="-128"/>
              <a:ea typeface="メイリオ" panose="020B0604030504040204" pitchFamily="50" charset="-128"/>
            </a:endParaRPr>
          </a:p>
          <a:p>
            <a:pPr marL="252000" indent="-252000" algn="just">
              <a:spcAft>
                <a:spcPts val="1200"/>
              </a:spcAft>
            </a:pPr>
            <a:endParaRPr lang="en-US" altLang="ja-JP" sz="2000" dirty="0">
              <a:solidFill>
                <a:schemeClr val="tx1"/>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13</a:t>
            </a:fld>
            <a:endParaRPr kumimoji="1" lang="ja-JP" altLang="en-US" dirty="0"/>
          </a:p>
        </p:txBody>
      </p:sp>
      <p:graphicFrame>
        <p:nvGraphicFramePr>
          <p:cNvPr id="9" name="グラフ 8">
            <a:extLst>
              <a:ext uri="{FF2B5EF4-FFF2-40B4-BE49-F238E27FC236}">
                <a16:creationId xmlns:a16="http://schemas.microsoft.com/office/drawing/2014/main" id="{C368AF4F-97B9-4C57-806C-32F72A3B16AA}"/>
              </a:ext>
            </a:extLst>
          </p:cNvPr>
          <p:cNvGraphicFramePr>
            <a:graphicFrameLocks noChangeAspect="1"/>
          </p:cNvGraphicFramePr>
          <p:nvPr>
            <p:extLst>
              <p:ext uri="{D42A27DB-BD31-4B8C-83A1-F6EECF244321}">
                <p14:modId xmlns:p14="http://schemas.microsoft.com/office/powerpoint/2010/main" val="1320911226"/>
              </p:ext>
            </p:extLst>
          </p:nvPr>
        </p:nvGraphicFramePr>
        <p:xfrm>
          <a:off x="1393278" y="1839183"/>
          <a:ext cx="6215275" cy="4215874"/>
        </p:xfrm>
        <a:graphic>
          <a:graphicData uri="http://schemas.openxmlformats.org/drawingml/2006/chart">
            <c:chart xmlns:c="http://schemas.openxmlformats.org/drawingml/2006/chart" xmlns:r="http://schemas.openxmlformats.org/officeDocument/2006/relationships" r:id="rId3"/>
          </a:graphicData>
        </a:graphic>
      </p:graphicFrame>
      <p:sp>
        <p:nvSpPr>
          <p:cNvPr id="8" name="テキスト ボックス 7">
            <a:extLst>
              <a:ext uri="{FF2B5EF4-FFF2-40B4-BE49-F238E27FC236}">
                <a16:creationId xmlns:a16="http://schemas.microsoft.com/office/drawing/2014/main" id="{79B1B219-36C1-41BC-9D05-43383D1DF075}"/>
              </a:ext>
            </a:extLst>
          </p:cNvPr>
          <p:cNvSpPr txBox="1"/>
          <p:nvPr/>
        </p:nvSpPr>
        <p:spPr>
          <a:xfrm>
            <a:off x="7682673" y="586238"/>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P.3</a:t>
            </a:r>
            <a:r>
              <a:rPr lang="ja-JP" altLang="en-US" sz="1400" dirty="0"/>
              <a:t>参照</a:t>
            </a:r>
            <a:endParaRPr kumimoji="1" lang="ja-JP" altLang="en-US" sz="1600" dirty="0"/>
          </a:p>
        </p:txBody>
      </p:sp>
    </p:spTree>
    <p:extLst>
      <p:ext uri="{BB962C8B-B14F-4D97-AF65-F5344CB8AC3E}">
        <p14:creationId xmlns:p14="http://schemas.microsoft.com/office/powerpoint/2010/main" val="1353314059"/>
      </p:ext>
    </p:extLst>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49" y="802943"/>
            <a:ext cx="8359033"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空家等の状況</a:t>
            </a:r>
            <a:r>
              <a:rPr lang="en-US" altLang="ja-JP" sz="2400" b="1" dirty="0">
                <a:latin typeface="メイリオ" panose="020B0604030504040204" pitchFamily="50" charset="-128"/>
                <a:ea typeface="メイリオ" panose="020B0604030504040204" pitchFamily="50" charset="-128"/>
              </a:rPr>
              <a:t>】</a:t>
            </a:r>
            <a:r>
              <a:rPr lang="ja-JP" altLang="en-US" sz="2000" b="1" dirty="0">
                <a:latin typeface="メイリオ" panose="020B0604030504040204" pitchFamily="50" charset="-128"/>
                <a:ea typeface="メイリオ" panose="020B0604030504040204" pitchFamily="50" charset="-128"/>
              </a:rPr>
              <a:t>住宅・土地統計調査から見た空家等の状況</a:t>
            </a:r>
            <a:endParaRPr lang="en-US" altLang="ja-JP" sz="2400" b="1" dirty="0">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２ 空家等の現状と課題</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498244" y="1691658"/>
            <a:ext cx="8241137" cy="682682"/>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 全国の状況　　　　　　　　　　◆ 埼玉県の状況</a:t>
            </a:r>
            <a:endParaRPr lang="en-US" altLang="ja-JP" sz="2000" dirty="0">
              <a:solidFill>
                <a:schemeClr val="tx1"/>
              </a:solidFill>
              <a:latin typeface="メイリオ" panose="020B0604030504040204" pitchFamily="50" charset="-128"/>
              <a:ea typeface="メイリオ" panose="020B0604030504040204" pitchFamily="50" charset="-128"/>
            </a:endParaRPr>
          </a:p>
          <a:p>
            <a:pPr marL="252000" indent="-252000" algn="just">
              <a:spcAft>
                <a:spcPts val="1200"/>
              </a:spcAft>
            </a:pPr>
            <a:r>
              <a:rPr lang="en-US" altLang="ja-JP" sz="1200" dirty="0">
                <a:solidFill>
                  <a:schemeClr val="tx1"/>
                </a:solidFill>
                <a:latin typeface="メイリオ" panose="020B0604030504040204" pitchFamily="50" charset="-128"/>
                <a:ea typeface="メイリオ" panose="020B0604030504040204" pitchFamily="50" charset="-128"/>
              </a:rPr>
              <a:t>(</a:t>
            </a:r>
            <a:r>
              <a:rPr lang="ja-JP" altLang="en-US" sz="1200" dirty="0">
                <a:solidFill>
                  <a:schemeClr val="tx1"/>
                </a:solidFill>
                <a:latin typeface="メイリオ" panose="020B0604030504040204" pitchFamily="50" charset="-128"/>
                <a:ea typeface="メイリオ" panose="020B0604030504040204" pitchFamily="50" charset="-128"/>
              </a:rPr>
              <a:t>千戸</a:t>
            </a:r>
            <a:r>
              <a:rPr lang="en-US" altLang="ja-JP" sz="1200" dirty="0">
                <a:solidFill>
                  <a:schemeClr val="tx1"/>
                </a:solidFill>
                <a:latin typeface="メイリオ" panose="020B0604030504040204" pitchFamily="50" charset="-128"/>
                <a:ea typeface="メイリオ" panose="020B0604030504040204" pitchFamily="50" charset="-128"/>
              </a:rPr>
              <a:t>)</a:t>
            </a:r>
            <a:r>
              <a:rPr lang="ja-JP" altLang="en-US" sz="1200" dirty="0">
                <a:solidFill>
                  <a:schemeClr val="tx1"/>
                </a:solidFill>
                <a:latin typeface="メイリオ" panose="020B0604030504040204" pitchFamily="50" charset="-128"/>
                <a:ea typeface="メイリオ" panose="020B0604030504040204" pitchFamily="50" charset="-128"/>
              </a:rPr>
              <a:t>　　　　　　　　　　　　　　　　　　　　  </a:t>
            </a:r>
            <a:r>
              <a:rPr lang="en-US" altLang="ja-JP" sz="1200" dirty="0">
                <a:solidFill>
                  <a:schemeClr val="tx1"/>
                </a:solidFill>
                <a:latin typeface="メイリオ" panose="020B0604030504040204" pitchFamily="50" charset="-128"/>
                <a:ea typeface="メイリオ" panose="020B0604030504040204" pitchFamily="50" charset="-128"/>
              </a:rPr>
              <a:t>(%)   (</a:t>
            </a:r>
            <a:r>
              <a:rPr lang="ja-JP" altLang="en-US" sz="1200" dirty="0">
                <a:solidFill>
                  <a:schemeClr val="tx1"/>
                </a:solidFill>
                <a:latin typeface="メイリオ" panose="020B0604030504040204" pitchFamily="50" charset="-128"/>
                <a:ea typeface="メイリオ" panose="020B0604030504040204" pitchFamily="50" charset="-128"/>
              </a:rPr>
              <a:t>千戸</a:t>
            </a:r>
            <a:r>
              <a:rPr lang="en-US" altLang="ja-JP" sz="1200" dirty="0">
                <a:solidFill>
                  <a:schemeClr val="tx1"/>
                </a:solidFill>
                <a:latin typeface="メイリオ" panose="020B0604030504040204" pitchFamily="50" charset="-128"/>
                <a:ea typeface="メイリオ" panose="020B0604030504040204" pitchFamily="50" charset="-128"/>
              </a:rPr>
              <a:t>)</a:t>
            </a:r>
            <a:r>
              <a:rPr lang="ja-JP" altLang="en-US" sz="1200" dirty="0">
                <a:solidFill>
                  <a:schemeClr val="tx1"/>
                </a:solidFill>
                <a:latin typeface="メイリオ" panose="020B0604030504040204" pitchFamily="50" charset="-128"/>
                <a:ea typeface="メイリオ" panose="020B0604030504040204" pitchFamily="50" charset="-128"/>
              </a:rPr>
              <a:t>　　　　　　　　　　　　　　　　　　　　　</a:t>
            </a:r>
            <a:r>
              <a:rPr lang="en-US" altLang="ja-JP" sz="12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14</a:t>
            </a:fld>
            <a:endParaRPr kumimoji="1" lang="ja-JP" altLang="en-US" dirty="0"/>
          </a:p>
        </p:txBody>
      </p:sp>
      <p:graphicFrame>
        <p:nvGraphicFramePr>
          <p:cNvPr id="8" name="グラフ 7">
            <a:extLst>
              <a:ext uri="{FF2B5EF4-FFF2-40B4-BE49-F238E27FC236}">
                <a16:creationId xmlns:a16="http://schemas.microsoft.com/office/drawing/2014/main" id="{7CBDC223-2A4D-41B9-BB03-7353767DCE86}"/>
              </a:ext>
            </a:extLst>
          </p:cNvPr>
          <p:cNvGraphicFramePr>
            <a:graphicFrameLocks noChangeAspect="1"/>
          </p:cNvGraphicFramePr>
          <p:nvPr>
            <p:extLst>
              <p:ext uri="{D42A27DB-BD31-4B8C-83A1-F6EECF244321}">
                <p14:modId xmlns:p14="http://schemas.microsoft.com/office/powerpoint/2010/main" val="529417702"/>
              </p:ext>
            </p:extLst>
          </p:nvPr>
        </p:nvGraphicFramePr>
        <p:xfrm>
          <a:off x="404619" y="2453733"/>
          <a:ext cx="4118919" cy="219922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グラフ 9">
            <a:extLst>
              <a:ext uri="{FF2B5EF4-FFF2-40B4-BE49-F238E27FC236}">
                <a16:creationId xmlns:a16="http://schemas.microsoft.com/office/drawing/2014/main" id="{1CD8EC0C-7D27-4D08-AFDD-B0ED70A79C19}"/>
              </a:ext>
            </a:extLst>
          </p:cNvPr>
          <p:cNvGraphicFramePr>
            <a:graphicFrameLocks noChangeAspect="1"/>
          </p:cNvGraphicFramePr>
          <p:nvPr>
            <p:extLst>
              <p:ext uri="{D42A27DB-BD31-4B8C-83A1-F6EECF244321}">
                <p14:modId xmlns:p14="http://schemas.microsoft.com/office/powerpoint/2010/main" val="2763636250"/>
              </p:ext>
            </p:extLst>
          </p:nvPr>
        </p:nvGraphicFramePr>
        <p:xfrm>
          <a:off x="4572000" y="2453733"/>
          <a:ext cx="4118919" cy="2199229"/>
        </p:xfrm>
        <a:graphic>
          <a:graphicData uri="http://schemas.openxmlformats.org/drawingml/2006/chart">
            <c:chart xmlns:c="http://schemas.openxmlformats.org/drawingml/2006/chart" xmlns:r="http://schemas.openxmlformats.org/officeDocument/2006/relationships" r:id="rId4"/>
          </a:graphicData>
        </a:graphic>
      </p:graphicFrame>
      <p:sp>
        <p:nvSpPr>
          <p:cNvPr id="9" name="テキスト ボックス 8">
            <a:extLst>
              <a:ext uri="{FF2B5EF4-FFF2-40B4-BE49-F238E27FC236}">
                <a16:creationId xmlns:a16="http://schemas.microsoft.com/office/drawing/2014/main" id="{0ABBCFFD-51FE-4D7C-8A56-26ECDA826666}"/>
              </a:ext>
            </a:extLst>
          </p:cNvPr>
          <p:cNvSpPr txBox="1"/>
          <p:nvPr/>
        </p:nvSpPr>
        <p:spPr>
          <a:xfrm>
            <a:off x="7682673" y="586238"/>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P.4</a:t>
            </a:r>
            <a:r>
              <a:rPr lang="ja-JP" altLang="en-US" sz="1400" dirty="0"/>
              <a:t>参照</a:t>
            </a:r>
            <a:endParaRPr kumimoji="1" lang="ja-JP" altLang="en-US" sz="1600" dirty="0"/>
          </a:p>
        </p:txBody>
      </p:sp>
    </p:spTree>
    <p:extLst>
      <p:ext uri="{BB962C8B-B14F-4D97-AF65-F5344CB8AC3E}">
        <p14:creationId xmlns:p14="http://schemas.microsoft.com/office/powerpoint/2010/main" val="1390717951"/>
      </p:ext>
    </p:extLst>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49" y="802943"/>
            <a:ext cx="8359033"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空家等の状況</a:t>
            </a:r>
            <a:r>
              <a:rPr lang="en-US" altLang="ja-JP" sz="2400" b="1" dirty="0">
                <a:latin typeface="メイリオ" panose="020B0604030504040204" pitchFamily="50" charset="-128"/>
                <a:ea typeface="メイリオ" panose="020B0604030504040204" pitchFamily="50" charset="-128"/>
              </a:rPr>
              <a:t>】</a:t>
            </a:r>
            <a:r>
              <a:rPr lang="ja-JP" altLang="en-US" sz="2000" b="1" dirty="0">
                <a:latin typeface="メイリオ" panose="020B0604030504040204" pitchFamily="50" charset="-128"/>
                <a:ea typeface="メイリオ" panose="020B0604030504040204" pitchFamily="50" charset="-128"/>
              </a:rPr>
              <a:t>住宅・土地統計調査から見た空家等の状況</a:t>
            </a:r>
            <a:endParaRPr lang="en-US" altLang="ja-JP" sz="2400" b="1" dirty="0">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２ 空家等の現状と課題</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498244" y="1273468"/>
            <a:ext cx="8241137" cy="682682"/>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 入間市の状況　　　　　　　　　</a:t>
            </a:r>
            <a:r>
              <a:rPr lang="ja-JP" altLang="en-US" sz="1600" dirty="0">
                <a:solidFill>
                  <a:schemeClr val="tx1"/>
                </a:solidFill>
                <a:latin typeface="メイリオ" panose="020B0604030504040204" pitchFamily="50" charset="-128"/>
                <a:ea typeface="メイリオ" panose="020B0604030504040204" pitchFamily="50" charset="-128"/>
              </a:rPr>
              <a:t>◆ 住宅数及び空き家数</a:t>
            </a:r>
            <a:r>
              <a:rPr lang="ja-JP" altLang="en-US" sz="1200" dirty="0">
                <a:solidFill>
                  <a:schemeClr val="tx1"/>
                </a:solidFill>
                <a:latin typeface="メイリオ" panose="020B0604030504040204" pitchFamily="50" charset="-128"/>
                <a:ea typeface="メイリオ" panose="020B0604030504040204" pitchFamily="50" charset="-128"/>
              </a:rPr>
              <a:t>（全国、埼玉県、入間市）</a:t>
            </a:r>
            <a:endParaRPr lang="en-US" altLang="ja-JP" sz="1200" dirty="0">
              <a:solidFill>
                <a:schemeClr val="tx1"/>
              </a:solidFill>
              <a:latin typeface="メイリオ" panose="020B0604030504040204" pitchFamily="50" charset="-128"/>
              <a:ea typeface="メイリオ" panose="020B0604030504040204" pitchFamily="50" charset="-128"/>
            </a:endParaRPr>
          </a:p>
          <a:p>
            <a:pPr marL="252000" indent="-252000" algn="just">
              <a:spcAft>
                <a:spcPts val="1200"/>
              </a:spcAft>
            </a:pPr>
            <a:r>
              <a:rPr lang="en-US" altLang="ja-JP" sz="1200" dirty="0">
                <a:solidFill>
                  <a:schemeClr val="tx1"/>
                </a:solidFill>
                <a:latin typeface="メイリオ" panose="020B0604030504040204" pitchFamily="50" charset="-128"/>
                <a:ea typeface="メイリオ" panose="020B0604030504040204" pitchFamily="50" charset="-128"/>
              </a:rPr>
              <a:t>(</a:t>
            </a:r>
            <a:r>
              <a:rPr lang="ja-JP" altLang="en-US" sz="1200" dirty="0">
                <a:solidFill>
                  <a:schemeClr val="tx1"/>
                </a:solidFill>
                <a:latin typeface="メイリオ" panose="020B0604030504040204" pitchFamily="50" charset="-128"/>
                <a:ea typeface="メイリオ" panose="020B0604030504040204" pitchFamily="50" charset="-128"/>
              </a:rPr>
              <a:t>戸</a:t>
            </a:r>
            <a:r>
              <a:rPr lang="en-US" altLang="ja-JP" sz="1200" dirty="0">
                <a:solidFill>
                  <a:schemeClr val="tx1"/>
                </a:solidFill>
                <a:latin typeface="メイリオ" panose="020B0604030504040204" pitchFamily="50" charset="-128"/>
                <a:ea typeface="メイリオ" panose="020B0604030504040204" pitchFamily="50" charset="-128"/>
              </a:rPr>
              <a:t>)</a:t>
            </a:r>
            <a:r>
              <a:rPr lang="ja-JP" altLang="en-US" sz="1200" dirty="0">
                <a:solidFill>
                  <a:schemeClr val="tx1"/>
                </a:solidFill>
                <a:latin typeface="メイリオ" panose="020B0604030504040204" pitchFamily="50" charset="-128"/>
                <a:ea typeface="メイリオ" panose="020B0604030504040204" pitchFamily="50" charset="-128"/>
              </a:rPr>
              <a:t>　　　　　　　　　　　　　　　　　　　　　  </a:t>
            </a:r>
            <a:r>
              <a:rPr lang="en-US" altLang="ja-JP" sz="1200" dirty="0">
                <a:solidFill>
                  <a:schemeClr val="tx1"/>
                </a:solidFill>
                <a:latin typeface="メイリオ" panose="020B0604030504040204" pitchFamily="50" charset="-128"/>
                <a:ea typeface="メイリオ" panose="020B0604030504040204" pitchFamily="50" charset="-128"/>
              </a:rPr>
              <a:t>(%)   </a:t>
            </a:r>
            <a:r>
              <a:rPr lang="ja-JP" altLang="en-US" sz="1200" dirty="0">
                <a:solidFill>
                  <a:schemeClr val="tx1"/>
                </a:solidFill>
                <a:latin typeface="メイリオ" panose="020B0604030504040204" pitchFamily="50" charset="-128"/>
                <a:ea typeface="メイリオ" panose="020B0604030504040204" pitchFamily="50" charset="-128"/>
              </a:rPr>
              <a:t>　　　　　　　　　　　　　　　　　　　　</a:t>
            </a:r>
            <a:r>
              <a:rPr lang="ja-JP" altLang="en-US" sz="1100" dirty="0">
                <a:solidFill>
                  <a:schemeClr val="tx1"/>
                </a:solidFill>
                <a:latin typeface="メイリオ" panose="020B0604030504040204" pitchFamily="50" charset="-128"/>
                <a:ea typeface="メイリオ" panose="020B0604030504040204" pitchFamily="50" charset="-128"/>
              </a:rPr>
              <a:t>　　</a:t>
            </a:r>
            <a:r>
              <a:rPr lang="en-US" altLang="ja-JP" sz="1100" dirty="0">
                <a:solidFill>
                  <a:schemeClr val="tx1"/>
                </a:solidFill>
                <a:latin typeface="メイリオ" panose="020B0604030504040204" pitchFamily="50" charset="-128"/>
                <a:ea typeface="メイリオ" panose="020B0604030504040204" pitchFamily="50" charset="-128"/>
              </a:rPr>
              <a:t>(</a:t>
            </a:r>
            <a:r>
              <a:rPr lang="ja-JP" altLang="en-US" sz="1100" dirty="0">
                <a:solidFill>
                  <a:schemeClr val="tx1"/>
                </a:solidFill>
                <a:latin typeface="メイリオ" panose="020B0604030504040204" pitchFamily="50" charset="-128"/>
                <a:ea typeface="メイリオ" panose="020B0604030504040204" pitchFamily="50" charset="-128"/>
              </a:rPr>
              <a:t>単位：戸</a:t>
            </a:r>
            <a:r>
              <a:rPr lang="en-US" altLang="ja-JP" sz="11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15</a:t>
            </a:fld>
            <a:endParaRPr kumimoji="1" lang="ja-JP" altLang="en-US" dirty="0"/>
          </a:p>
        </p:txBody>
      </p:sp>
      <p:graphicFrame>
        <p:nvGraphicFramePr>
          <p:cNvPr id="9" name="グラフ 8">
            <a:extLst>
              <a:ext uri="{FF2B5EF4-FFF2-40B4-BE49-F238E27FC236}">
                <a16:creationId xmlns:a16="http://schemas.microsoft.com/office/drawing/2014/main" id="{A009BB2E-8907-4832-9449-D571D83BA46B}"/>
              </a:ext>
            </a:extLst>
          </p:cNvPr>
          <p:cNvGraphicFramePr/>
          <p:nvPr>
            <p:extLst>
              <p:ext uri="{D42A27DB-BD31-4B8C-83A1-F6EECF244321}">
                <p14:modId xmlns:p14="http://schemas.microsoft.com/office/powerpoint/2010/main" val="874680371"/>
              </p:ext>
            </p:extLst>
          </p:nvPr>
        </p:nvGraphicFramePr>
        <p:xfrm>
          <a:off x="380348" y="1956150"/>
          <a:ext cx="4100212" cy="232600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表 13">
            <a:extLst>
              <a:ext uri="{FF2B5EF4-FFF2-40B4-BE49-F238E27FC236}">
                <a16:creationId xmlns:a16="http://schemas.microsoft.com/office/drawing/2014/main" id="{8FA606E2-A770-4307-BAE7-0F5975543E60}"/>
              </a:ext>
            </a:extLst>
          </p:cNvPr>
          <p:cNvGraphicFramePr>
            <a:graphicFrameLocks noGrp="1"/>
          </p:cNvGraphicFramePr>
          <p:nvPr>
            <p:extLst>
              <p:ext uri="{D42A27DB-BD31-4B8C-83A1-F6EECF244321}">
                <p14:modId xmlns:p14="http://schemas.microsoft.com/office/powerpoint/2010/main" val="2808441328"/>
              </p:ext>
            </p:extLst>
          </p:nvPr>
        </p:nvGraphicFramePr>
        <p:xfrm>
          <a:off x="4572000" y="1975129"/>
          <a:ext cx="4075320" cy="2735580"/>
        </p:xfrm>
        <a:graphic>
          <a:graphicData uri="http://schemas.openxmlformats.org/drawingml/2006/table">
            <a:tbl>
              <a:tblPr firstRow="1" firstCol="1" bandRow="1"/>
              <a:tblGrid>
                <a:gridCol w="171450">
                  <a:extLst>
                    <a:ext uri="{9D8B030D-6E8A-4147-A177-3AD203B41FA5}">
                      <a16:colId xmlns:a16="http://schemas.microsoft.com/office/drawing/2014/main" val="2270115083"/>
                    </a:ext>
                  </a:extLst>
                </a:gridCol>
                <a:gridCol w="1040130">
                  <a:extLst>
                    <a:ext uri="{9D8B030D-6E8A-4147-A177-3AD203B41FA5}">
                      <a16:colId xmlns:a16="http://schemas.microsoft.com/office/drawing/2014/main" val="322180682"/>
                    </a:ext>
                  </a:extLst>
                </a:gridCol>
                <a:gridCol w="1085850">
                  <a:extLst>
                    <a:ext uri="{9D8B030D-6E8A-4147-A177-3AD203B41FA5}">
                      <a16:colId xmlns:a16="http://schemas.microsoft.com/office/drawing/2014/main" val="2601775298"/>
                    </a:ext>
                  </a:extLst>
                </a:gridCol>
                <a:gridCol w="1017270">
                  <a:extLst>
                    <a:ext uri="{9D8B030D-6E8A-4147-A177-3AD203B41FA5}">
                      <a16:colId xmlns:a16="http://schemas.microsoft.com/office/drawing/2014/main" val="1303079531"/>
                    </a:ext>
                  </a:extLst>
                </a:gridCol>
                <a:gridCol w="760620">
                  <a:extLst>
                    <a:ext uri="{9D8B030D-6E8A-4147-A177-3AD203B41FA5}">
                      <a16:colId xmlns:a16="http://schemas.microsoft.com/office/drawing/2014/main" val="1442290663"/>
                    </a:ext>
                  </a:extLst>
                </a:gridCol>
              </a:tblGrid>
              <a:tr h="180975">
                <a:tc gridSpan="2">
                  <a:txBody>
                    <a:bodyPr/>
                    <a:lstStyle/>
                    <a:p>
                      <a:pPr algn="ctr"/>
                      <a:r>
                        <a:rPr lang="ja-JP" sz="1200" kern="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項　　　目</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7CAAC"/>
                    </a:solidFill>
                  </a:tcPr>
                </a:tc>
                <a:tc hMerge="1">
                  <a:txBody>
                    <a:bodyPr/>
                    <a:lstStyle/>
                    <a:p>
                      <a:endParaRPr kumimoji="1" lang="ja-JP" altLang="en-US"/>
                    </a:p>
                  </a:txBody>
                  <a:tcPr/>
                </a:tc>
                <a:tc>
                  <a:txBody>
                    <a:bodyPr/>
                    <a:lstStyle/>
                    <a:p>
                      <a:pPr algn="ctr"/>
                      <a:r>
                        <a:rPr lang="ja-JP" sz="1200" kern="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全　国</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7CAAC"/>
                    </a:solidFill>
                  </a:tcPr>
                </a:tc>
                <a:tc>
                  <a:txBody>
                    <a:bodyPr/>
                    <a:lstStyle/>
                    <a:p>
                      <a:pPr algn="ctr"/>
                      <a:r>
                        <a:rPr lang="ja-JP" sz="1200" kern="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埼玉県</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7CAAC"/>
                    </a:solidFill>
                  </a:tcPr>
                </a:tc>
                <a:tc>
                  <a:txBody>
                    <a:bodyPr/>
                    <a:lstStyle/>
                    <a:p>
                      <a:pPr algn="ctr"/>
                      <a:r>
                        <a:rPr lang="ja-JP" sz="1200" kern="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入間市</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4051594117"/>
                  </a:ext>
                </a:extLst>
              </a:tr>
              <a:tr h="367030">
                <a:tc gridSpan="2">
                  <a:txBody>
                    <a:bodyPr/>
                    <a:lstStyle/>
                    <a:p>
                      <a:pPr algn="just"/>
                      <a:r>
                        <a:rPr lang="ja-JP" sz="1200" kern="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住宅総数</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kumimoji="1" lang="ja-JP" altLang="en-US"/>
                    </a:p>
                  </a:txBody>
                  <a:tcPr/>
                </a:tc>
                <a:tc>
                  <a:txBody>
                    <a:bodyPr/>
                    <a:lstStyle/>
                    <a:p>
                      <a:pPr indent="127000" algn="r"/>
                      <a:r>
                        <a:rPr lang="ja-JP" sz="1000" kern="0">
                          <a:solidFill>
                            <a:srgbClr val="FF0000"/>
                          </a:solidFill>
                          <a:effectLst/>
                          <a:latin typeface="Century" panose="02040604050505020304" pitchFamily="18" charset="0"/>
                          <a:ea typeface="HGPｺﾞｼｯｸE" panose="020B0900000000000000" pitchFamily="50" charset="-128"/>
                          <a:cs typeface="ＭＳ Ｐゴシック" panose="020B0600070205080204" pitchFamily="50" charset="-128"/>
                        </a:rPr>
                        <a:t>６５</a:t>
                      </a: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a:t>
                      </a:r>
                      <a:r>
                        <a:rPr lang="ja-JP" sz="1000" kern="0">
                          <a:solidFill>
                            <a:srgbClr val="FF0000"/>
                          </a:solidFill>
                          <a:effectLst/>
                          <a:latin typeface="Century" panose="02040604050505020304" pitchFamily="18" charset="0"/>
                          <a:ea typeface="HGPｺﾞｼｯｸE" panose="020B0900000000000000" pitchFamily="50" charset="-128"/>
                          <a:cs typeface="ＭＳ Ｐゴシック" panose="020B0600070205080204" pitchFamily="50" charset="-128"/>
                        </a:rPr>
                        <a:t>０４６</a:t>
                      </a: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a:t>
                      </a:r>
                      <a:r>
                        <a:rPr lang="ja-JP" sz="1000" kern="0">
                          <a:solidFill>
                            <a:srgbClr val="FF0000"/>
                          </a:solidFill>
                          <a:effectLst/>
                          <a:latin typeface="Century" panose="02040604050505020304" pitchFamily="18" charset="0"/>
                          <a:ea typeface="HGPｺﾞｼｯｸE" panose="020B0900000000000000" pitchFamily="50" charset="-128"/>
                          <a:cs typeface="ＭＳ Ｐゴシック" panose="020B0600070205080204" pitchFamily="50" charset="-128"/>
                        </a:rPr>
                        <a:t>７００</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sz="1000" kern="0" dirty="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３，５５５，１００</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６６，８９０</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2042806"/>
                  </a:ext>
                </a:extLst>
              </a:tr>
              <a:tr h="287020">
                <a:tc gridSpan="2">
                  <a:txBody>
                    <a:bodyPr/>
                    <a:lstStyle/>
                    <a:p>
                      <a:pPr algn="just"/>
                      <a:r>
                        <a:rPr lang="ja-JP" sz="1200" kern="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空き家総数</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7CAAC"/>
                    </a:solidFill>
                  </a:tcPr>
                </a:tc>
                <a:tc hMerge="1">
                  <a:txBody>
                    <a:bodyPr/>
                    <a:lstStyle/>
                    <a:p>
                      <a:endParaRPr kumimoji="1" lang="ja-JP" altLang="en-US"/>
                    </a:p>
                  </a:txBody>
                  <a:tcPr/>
                </a:tc>
                <a:tc>
                  <a:txBody>
                    <a:bodyPr/>
                    <a:lstStyle/>
                    <a:p>
                      <a:pPr indent="127000" algn="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９，００１，６００</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sz="1000" kern="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　</a:t>
                      </a:r>
                      <a:r>
                        <a:rPr lang="ja-JP" sz="1000" kern="0">
                          <a:solidFill>
                            <a:srgbClr val="000000"/>
                          </a:solidFill>
                          <a:effectLst/>
                          <a:latin typeface="Century" panose="02040604050505020304" pitchFamily="18" charset="0"/>
                          <a:ea typeface="ＭＳ 明朝" panose="02020609040205080304" pitchFamily="17" charset="-128"/>
                          <a:cs typeface="ＭＳ Ｐゴシック" panose="020B0600070205080204" pitchFamily="50" charset="-128"/>
                        </a:rPr>
                        <a:t>   </a:t>
                      </a: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３３０，４００</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５，４１０</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2890385"/>
                  </a:ext>
                </a:extLst>
              </a:tr>
              <a:tr h="288290">
                <a:tc rowSpan="4">
                  <a:txBody>
                    <a:bodyPr/>
                    <a:lstStyle/>
                    <a:p>
                      <a:pPr algn="just"/>
                      <a:r>
                        <a:rPr lang="ja-JP" sz="1200" kern="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7CAAC"/>
                    </a:solidFill>
                  </a:tcPr>
                </a:tc>
                <a:tc>
                  <a:txBody>
                    <a:bodyPr/>
                    <a:lstStyle/>
                    <a:p>
                      <a:pPr algn="just"/>
                      <a:r>
                        <a:rPr lang="ja-JP" sz="1200" kern="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二次的住宅</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r"/>
                      <a:r>
                        <a:rPr lang="ja-JP" sz="12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　</a:t>
                      </a:r>
                      <a:r>
                        <a:rPr lang="ja-JP" sz="1200" kern="0">
                          <a:solidFill>
                            <a:srgbClr val="FF0000"/>
                          </a:solidFill>
                          <a:effectLst/>
                          <a:latin typeface="Century" panose="02040604050505020304" pitchFamily="18" charset="0"/>
                          <a:ea typeface="ＭＳ 明朝" panose="02020609040205080304" pitchFamily="17" charset="-128"/>
                          <a:cs typeface="ＭＳ Ｐゴシック" panose="020B0600070205080204" pitchFamily="50" charset="-128"/>
                        </a:rPr>
                        <a:t> </a:t>
                      </a:r>
                      <a:r>
                        <a:rPr lang="en-US" sz="1200" kern="0">
                          <a:solidFill>
                            <a:srgbClr val="FF0000"/>
                          </a:solidFill>
                          <a:effectLst/>
                          <a:latin typeface="Century" panose="02040604050505020304" pitchFamily="18" charset="0"/>
                          <a:ea typeface="ＭＳ 明朝" panose="02020609040205080304" pitchFamily="17" charset="-128"/>
                          <a:cs typeface="ＭＳ Ｐゴシック" panose="020B0600070205080204" pitchFamily="50" charset="-128"/>
                        </a:rPr>
                        <a:t>  </a:t>
                      </a: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３８３，５００</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　</a:t>
                      </a:r>
                      <a:r>
                        <a:rPr lang="en-US"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     </a:t>
                      </a: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６，３００</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latinLnBrk="1"/>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１９０</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8395388"/>
                  </a:ext>
                </a:extLst>
              </a:tr>
              <a:tr h="288290">
                <a:tc vMerge="1">
                  <a:txBody>
                    <a:bodyPr/>
                    <a:lstStyle/>
                    <a:p>
                      <a:endParaRPr kumimoji="1" lang="ja-JP" altLang="en-US"/>
                    </a:p>
                  </a:txBody>
                  <a:tcPr/>
                </a:tc>
                <a:tc>
                  <a:txBody>
                    <a:bodyPr/>
                    <a:lstStyle/>
                    <a:p>
                      <a:pPr algn="just"/>
                      <a:r>
                        <a:rPr lang="ja-JP" sz="1200" kern="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賃貸用住宅</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４，４３５，８００</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altLang="en-US" sz="900" kern="0" dirty="0">
                          <a:solidFill>
                            <a:srgbClr val="FF0000"/>
                          </a:solidFill>
                          <a:effectLst/>
                          <a:latin typeface="HGPｺﾞｼｯｸE" panose="020B0900000000000000" pitchFamily="50" charset="-128"/>
                          <a:ea typeface="HGPｺﾞｼｯｸE" panose="020B0900000000000000" pitchFamily="50" charset="-128"/>
                          <a:cs typeface="ＭＳ Ｐゴシック" panose="020B0600070205080204" pitchFamily="50" charset="-128"/>
                        </a:rPr>
                        <a:t>１６６</a:t>
                      </a:r>
                      <a:r>
                        <a:rPr lang="ja-JP" altLang="ja-JP" sz="900" kern="0" dirty="0">
                          <a:solidFill>
                            <a:srgbClr val="FF0000"/>
                          </a:solidFill>
                          <a:effectLst/>
                          <a:latin typeface="HGPｺﾞｼｯｸE" panose="020B0900000000000000" pitchFamily="50" charset="-128"/>
                          <a:ea typeface="HGPｺﾞｼｯｸE" panose="020B0900000000000000" pitchFamily="50" charset="-128"/>
                          <a:cs typeface="ＭＳ Ｐゴシック" panose="020B0600070205080204" pitchFamily="50" charset="-128"/>
                        </a:rPr>
                        <a:t>，</a:t>
                      </a:r>
                      <a:r>
                        <a:rPr lang="ja-JP" altLang="en-US" sz="900" kern="0" dirty="0">
                          <a:solidFill>
                            <a:srgbClr val="FF0000"/>
                          </a:solidFill>
                          <a:effectLst/>
                          <a:latin typeface="HGPｺﾞｼｯｸE" panose="020B0900000000000000" pitchFamily="50" charset="-128"/>
                          <a:ea typeface="HGPｺﾞｼｯｸE" panose="020B0900000000000000" pitchFamily="50" charset="-128"/>
                          <a:cs typeface="ＭＳ Ｐゴシック" panose="020B0600070205080204" pitchFamily="50" charset="-128"/>
                        </a:rPr>
                        <a:t>８００</a:t>
                      </a:r>
                      <a:endParaRPr lang="en-US" altLang="ja-JP" sz="900" kern="0" dirty="0">
                        <a:solidFill>
                          <a:srgbClr val="FF0000"/>
                        </a:solidFill>
                        <a:effectLst/>
                        <a:latin typeface="HGPｺﾞｼｯｸE" panose="020B0900000000000000" pitchFamily="50" charset="-128"/>
                        <a:ea typeface="HGPｺﾞｼｯｸE" panose="020B0900000000000000" pitchFamily="50" charset="-128"/>
                        <a:cs typeface="ＭＳ Ｐゴシック" panose="020B0600070205080204" pitchFamily="50" charset="-128"/>
                      </a:endParaRPr>
                    </a:p>
                    <a:p>
                      <a:pPr algn="r"/>
                      <a:r>
                        <a:rPr lang="ja-JP" sz="900" strike="dblStrike" kern="0" baseline="0" dirty="0">
                          <a:solidFill>
                            <a:srgbClr val="FF0000"/>
                          </a:solidFill>
                          <a:effectLst/>
                          <a:latin typeface="HGPｺﾞｼｯｸE" panose="020B0900000000000000" pitchFamily="50" charset="-128"/>
                          <a:ea typeface="HGPｺﾞｼｯｸE" panose="020B0900000000000000" pitchFamily="50" charset="-128"/>
                          <a:cs typeface="ＭＳ Ｐゴシック" panose="020B0600070205080204" pitchFamily="50" charset="-128"/>
                        </a:rPr>
                        <a:t>１３５，８００</a:t>
                      </a:r>
                      <a:endParaRPr lang="ja-JP" sz="900" strike="dblStrike" kern="100" baseline="0" dirty="0">
                        <a:effectLst/>
                        <a:latin typeface="HGPｺﾞｼｯｸE" panose="020B0900000000000000" pitchFamily="50" charset="-128"/>
                        <a:ea typeface="HGPｺﾞｼｯｸE" panose="020B0900000000000000" pitchFamily="50"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latinLnBrk="1"/>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２，３２０</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0832914"/>
                  </a:ext>
                </a:extLst>
              </a:tr>
              <a:tr h="288290">
                <a:tc vMerge="1">
                  <a:txBody>
                    <a:bodyPr/>
                    <a:lstStyle/>
                    <a:p>
                      <a:endParaRPr kumimoji="1" lang="ja-JP" altLang="en-US"/>
                    </a:p>
                  </a:txBody>
                  <a:tcPr/>
                </a:tc>
                <a:tc>
                  <a:txBody>
                    <a:bodyPr/>
                    <a:lstStyle/>
                    <a:p>
                      <a:pPr algn="just"/>
                      <a:r>
                        <a:rPr lang="ja-JP" sz="1200" kern="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売却用住宅</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indent="317500" algn="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３２６，２００</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81000" algn="r"/>
                      <a:r>
                        <a:rPr lang="ja-JP" sz="1000" kern="0" dirty="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２１，４００</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２７０</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8877593"/>
                  </a:ext>
                </a:extLst>
              </a:tr>
              <a:tr h="288290">
                <a:tc vMerge="1">
                  <a:txBody>
                    <a:bodyPr/>
                    <a:lstStyle/>
                    <a:p>
                      <a:endParaRPr kumimoji="1" lang="ja-JP" altLang="en-US"/>
                    </a:p>
                  </a:txBody>
                  <a:tcPr/>
                </a:tc>
                <a:tc>
                  <a:txBody>
                    <a:bodyPr/>
                    <a:lstStyle/>
                    <a:p>
                      <a:pPr algn="just"/>
                      <a:r>
                        <a:rPr lang="ja-JP" sz="1200" kern="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その他の住宅</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indent="127000" algn="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３，８５６，０００</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317500" algn="r" defTabSz="914400" rtl="0" eaLnBrk="1" fontAlgn="auto" latinLnBrk="0" hangingPunct="1">
                        <a:lnSpc>
                          <a:spcPct val="100000"/>
                        </a:lnSpc>
                        <a:spcBef>
                          <a:spcPts val="0"/>
                        </a:spcBef>
                        <a:spcAft>
                          <a:spcPts val="0"/>
                        </a:spcAft>
                        <a:buClrTx/>
                        <a:buSzTx/>
                        <a:buFontTx/>
                        <a:buNone/>
                        <a:tabLst/>
                        <a:defRPr/>
                      </a:pPr>
                      <a:r>
                        <a:rPr lang="ja-JP" altLang="ja-JP" sz="900" kern="0" dirty="0">
                          <a:solidFill>
                            <a:srgbClr val="FF0000"/>
                          </a:solidFill>
                          <a:effectLst/>
                          <a:latin typeface="HGPｺﾞｼｯｸE" panose="020B0900000000000000" pitchFamily="50" charset="-128"/>
                          <a:ea typeface="HGPｺﾞｼｯｸE" panose="020B0900000000000000" pitchFamily="50" charset="-128"/>
                          <a:cs typeface="ＭＳ Ｐゴシック" panose="020B0600070205080204" pitchFamily="50" charset="-128"/>
                        </a:rPr>
                        <a:t>１３５，８００</a:t>
                      </a:r>
                      <a:endParaRPr lang="ja-JP" altLang="ja-JP" sz="900" kern="100" dirty="0">
                        <a:effectLst/>
                        <a:latin typeface="HGPｺﾞｼｯｸE" panose="020B0900000000000000" pitchFamily="50" charset="-128"/>
                        <a:ea typeface="HGPｺﾞｼｯｸE" panose="020B0900000000000000" pitchFamily="50" charset="-128"/>
                        <a:cs typeface="Times New Roman" panose="02020603050405020304" pitchFamily="18" charset="0"/>
                      </a:endParaRPr>
                    </a:p>
                    <a:p>
                      <a:pPr indent="317500" algn="r"/>
                      <a:r>
                        <a:rPr lang="ja-JP" altLang="ja-JP" sz="900" strike="dblStrike" kern="0" baseline="0" dirty="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１</a:t>
                      </a:r>
                      <a:r>
                        <a:rPr lang="ja-JP" sz="900" strike="dblStrike" kern="0" baseline="0" dirty="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６６，８００</a:t>
                      </a:r>
                      <a:endParaRPr lang="ja-JP" sz="900" strike="dblStrike" kern="100" baseline="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en-US"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 </a:t>
                      </a: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２，６４０</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4520348"/>
                  </a:ext>
                </a:extLst>
              </a:tr>
              <a:tr h="288290">
                <a:tc gridSpan="2">
                  <a:txBody>
                    <a:bodyPr/>
                    <a:lstStyle/>
                    <a:p>
                      <a:pPr algn="just"/>
                      <a:r>
                        <a:rPr lang="ja-JP" sz="1200" kern="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空き家率</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kumimoji="1" lang="ja-JP" altLang="en-US"/>
                    </a:p>
                  </a:txBody>
                  <a:tcPr/>
                </a:tc>
                <a:tc>
                  <a:txBody>
                    <a:bodyPr/>
                    <a:lstStyle/>
                    <a:p>
                      <a:pPr algn="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１３．８％</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９．３％</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7305" algn="r"/>
                      <a:r>
                        <a:rPr lang="ja-JP" sz="1000" kern="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８．１％</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528457"/>
                  </a:ext>
                </a:extLst>
              </a:tr>
              <a:tr h="457200">
                <a:tc gridSpan="2">
                  <a:txBody>
                    <a:bodyPr/>
                    <a:lstStyle/>
                    <a:p>
                      <a:pPr algn="just">
                        <a:lnSpc>
                          <a:spcPts val="1200"/>
                        </a:lnSpc>
                      </a:pPr>
                      <a:r>
                        <a:rPr lang="ja-JP" sz="1200" kern="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順位（空き家率）</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7CAAC"/>
                    </a:solidFill>
                  </a:tcPr>
                </a:tc>
                <a:tc hMerge="1">
                  <a:txBody>
                    <a:bodyPr/>
                    <a:lstStyle/>
                    <a:p>
                      <a:endParaRPr kumimoji="1" lang="ja-JP" altLang="en-US"/>
                    </a:p>
                  </a:txBody>
                  <a:tcPr/>
                </a:tc>
                <a:tc>
                  <a:txBody>
                    <a:bodyPr/>
                    <a:lstStyle/>
                    <a:p>
                      <a:endParaRPr lang="ja-JP" sz="1050" kern="100">
                        <a:effectLst/>
                        <a:latin typeface="Century" panose="02040604050505020304" pitchFamily="18" charset="0"/>
                      </a:endParaRPr>
                    </a:p>
                  </a:txBody>
                  <a:tcPr marL="62865" marR="6286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BlToTr w="6350" cap="flat" cmpd="sng" algn="ctr">
                      <a:solidFill>
                        <a:srgbClr val="000000"/>
                      </a:solidFill>
                      <a:prstDash val="solid"/>
                      <a:round/>
                      <a:headEnd type="none" w="med" len="med"/>
                      <a:tailEnd type="none" w="med" len="med"/>
                    </a:lnBlToTr>
                  </a:tcPr>
                </a:tc>
                <a:tc>
                  <a:txBody>
                    <a:bodyPr/>
                    <a:lstStyle/>
                    <a:p>
                      <a:pPr indent="381000" algn="just"/>
                      <a:r>
                        <a:rPr lang="ja-JP" sz="1000" kern="0" dirty="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４７位</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ctr"/>
                      <a:r>
                        <a:rPr lang="en-US" sz="1000" kern="0" dirty="0">
                          <a:solidFill>
                            <a:srgbClr val="000000"/>
                          </a:solidFill>
                          <a:effectLst/>
                          <a:latin typeface="HGPｺﾞｼｯｸE" panose="020B0900000000000000" pitchFamily="50" charset="-128"/>
                          <a:ea typeface="ＭＳ 明朝" panose="02020609040205080304" pitchFamily="17" charset="-128"/>
                          <a:cs typeface="ＭＳ Ｐゴシック" panose="020B0600070205080204" pitchFamily="50" charset="-128"/>
                        </a:rPr>
                        <a:t>(</a:t>
                      </a:r>
                      <a:r>
                        <a:rPr lang="ja-JP" sz="1000" kern="0" dirty="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４７都道府県）</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ja-JP" sz="1000" kern="0" dirty="0">
                          <a:solidFill>
                            <a:srgbClr val="FF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４０</a:t>
                      </a:r>
                      <a:r>
                        <a:rPr lang="ja-JP" sz="1000" kern="0" dirty="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位</a:t>
                      </a:r>
                      <a:br>
                        <a:rPr lang="en-US" sz="1000" kern="0" dirty="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br>
                      <a:r>
                        <a:rPr lang="en-US" sz="1000" kern="0" dirty="0">
                          <a:solidFill>
                            <a:srgbClr val="000000"/>
                          </a:solidFill>
                          <a:effectLst/>
                          <a:latin typeface="HGPｺﾞｼｯｸE" panose="020B0900000000000000" pitchFamily="50" charset="-128"/>
                          <a:ea typeface="ＭＳ 明朝" panose="02020609040205080304" pitchFamily="17" charset="-128"/>
                          <a:cs typeface="ＭＳ Ｐゴシック" panose="020B0600070205080204" pitchFamily="50" charset="-128"/>
                        </a:rPr>
                        <a:t>(</a:t>
                      </a:r>
                      <a:r>
                        <a:rPr lang="ja-JP" sz="1000" kern="0" dirty="0">
                          <a:solidFill>
                            <a:srgbClr val="000000"/>
                          </a:solidFill>
                          <a:effectLst/>
                          <a:latin typeface="ＭＳ 明朝" panose="02020609040205080304" pitchFamily="17" charset="-128"/>
                          <a:ea typeface="HGPｺﾞｼｯｸE" panose="020B0900000000000000" pitchFamily="50" charset="-128"/>
                          <a:cs typeface="ＭＳ Ｐゴシック" panose="020B0600070205080204" pitchFamily="50" charset="-128"/>
                        </a:rPr>
                        <a:t>５３市町</a:t>
                      </a:r>
                      <a:r>
                        <a:rPr lang="en-US" sz="1000" kern="0" dirty="0">
                          <a:solidFill>
                            <a:srgbClr val="000000"/>
                          </a:solidFill>
                          <a:effectLst/>
                          <a:latin typeface="HGPｺﾞｼｯｸE" panose="020B0900000000000000" pitchFamily="50" charset="-128"/>
                          <a:ea typeface="ＭＳ 明朝" panose="02020609040205080304" pitchFamily="17" charset="-128"/>
                          <a:cs typeface="ＭＳ Ｐゴシック" panose="020B0600070205080204" pitchFamily="50" charset="-128"/>
                        </a:rPr>
                        <a:t>)</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0987059"/>
                  </a:ext>
                </a:extLst>
              </a:tr>
            </a:tbl>
          </a:graphicData>
        </a:graphic>
      </p:graphicFrame>
      <p:sp>
        <p:nvSpPr>
          <p:cNvPr id="17" name="テキスト ボックス 87">
            <a:extLst>
              <a:ext uri="{FF2B5EF4-FFF2-40B4-BE49-F238E27FC236}">
                <a16:creationId xmlns:a16="http://schemas.microsoft.com/office/drawing/2014/main" id="{D449E84C-E48A-41B2-89DE-8ABA52E65D9D}"/>
              </a:ext>
            </a:extLst>
          </p:cNvPr>
          <p:cNvSpPr txBox="1">
            <a:spLocks noChangeArrowheads="1"/>
          </p:cNvSpPr>
          <p:nvPr/>
        </p:nvSpPr>
        <p:spPr bwMode="auto">
          <a:xfrm>
            <a:off x="4572000" y="4773999"/>
            <a:ext cx="3803570" cy="250230"/>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800" b="0" i="0" u="none" strike="noStrike" cap="none" normalizeH="0" baseline="0" dirty="0">
                <a:ln>
                  <a:noFill/>
                </a:ln>
                <a:solidFill>
                  <a:srgbClr val="FF0000"/>
                </a:solidFill>
                <a:effectLst/>
                <a:latin typeface="HGPｺﾞｼｯｸE" panose="020B0900000000000000" pitchFamily="50" charset="-128"/>
                <a:ea typeface="HGPｺﾞｼｯｸE" panose="020B0900000000000000" pitchFamily="50" charset="-128"/>
                <a:cs typeface="Times New Roman" panose="02020603050405020304" pitchFamily="18" charset="0"/>
              </a:rPr>
              <a:t>※</a:t>
            </a:r>
            <a:r>
              <a:rPr kumimoji="0" lang="ja-JP" altLang="ja-JP" sz="800" b="0" i="0" u="none" strike="noStrike" cap="none" normalizeH="0" baseline="0" dirty="0">
                <a:ln>
                  <a:noFill/>
                </a:ln>
                <a:solidFill>
                  <a:srgbClr val="FF0000"/>
                </a:solidFill>
                <a:effectLst/>
                <a:latin typeface="Century" panose="02040604050505020304" pitchFamily="18" charset="0"/>
                <a:ea typeface="HGPｺﾞｼｯｸE" panose="020B0900000000000000" pitchFamily="50" charset="-128"/>
                <a:cs typeface="Times New Roman" panose="02020603050405020304" pitchFamily="18" charset="0"/>
              </a:rPr>
              <a:t> </a:t>
            </a:r>
            <a:r>
              <a:rPr kumimoji="0" lang="ja-JP" altLang="ja-JP" sz="800" b="0" i="0" u="none" strike="noStrike" cap="none" normalizeH="0" baseline="0" dirty="0">
                <a:ln>
                  <a:noFill/>
                </a:ln>
                <a:solidFill>
                  <a:srgbClr val="FF0000"/>
                </a:solidFill>
                <a:effectLst/>
                <a:latin typeface="HGPｺﾞｼｯｸE" panose="020B0900000000000000" pitchFamily="50" charset="-128"/>
                <a:ea typeface="HGPｺﾞｼｯｸE" panose="020B0900000000000000" pitchFamily="50" charset="-128"/>
                <a:cs typeface="Times New Roman" panose="02020603050405020304" pitchFamily="18" charset="0"/>
              </a:rPr>
              <a:t>端数処理の影響で個々の数値と総数の値が一致しない場合がある。</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18" name="Rectangle 13">
            <a:extLst>
              <a:ext uri="{FF2B5EF4-FFF2-40B4-BE49-F238E27FC236}">
                <a16:creationId xmlns:a16="http://schemas.microsoft.com/office/drawing/2014/main" id="{F8A5B84A-0960-4653-BDB1-B30E1F3A8F95}"/>
              </a:ext>
            </a:extLst>
          </p:cNvPr>
          <p:cNvSpPr>
            <a:spLocks noChangeArrowheads="1"/>
          </p:cNvSpPr>
          <p:nvPr/>
        </p:nvSpPr>
        <p:spPr bwMode="auto">
          <a:xfrm>
            <a:off x="4572000" y="2515234"/>
            <a:ext cx="1171349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ja-JP" altLang="en-US"/>
          </a:p>
        </p:txBody>
      </p:sp>
      <p:sp>
        <p:nvSpPr>
          <p:cNvPr id="27" name="テキスト ボックス 26">
            <a:extLst>
              <a:ext uri="{FF2B5EF4-FFF2-40B4-BE49-F238E27FC236}">
                <a16:creationId xmlns:a16="http://schemas.microsoft.com/office/drawing/2014/main" id="{AD8878EE-7E0A-4A75-8830-C0D38628B551}"/>
              </a:ext>
            </a:extLst>
          </p:cNvPr>
          <p:cNvSpPr txBox="1"/>
          <p:nvPr/>
        </p:nvSpPr>
        <p:spPr>
          <a:xfrm>
            <a:off x="595507" y="5074104"/>
            <a:ext cx="8143874" cy="923330"/>
          </a:xfrm>
          <a:prstGeom prst="rect">
            <a:avLst/>
          </a:prstGeom>
          <a:noFill/>
        </p:spPr>
        <p:txBody>
          <a:bodyPr wrap="square">
            <a:spAutoFit/>
          </a:bodyPr>
          <a:lstStyle/>
          <a:p>
            <a:r>
              <a:rPr lang="ja-JP" altLang="en-US" dirty="0"/>
              <a:t>本市の空き家率は国・県に比べ低い方であるが、「</a:t>
            </a:r>
            <a:r>
              <a:rPr lang="ja-JP" altLang="en-US" dirty="0">
                <a:solidFill>
                  <a:srgbClr val="0033CC"/>
                </a:solidFill>
              </a:rPr>
              <a:t>今後、本市の空き家率が全国及び埼玉県の率に近づいていく（上昇していく）ことが予想され、適正に管理されない空き家の増加にもつながる懸念がある</a:t>
            </a:r>
            <a:r>
              <a:rPr lang="ja-JP" altLang="en-US" dirty="0"/>
              <a:t>」</a:t>
            </a:r>
          </a:p>
        </p:txBody>
      </p:sp>
      <p:sp>
        <p:nvSpPr>
          <p:cNvPr id="12" name="テキスト ボックス 11">
            <a:extLst>
              <a:ext uri="{FF2B5EF4-FFF2-40B4-BE49-F238E27FC236}">
                <a16:creationId xmlns:a16="http://schemas.microsoft.com/office/drawing/2014/main" id="{A1AB7C98-DA2F-49C5-8938-C40EE6CD7E5C}"/>
              </a:ext>
            </a:extLst>
          </p:cNvPr>
          <p:cNvSpPr txBox="1"/>
          <p:nvPr/>
        </p:nvSpPr>
        <p:spPr>
          <a:xfrm>
            <a:off x="7682673" y="586238"/>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P.5</a:t>
            </a:r>
            <a:r>
              <a:rPr lang="ja-JP" altLang="en-US" sz="1400" dirty="0"/>
              <a:t>参照</a:t>
            </a:r>
            <a:endParaRPr kumimoji="1" lang="ja-JP" altLang="en-US" sz="1600" dirty="0"/>
          </a:p>
        </p:txBody>
      </p:sp>
    </p:spTree>
    <p:extLst>
      <p:ext uri="{BB962C8B-B14F-4D97-AF65-F5344CB8AC3E}">
        <p14:creationId xmlns:p14="http://schemas.microsoft.com/office/powerpoint/2010/main" val="1746645836"/>
      </p:ext>
    </p:extLst>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49" y="802943"/>
            <a:ext cx="8359033"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空家等の状況</a:t>
            </a:r>
            <a:r>
              <a:rPr lang="en-US" altLang="ja-JP" sz="2400" b="1" dirty="0">
                <a:latin typeface="メイリオ" panose="020B0604030504040204" pitchFamily="50" charset="-128"/>
                <a:ea typeface="メイリオ" panose="020B0604030504040204" pitchFamily="50" charset="-128"/>
              </a:rPr>
              <a:t>】</a:t>
            </a:r>
            <a:r>
              <a:rPr lang="ja-JP" altLang="en-US" sz="2000" b="1" dirty="0">
                <a:latin typeface="メイリオ" panose="020B0604030504040204" pitchFamily="50" charset="-128"/>
                <a:ea typeface="メイリオ" panose="020B0604030504040204" pitchFamily="50" charset="-128"/>
              </a:rPr>
              <a:t>空家等の把握状況</a:t>
            </a:r>
            <a:endParaRPr lang="en-US" altLang="ja-JP" sz="2400" b="1" dirty="0">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２ 空家等の現状と課題</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498244" y="1273468"/>
            <a:ext cx="8241137" cy="282573"/>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入間市の状況　</a:t>
            </a:r>
            <a:r>
              <a:rPr lang="ja-JP" altLang="en-US" sz="1200" dirty="0">
                <a:solidFill>
                  <a:schemeClr val="tx1"/>
                </a:solidFill>
                <a:latin typeface="メイリオ" panose="020B0604030504040204" pitchFamily="50" charset="-128"/>
                <a:ea typeface="メイリオ" panose="020B0604030504040204" pitchFamily="50" charset="-128"/>
              </a:rPr>
              <a:t>（令和</a:t>
            </a:r>
            <a:r>
              <a:rPr lang="en-US" altLang="ja-JP" sz="1200" dirty="0">
                <a:solidFill>
                  <a:schemeClr val="tx1"/>
                </a:solidFill>
                <a:latin typeface="メイリオ" panose="020B0604030504040204" pitchFamily="50" charset="-128"/>
                <a:ea typeface="メイリオ" panose="020B0604030504040204" pitchFamily="50" charset="-128"/>
              </a:rPr>
              <a:t>8</a:t>
            </a:r>
            <a:r>
              <a:rPr lang="ja-JP" altLang="en-US" sz="1200" dirty="0">
                <a:solidFill>
                  <a:schemeClr val="tx1"/>
                </a:solidFill>
                <a:latin typeface="メイリオ" panose="020B0604030504040204" pitchFamily="50" charset="-128"/>
                <a:ea typeface="メイリオ" panose="020B0604030504040204" pitchFamily="50" charset="-128"/>
              </a:rPr>
              <a:t>年</a:t>
            </a:r>
            <a:r>
              <a:rPr lang="en-US" altLang="ja-JP" sz="1200" dirty="0">
                <a:solidFill>
                  <a:schemeClr val="tx1"/>
                </a:solidFill>
                <a:latin typeface="メイリオ" panose="020B0604030504040204" pitchFamily="50" charset="-128"/>
                <a:ea typeface="メイリオ" panose="020B0604030504040204" pitchFamily="50" charset="-128"/>
              </a:rPr>
              <a:t>3</a:t>
            </a:r>
            <a:r>
              <a:rPr lang="ja-JP" altLang="en-US" sz="1200" dirty="0">
                <a:solidFill>
                  <a:schemeClr val="tx1"/>
                </a:solidFill>
                <a:latin typeface="メイリオ" panose="020B0604030504040204" pitchFamily="50" charset="-128"/>
                <a:ea typeface="メイリオ" panose="020B0604030504040204" pitchFamily="50" charset="-128"/>
              </a:rPr>
              <a:t>月</a:t>
            </a:r>
            <a:r>
              <a:rPr lang="en-US" altLang="ja-JP" sz="1200" dirty="0">
                <a:solidFill>
                  <a:schemeClr val="tx1"/>
                </a:solidFill>
                <a:latin typeface="メイリオ" panose="020B0604030504040204" pitchFamily="50" charset="-128"/>
                <a:ea typeface="メイリオ" panose="020B0604030504040204" pitchFamily="50" charset="-128"/>
              </a:rPr>
              <a:t>31</a:t>
            </a:r>
            <a:r>
              <a:rPr lang="ja-JP" altLang="en-US" sz="1200" dirty="0">
                <a:solidFill>
                  <a:schemeClr val="tx1"/>
                </a:solidFill>
                <a:latin typeface="メイリオ" panose="020B0604030504040204" pitchFamily="50" charset="-128"/>
                <a:ea typeface="メイリオ" panose="020B0604030504040204" pitchFamily="50" charset="-128"/>
              </a:rPr>
              <a:t>日時点）　　　　　　　　　　　　　　　　</a:t>
            </a:r>
            <a:r>
              <a:rPr lang="en-US" altLang="ja-JP" sz="1200" dirty="0">
                <a:solidFill>
                  <a:schemeClr val="tx1"/>
                </a:solidFill>
                <a:latin typeface="メイリオ" panose="020B0604030504040204" pitchFamily="50" charset="-128"/>
                <a:ea typeface="メイリオ" panose="020B0604030504040204" pitchFamily="50" charset="-128"/>
              </a:rPr>
              <a:t>(</a:t>
            </a:r>
            <a:r>
              <a:rPr lang="ja-JP" altLang="en-US" sz="1200" dirty="0">
                <a:solidFill>
                  <a:schemeClr val="tx1"/>
                </a:solidFill>
                <a:latin typeface="メイリオ" panose="020B0604030504040204" pitchFamily="50" charset="-128"/>
                <a:ea typeface="メイリオ" panose="020B0604030504040204" pitchFamily="50" charset="-128"/>
              </a:rPr>
              <a:t>単位：戸</a:t>
            </a:r>
            <a:r>
              <a:rPr lang="en-US" altLang="ja-JP" sz="1200" dirty="0">
                <a:solidFill>
                  <a:schemeClr val="tx1"/>
                </a:solidFill>
                <a:latin typeface="メイリオ" panose="020B0604030504040204" pitchFamily="50" charset="-128"/>
                <a:ea typeface="メイリオ" panose="020B0604030504040204" pitchFamily="50" charset="-128"/>
              </a:rPr>
              <a:t>) </a:t>
            </a:r>
            <a:r>
              <a:rPr lang="ja-JP" altLang="en-US" sz="1200" dirty="0">
                <a:solidFill>
                  <a:schemeClr val="tx1"/>
                </a:solidFill>
                <a:latin typeface="メイリオ" panose="020B0604030504040204" pitchFamily="50" charset="-128"/>
                <a:ea typeface="メイリオ" panose="020B0604030504040204" pitchFamily="50" charset="-128"/>
              </a:rPr>
              <a:t>　　　　　　　　　　　　　　　　　　　　　　　　　　　　  </a:t>
            </a:r>
            <a:r>
              <a:rPr lang="en-US" altLang="ja-JP" sz="1200" dirty="0">
                <a:solidFill>
                  <a:schemeClr val="tx1"/>
                </a:solidFill>
                <a:latin typeface="メイリオ" panose="020B0604030504040204" pitchFamily="50" charset="-128"/>
                <a:ea typeface="メイリオ" panose="020B0604030504040204" pitchFamily="50" charset="-128"/>
              </a:rPr>
              <a:t>  </a:t>
            </a:r>
            <a:r>
              <a:rPr lang="ja-JP" altLang="en-US" sz="1200" dirty="0">
                <a:solidFill>
                  <a:schemeClr val="tx1"/>
                </a:solidFill>
                <a:latin typeface="メイリオ" panose="020B0604030504040204" pitchFamily="50" charset="-128"/>
                <a:ea typeface="メイリオ" panose="020B0604030504040204" pitchFamily="50" charset="-128"/>
              </a:rPr>
              <a:t>　　　　　　　　　　　　　　　　　　　　</a:t>
            </a:r>
            <a:r>
              <a:rPr lang="ja-JP" altLang="en-US" sz="1100" dirty="0">
                <a:solidFill>
                  <a:schemeClr val="tx1"/>
                </a:solidFill>
                <a:latin typeface="メイリオ" panose="020B0604030504040204" pitchFamily="50" charset="-128"/>
                <a:ea typeface="メイリオ" panose="020B0604030504040204" pitchFamily="50" charset="-128"/>
              </a:rPr>
              <a:t>　　</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16</a:t>
            </a:fld>
            <a:endParaRPr kumimoji="1" lang="ja-JP" altLang="en-US" dirty="0"/>
          </a:p>
        </p:txBody>
      </p:sp>
      <p:sp>
        <p:nvSpPr>
          <p:cNvPr id="18" name="Rectangle 13">
            <a:extLst>
              <a:ext uri="{FF2B5EF4-FFF2-40B4-BE49-F238E27FC236}">
                <a16:creationId xmlns:a16="http://schemas.microsoft.com/office/drawing/2014/main" id="{F8A5B84A-0960-4653-BDB1-B30E1F3A8F95}"/>
              </a:ext>
            </a:extLst>
          </p:cNvPr>
          <p:cNvSpPr>
            <a:spLocks noChangeArrowheads="1"/>
          </p:cNvSpPr>
          <p:nvPr/>
        </p:nvSpPr>
        <p:spPr bwMode="auto">
          <a:xfrm>
            <a:off x="4572000" y="2515234"/>
            <a:ext cx="1171349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ja-JP" altLang="en-US"/>
          </a:p>
        </p:txBody>
      </p:sp>
      <p:sp>
        <p:nvSpPr>
          <p:cNvPr id="27" name="テキスト ボックス 26">
            <a:extLst>
              <a:ext uri="{FF2B5EF4-FFF2-40B4-BE49-F238E27FC236}">
                <a16:creationId xmlns:a16="http://schemas.microsoft.com/office/drawing/2014/main" id="{AD8878EE-7E0A-4A75-8830-C0D38628B551}"/>
              </a:ext>
            </a:extLst>
          </p:cNvPr>
          <p:cNvSpPr txBox="1"/>
          <p:nvPr/>
        </p:nvSpPr>
        <p:spPr>
          <a:xfrm>
            <a:off x="595507" y="5074104"/>
            <a:ext cx="8143874" cy="923330"/>
          </a:xfrm>
          <a:prstGeom prst="rect">
            <a:avLst/>
          </a:prstGeom>
          <a:noFill/>
        </p:spPr>
        <p:txBody>
          <a:bodyPr wrap="square">
            <a:spAutoFit/>
          </a:bodyPr>
          <a:lstStyle/>
          <a:p>
            <a:r>
              <a:rPr lang="ja-JP" altLang="en-US" dirty="0"/>
              <a:t>本市では、令和２年度から令和７年度まで調査を実施した結果、５００件の空家等を確認。そのうち、２７４件が建物の取り壊し等により解消となり、令和８年３月</a:t>
            </a:r>
            <a:r>
              <a:rPr lang="en-US" altLang="ja-JP" dirty="0"/>
              <a:t>31</a:t>
            </a:r>
            <a:r>
              <a:rPr lang="ja-JP" altLang="en-US" dirty="0"/>
              <a:t>日現在、２２６件の空家等を確認している。</a:t>
            </a:r>
            <a:endParaRPr lang="en-US" altLang="ja-JP" dirty="0"/>
          </a:p>
        </p:txBody>
      </p:sp>
      <p:graphicFrame>
        <p:nvGraphicFramePr>
          <p:cNvPr id="4" name="表 3">
            <a:extLst>
              <a:ext uri="{FF2B5EF4-FFF2-40B4-BE49-F238E27FC236}">
                <a16:creationId xmlns:a16="http://schemas.microsoft.com/office/drawing/2014/main" id="{5A8EDD87-4024-419C-B1CA-377EBC7DEEF1}"/>
              </a:ext>
            </a:extLst>
          </p:cNvPr>
          <p:cNvGraphicFramePr>
            <a:graphicFrameLocks noGrp="1"/>
          </p:cNvGraphicFramePr>
          <p:nvPr>
            <p:extLst>
              <p:ext uri="{D42A27DB-BD31-4B8C-83A1-F6EECF244321}">
                <p14:modId xmlns:p14="http://schemas.microsoft.com/office/powerpoint/2010/main" val="3906206955"/>
              </p:ext>
            </p:extLst>
          </p:nvPr>
        </p:nvGraphicFramePr>
        <p:xfrm>
          <a:off x="1497331" y="1575020"/>
          <a:ext cx="5897880" cy="3321264"/>
        </p:xfrm>
        <a:graphic>
          <a:graphicData uri="http://schemas.openxmlformats.org/drawingml/2006/table">
            <a:tbl>
              <a:tblPr firstRow="1" firstCol="1" bandRow="1"/>
              <a:tblGrid>
                <a:gridCol w="1377540">
                  <a:extLst>
                    <a:ext uri="{9D8B030D-6E8A-4147-A177-3AD203B41FA5}">
                      <a16:colId xmlns:a16="http://schemas.microsoft.com/office/drawing/2014/main" val="1139626032"/>
                    </a:ext>
                  </a:extLst>
                </a:gridCol>
                <a:gridCol w="1506780">
                  <a:extLst>
                    <a:ext uri="{9D8B030D-6E8A-4147-A177-3AD203B41FA5}">
                      <a16:colId xmlns:a16="http://schemas.microsoft.com/office/drawing/2014/main" val="3409963651"/>
                    </a:ext>
                  </a:extLst>
                </a:gridCol>
                <a:gridCol w="1506780">
                  <a:extLst>
                    <a:ext uri="{9D8B030D-6E8A-4147-A177-3AD203B41FA5}">
                      <a16:colId xmlns:a16="http://schemas.microsoft.com/office/drawing/2014/main" val="484969547"/>
                    </a:ext>
                  </a:extLst>
                </a:gridCol>
                <a:gridCol w="1506780">
                  <a:extLst>
                    <a:ext uri="{9D8B030D-6E8A-4147-A177-3AD203B41FA5}">
                      <a16:colId xmlns:a16="http://schemas.microsoft.com/office/drawing/2014/main" val="1283254134"/>
                    </a:ext>
                  </a:extLst>
                </a:gridCol>
              </a:tblGrid>
              <a:tr h="414244">
                <a:tc>
                  <a:txBody>
                    <a:bodyPr/>
                    <a:lstStyle/>
                    <a:p>
                      <a:pPr indent="228600" algn="just"/>
                      <a:r>
                        <a:rPr lang="ja-JP" sz="1600" kern="100" dirty="0">
                          <a:effectLst/>
                          <a:latin typeface="ＭＳ 明朝" panose="02020609040205080304" pitchFamily="17" charset="-128"/>
                          <a:ea typeface="HGPｺﾞｼｯｸE" panose="020B0900000000000000" pitchFamily="50" charset="-128"/>
                          <a:cs typeface="Times New Roman" panose="02020603050405020304" pitchFamily="18" charset="0"/>
                        </a:rPr>
                        <a:t>地</a:t>
                      </a:r>
                      <a:r>
                        <a:rPr lang="en-US" sz="1600" kern="100" dirty="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  </a:t>
                      </a:r>
                      <a:r>
                        <a:rPr lang="ja-JP" sz="1600" kern="100" dirty="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区</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7CAAC"/>
                    </a:solidFill>
                  </a:tcPr>
                </a:tc>
                <a:tc>
                  <a:txBody>
                    <a:bodyPr/>
                    <a:lstStyle/>
                    <a:p>
                      <a:pPr algn="ctr"/>
                      <a:r>
                        <a:rPr lang="ja-JP" sz="1600" kern="100" dirty="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相談数</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7CAAC"/>
                    </a:solidFill>
                  </a:tcPr>
                </a:tc>
                <a:tc>
                  <a:txBody>
                    <a:bodyPr/>
                    <a:lstStyle/>
                    <a:p>
                      <a:pPr algn="ctr"/>
                      <a:r>
                        <a:rPr lang="ja-JP" sz="1600" kern="100" dirty="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解消数</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7CAAC"/>
                    </a:solidFill>
                  </a:tcPr>
                </a:tc>
                <a:tc>
                  <a:txBody>
                    <a:bodyPr/>
                    <a:lstStyle/>
                    <a:p>
                      <a:pPr algn="ctr"/>
                      <a:r>
                        <a:rPr lang="ja-JP" sz="1600" kern="10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把握数</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104163352"/>
                  </a:ext>
                </a:extLst>
              </a:tr>
              <a:tr h="449830">
                <a:tc>
                  <a:txBody>
                    <a:bodyPr/>
                    <a:lstStyle/>
                    <a:p>
                      <a:pPr algn="just"/>
                      <a:r>
                        <a:rPr lang="ja-JP" sz="1600" kern="10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豊岡</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r"/>
                      <a:r>
                        <a:rPr lang="ja-JP" sz="1600" kern="10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１７０</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sz="1600" kern="100" dirty="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１１７</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sz="1600" kern="100">
                          <a:effectLst/>
                          <a:latin typeface="ＭＳ 明朝" panose="02020609040205080304" pitchFamily="17" charset="-128"/>
                          <a:ea typeface="HGPｺﾞｼｯｸE" panose="020B0900000000000000" pitchFamily="50" charset="-128"/>
                          <a:cs typeface="Times New Roman" panose="02020603050405020304" pitchFamily="18" charset="0"/>
                        </a:rPr>
                        <a:t>５３</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93464308"/>
                  </a:ext>
                </a:extLst>
              </a:tr>
              <a:tr h="373186">
                <a:tc>
                  <a:txBody>
                    <a:bodyPr/>
                    <a:lstStyle/>
                    <a:p>
                      <a:pPr algn="just"/>
                      <a:r>
                        <a:rPr lang="ja-JP" sz="1600" kern="10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東金子</a:t>
                      </a:r>
                      <a:r>
                        <a:rPr lang="ja-JP" sz="1600" kern="100">
                          <a:solidFill>
                            <a:srgbClr val="000000"/>
                          </a:solidFill>
                          <a:effectLst/>
                          <a:latin typeface="Century" panose="02040604050505020304" pitchFamily="18" charset="0"/>
                          <a:ea typeface="ＭＳ 明朝" panose="02020609040205080304" pitchFamily="17" charset="-128"/>
                          <a:cs typeface="Times New Roman" panose="02020603050405020304" pitchFamily="18" charset="0"/>
                        </a:rPr>
                        <a:t> </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r"/>
                      <a:r>
                        <a:rPr lang="ja-JP" sz="1600" kern="10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８３</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sz="1600" kern="100" dirty="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３２</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sz="1600" kern="100" dirty="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５１</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4810167"/>
                  </a:ext>
                </a:extLst>
              </a:tr>
              <a:tr h="391435">
                <a:tc>
                  <a:txBody>
                    <a:bodyPr/>
                    <a:lstStyle/>
                    <a:p>
                      <a:pPr algn="just"/>
                      <a:r>
                        <a:rPr lang="ja-JP" sz="1600" kern="10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金子</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r"/>
                      <a:r>
                        <a:rPr lang="ja-JP" sz="1600" kern="10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３２</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sz="1600" kern="10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１１</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sz="1600" kern="100" dirty="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２１</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0637144"/>
                  </a:ext>
                </a:extLst>
              </a:tr>
              <a:tr h="384136">
                <a:tc>
                  <a:txBody>
                    <a:bodyPr/>
                    <a:lstStyle/>
                    <a:p>
                      <a:pPr algn="just"/>
                      <a:r>
                        <a:rPr lang="ja-JP" sz="1600" kern="10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宮寺・二本木</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r"/>
                      <a:r>
                        <a:rPr lang="ja-JP" sz="1600" kern="10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３６</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sz="1600" kern="10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２３</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sz="1600" kern="100" dirty="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１３</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0536329"/>
                  </a:ext>
                </a:extLst>
              </a:tr>
              <a:tr h="390522">
                <a:tc>
                  <a:txBody>
                    <a:bodyPr/>
                    <a:lstStyle/>
                    <a:p>
                      <a:pPr algn="just"/>
                      <a:r>
                        <a:rPr lang="ja-JP" sz="1600" kern="10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藤沢</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r"/>
                      <a:r>
                        <a:rPr lang="ja-JP" sz="1600" kern="10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１２０</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sz="1600" kern="10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７１</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ja-JP" sz="1600" kern="100" dirty="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４９</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2428051"/>
                  </a:ext>
                </a:extLst>
              </a:tr>
              <a:tr h="382311">
                <a:tc>
                  <a:txBody>
                    <a:bodyPr/>
                    <a:lstStyle/>
                    <a:p>
                      <a:pPr algn="just"/>
                      <a:r>
                        <a:rPr lang="ja-JP" sz="1600" kern="10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西武</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7CAAC"/>
                    </a:solidFill>
                  </a:tcPr>
                </a:tc>
                <a:tc>
                  <a:txBody>
                    <a:bodyPr/>
                    <a:lstStyle/>
                    <a:p>
                      <a:pPr algn="r"/>
                      <a:r>
                        <a:rPr lang="ja-JP" sz="1600" kern="10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５９</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r>
                        <a:rPr lang="ja-JP" sz="1600" kern="10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２０</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r>
                        <a:rPr lang="ja-JP" sz="1600" kern="100" dirty="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３９</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9028385"/>
                  </a:ext>
                </a:extLst>
              </a:tr>
              <a:tr h="535600">
                <a:tc>
                  <a:txBody>
                    <a:bodyPr/>
                    <a:lstStyle/>
                    <a:p>
                      <a:pPr algn="just"/>
                      <a:r>
                        <a:rPr lang="ja-JP" sz="1600" kern="100" dirty="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合計</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7CAAC"/>
                    </a:solidFill>
                  </a:tcPr>
                </a:tc>
                <a:tc>
                  <a:txBody>
                    <a:bodyPr/>
                    <a:lstStyle/>
                    <a:p>
                      <a:pPr algn="r"/>
                      <a:r>
                        <a:rPr lang="ja-JP" sz="1600" kern="10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５００</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r>
                        <a:rPr lang="ja-JP" sz="1600" kern="10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２７４</a:t>
                      </a:r>
                      <a:endParaRPr lang="ja-JP" sz="16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r>
                        <a:rPr lang="ja-JP" sz="1600" kern="100" dirty="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２２６</a:t>
                      </a:r>
                      <a:endParaRPr lang="ja-JP" sz="16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6503983"/>
                  </a:ext>
                </a:extLst>
              </a:tr>
            </a:tbl>
          </a:graphicData>
        </a:graphic>
      </p:graphicFrame>
      <p:sp>
        <p:nvSpPr>
          <p:cNvPr id="5" name="Rectangle 1">
            <a:extLst>
              <a:ext uri="{FF2B5EF4-FFF2-40B4-BE49-F238E27FC236}">
                <a16:creationId xmlns:a16="http://schemas.microsoft.com/office/drawing/2014/main" id="{7036FCE0-EB70-4651-8D16-E4DEE1582EE8}"/>
              </a:ext>
            </a:extLst>
          </p:cNvPr>
          <p:cNvSpPr>
            <a:spLocks noChangeArrowheads="1"/>
          </p:cNvSpPr>
          <p:nvPr/>
        </p:nvSpPr>
        <p:spPr bwMode="auto">
          <a:xfrm>
            <a:off x="2649537" y="2558449"/>
            <a:ext cx="9896299" cy="1037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7745" tIns="45720" rIns="1007745" bIns="53958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ja-JP" sz="1100" b="0" i="0" u="none" strike="noStrike" cap="none" normalizeH="0" baseline="0">
                <a:ln>
                  <a:noFill/>
                </a:ln>
                <a:solidFill>
                  <a:schemeClr val="tx1"/>
                </a:solidFill>
                <a:effectLst/>
                <a:latin typeface="ＭＳ 明朝" panose="02020609040205080304" pitchFamily="17" charset="-128"/>
                <a:ea typeface="ＭＳ 明朝" panose="02020609040205080304" pitchFamily="17" charset="-128"/>
                <a:cs typeface="Times New Roman" panose="02020603050405020304" pitchFamily="18" charset="0"/>
              </a:rPr>
            </a:br>
            <a:endParaRPr kumimoji="0" lang="en-US" altLang="ja-JP" sz="1800" b="0" i="0" u="none" strike="noStrike" cap="none" normalizeH="0" baseline="0">
              <a:ln>
                <a:noFill/>
              </a:ln>
              <a:solidFill>
                <a:schemeClr val="tx1"/>
              </a:solidFill>
              <a:effectLst/>
              <a:latin typeface="Arial" panose="020B0604020202020204" pitchFamily="34" charset="0"/>
            </a:endParaRPr>
          </a:p>
        </p:txBody>
      </p:sp>
      <p:sp>
        <p:nvSpPr>
          <p:cNvPr id="11" name="テキスト ボックス 10">
            <a:extLst>
              <a:ext uri="{FF2B5EF4-FFF2-40B4-BE49-F238E27FC236}">
                <a16:creationId xmlns:a16="http://schemas.microsoft.com/office/drawing/2014/main" id="{F5A42394-4367-4C26-9E9C-69ABEF798155}"/>
              </a:ext>
            </a:extLst>
          </p:cNvPr>
          <p:cNvSpPr txBox="1"/>
          <p:nvPr/>
        </p:nvSpPr>
        <p:spPr>
          <a:xfrm>
            <a:off x="7682673" y="586238"/>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P.6</a:t>
            </a:r>
            <a:r>
              <a:rPr lang="ja-JP" altLang="en-US" sz="1400" dirty="0"/>
              <a:t>参照</a:t>
            </a:r>
            <a:endParaRPr kumimoji="1" lang="ja-JP" altLang="en-US" sz="1600" dirty="0"/>
          </a:p>
        </p:txBody>
      </p:sp>
    </p:spTree>
    <p:extLst>
      <p:ext uri="{BB962C8B-B14F-4D97-AF65-F5344CB8AC3E}">
        <p14:creationId xmlns:p14="http://schemas.microsoft.com/office/powerpoint/2010/main" val="1135439482"/>
      </p:ext>
    </p:extLst>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49" y="802943"/>
            <a:ext cx="8359033"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空家等の状況</a:t>
            </a:r>
            <a:r>
              <a:rPr lang="en-US" altLang="ja-JP" sz="2400" b="1" dirty="0">
                <a:latin typeface="メイリオ" panose="020B0604030504040204" pitchFamily="50" charset="-128"/>
                <a:ea typeface="メイリオ" panose="020B0604030504040204" pitchFamily="50" charset="-128"/>
              </a:rPr>
              <a:t>】</a:t>
            </a:r>
            <a:r>
              <a:rPr lang="ja-JP" altLang="en-US" sz="2000" b="1" dirty="0">
                <a:latin typeface="メイリオ" panose="020B0604030504040204" pitchFamily="50" charset="-128"/>
                <a:ea typeface="メイリオ" panose="020B0604030504040204" pitchFamily="50" charset="-128"/>
              </a:rPr>
              <a:t>空家等の管理状況</a:t>
            </a:r>
            <a:endParaRPr lang="en-US" altLang="ja-JP" sz="2000" b="1" dirty="0">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２ 空家等の現状と課題</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512870" y="1562735"/>
            <a:ext cx="8241137" cy="344128"/>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 令和</a:t>
            </a:r>
            <a:r>
              <a:rPr lang="en-US" altLang="ja-JP" sz="2000" dirty="0">
                <a:solidFill>
                  <a:schemeClr val="tx1"/>
                </a:solidFill>
                <a:latin typeface="メイリオ" panose="020B0604030504040204" pitchFamily="50" charset="-128"/>
                <a:ea typeface="メイリオ" panose="020B0604030504040204" pitchFamily="50" charset="-128"/>
              </a:rPr>
              <a:t>3</a:t>
            </a:r>
            <a:r>
              <a:rPr lang="ja-JP" altLang="en-US" sz="2000" dirty="0">
                <a:solidFill>
                  <a:schemeClr val="tx1"/>
                </a:solidFill>
                <a:latin typeface="メイリオ" panose="020B0604030504040204" pitchFamily="50" charset="-128"/>
                <a:ea typeface="メイリオ" panose="020B0604030504040204" pitchFamily="50" charset="-128"/>
              </a:rPr>
              <a:t>年</a:t>
            </a:r>
            <a:r>
              <a:rPr lang="en-US" altLang="ja-JP" sz="2000" dirty="0">
                <a:solidFill>
                  <a:schemeClr val="tx1"/>
                </a:solidFill>
                <a:latin typeface="メイリオ" panose="020B0604030504040204" pitchFamily="50" charset="-128"/>
                <a:ea typeface="メイリオ" panose="020B0604030504040204" pitchFamily="50" charset="-128"/>
              </a:rPr>
              <a:t>3</a:t>
            </a:r>
            <a:r>
              <a:rPr lang="ja-JP" altLang="en-US" sz="2000" dirty="0">
                <a:solidFill>
                  <a:schemeClr val="tx1"/>
                </a:solidFill>
                <a:latin typeface="メイリオ" panose="020B0604030504040204" pitchFamily="50" charset="-128"/>
                <a:ea typeface="メイリオ" panose="020B0604030504040204" pitchFamily="50" charset="-128"/>
              </a:rPr>
              <a:t>月</a:t>
            </a:r>
            <a:r>
              <a:rPr lang="en-US" altLang="ja-JP" sz="2000" dirty="0">
                <a:solidFill>
                  <a:schemeClr val="tx1"/>
                </a:solidFill>
                <a:latin typeface="メイリオ" panose="020B0604030504040204" pitchFamily="50" charset="-128"/>
                <a:ea typeface="メイリオ" panose="020B0604030504040204" pitchFamily="50" charset="-128"/>
              </a:rPr>
              <a:t>31</a:t>
            </a:r>
            <a:r>
              <a:rPr lang="ja-JP" altLang="en-US" sz="2000" dirty="0">
                <a:solidFill>
                  <a:schemeClr val="tx1"/>
                </a:solidFill>
                <a:latin typeface="メイリオ" panose="020B0604030504040204" pitchFamily="50" charset="-128"/>
                <a:ea typeface="メイリオ" panose="020B0604030504040204" pitchFamily="50" charset="-128"/>
              </a:rPr>
              <a:t>日時点　　　　　◆令和８年</a:t>
            </a:r>
            <a:r>
              <a:rPr lang="en-US" altLang="ja-JP" sz="2000" dirty="0">
                <a:solidFill>
                  <a:schemeClr val="tx1"/>
                </a:solidFill>
                <a:latin typeface="メイリオ" panose="020B0604030504040204" pitchFamily="50" charset="-128"/>
                <a:ea typeface="メイリオ" panose="020B0604030504040204" pitchFamily="50" charset="-128"/>
              </a:rPr>
              <a:t>3</a:t>
            </a:r>
            <a:r>
              <a:rPr lang="ja-JP" altLang="en-US" sz="2000" dirty="0">
                <a:solidFill>
                  <a:schemeClr val="tx1"/>
                </a:solidFill>
                <a:latin typeface="メイリオ" panose="020B0604030504040204" pitchFamily="50" charset="-128"/>
                <a:ea typeface="メイリオ" panose="020B0604030504040204" pitchFamily="50" charset="-128"/>
              </a:rPr>
              <a:t>月</a:t>
            </a:r>
            <a:r>
              <a:rPr lang="en-US" altLang="ja-JP" sz="2000" dirty="0">
                <a:solidFill>
                  <a:schemeClr val="tx1"/>
                </a:solidFill>
                <a:latin typeface="メイリオ" panose="020B0604030504040204" pitchFamily="50" charset="-128"/>
                <a:ea typeface="メイリオ" panose="020B0604030504040204" pitchFamily="50" charset="-128"/>
              </a:rPr>
              <a:t>31</a:t>
            </a:r>
            <a:r>
              <a:rPr lang="ja-JP" altLang="en-US" sz="2000" dirty="0">
                <a:solidFill>
                  <a:schemeClr val="tx1"/>
                </a:solidFill>
                <a:latin typeface="メイリオ" panose="020B0604030504040204" pitchFamily="50" charset="-128"/>
                <a:ea typeface="メイリオ" panose="020B0604030504040204" pitchFamily="50" charset="-128"/>
              </a:rPr>
              <a:t>日時点</a:t>
            </a:r>
            <a:endParaRPr lang="en-US" altLang="ja-JP" sz="2000" dirty="0">
              <a:solidFill>
                <a:schemeClr val="tx1"/>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17</a:t>
            </a:fld>
            <a:endParaRPr kumimoji="1" lang="ja-JP" altLang="en-US" dirty="0"/>
          </a:p>
        </p:txBody>
      </p:sp>
      <p:graphicFrame>
        <p:nvGraphicFramePr>
          <p:cNvPr id="9" name="グラフ 8">
            <a:extLst>
              <a:ext uri="{FF2B5EF4-FFF2-40B4-BE49-F238E27FC236}">
                <a16:creationId xmlns:a16="http://schemas.microsoft.com/office/drawing/2014/main" id="{58A56BB1-7E1F-489C-AB36-122908E6A1BA}"/>
              </a:ext>
            </a:extLst>
          </p:cNvPr>
          <p:cNvGraphicFramePr>
            <a:graphicFrameLocks noChangeAspect="1"/>
          </p:cNvGraphicFramePr>
          <p:nvPr>
            <p:extLst>
              <p:ext uri="{D42A27DB-BD31-4B8C-83A1-F6EECF244321}">
                <p14:modId xmlns:p14="http://schemas.microsoft.com/office/powerpoint/2010/main" val="2775122339"/>
              </p:ext>
            </p:extLst>
          </p:nvPr>
        </p:nvGraphicFramePr>
        <p:xfrm>
          <a:off x="221121" y="2080549"/>
          <a:ext cx="4289440" cy="250241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グラフ 10">
            <a:extLst>
              <a:ext uri="{FF2B5EF4-FFF2-40B4-BE49-F238E27FC236}">
                <a16:creationId xmlns:a16="http://schemas.microsoft.com/office/drawing/2014/main" id="{0A71D8FD-5196-4F2E-8BC6-D9B8C1E84AB9}"/>
              </a:ext>
            </a:extLst>
          </p:cNvPr>
          <p:cNvGraphicFramePr>
            <a:graphicFrameLocks noChangeAspect="1"/>
          </p:cNvGraphicFramePr>
          <p:nvPr>
            <p:extLst>
              <p:ext uri="{D42A27DB-BD31-4B8C-83A1-F6EECF244321}">
                <p14:modId xmlns:p14="http://schemas.microsoft.com/office/powerpoint/2010/main" val="1184653012"/>
              </p:ext>
            </p:extLst>
          </p:nvPr>
        </p:nvGraphicFramePr>
        <p:xfrm>
          <a:off x="4633439" y="2080549"/>
          <a:ext cx="4289440" cy="2502418"/>
        </p:xfrm>
        <a:graphic>
          <a:graphicData uri="http://schemas.openxmlformats.org/drawingml/2006/chart">
            <c:chart xmlns:c="http://schemas.openxmlformats.org/drawingml/2006/chart" xmlns:r="http://schemas.openxmlformats.org/officeDocument/2006/relationships" r:id="rId4"/>
          </a:graphicData>
        </a:graphic>
      </p:graphicFrame>
      <p:sp>
        <p:nvSpPr>
          <p:cNvPr id="12" name="テキスト ボックス 4">
            <a:extLst>
              <a:ext uri="{FF2B5EF4-FFF2-40B4-BE49-F238E27FC236}">
                <a16:creationId xmlns:a16="http://schemas.microsoft.com/office/drawing/2014/main" id="{6F127508-7DCC-4C38-B76A-4772047AB017}"/>
              </a:ext>
            </a:extLst>
          </p:cNvPr>
          <p:cNvSpPr txBox="1"/>
          <p:nvPr/>
        </p:nvSpPr>
        <p:spPr>
          <a:xfrm>
            <a:off x="845819" y="4910207"/>
            <a:ext cx="7710063" cy="959681"/>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　令和３年３月</a:t>
            </a:r>
            <a:r>
              <a:rPr lang="en-US" altLang="ja-JP" sz="2000" dirty="0">
                <a:solidFill>
                  <a:schemeClr val="tx1"/>
                </a:solidFill>
                <a:latin typeface="メイリオ" panose="020B0604030504040204" pitchFamily="50" charset="-128"/>
                <a:ea typeface="メイリオ" panose="020B0604030504040204" pitchFamily="50" charset="-128"/>
              </a:rPr>
              <a:t>31</a:t>
            </a:r>
            <a:r>
              <a:rPr lang="ja-JP" altLang="en-US" sz="2000" dirty="0">
                <a:solidFill>
                  <a:schemeClr val="tx1"/>
                </a:solidFill>
                <a:latin typeface="メイリオ" panose="020B0604030504040204" pitchFamily="50" charset="-128"/>
                <a:ea typeface="メイリオ" panose="020B0604030504040204" pitchFamily="50" charset="-128"/>
              </a:rPr>
              <a:t>日時点で空家等の解消率は約４６％であったが、所有者等に対する適正管理通知等を行った結果、解消率は令和８年３月</a:t>
            </a:r>
            <a:r>
              <a:rPr lang="en-US" altLang="ja-JP" sz="2000" dirty="0">
                <a:solidFill>
                  <a:schemeClr val="tx1"/>
                </a:solidFill>
                <a:latin typeface="メイリオ" panose="020B0604030504040204" pitchFamily="50" charset="-128"/>
                <a:ea typeface="メイリオ" panose="020B0604030504040204" pitchFamily="50" charset="-128"/>
              </a:rPr>
              <a:t>31</a:t>
            </a:r>
            <a:r>
              <a:rPr lang="ja-JP" altLang="en-US" sz="2000" dirty="0">
                <a:solidFill>
                  <a:schemeClr val="tx1"/>
                </a:solidFill>
                <a:latin typeface="メイリオ" panose="020B0604030504040204" pitchFamily="50" charset="-128"/>
                <a:ea typeface="メイリオ" panose="020B0604030504040204" pitchFamily="50" charset="-128"/>
              </a:rPr>
              <a:t>日現在、約５５％へと改善した。</a:t>
            </a:r>
            <a:endParaRPr lang="en-US" altLang="ja-JP" sz="2000" dirty="0">
              <a:solidFill>
                <a:schemeClr val="tx1"/>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EC23A8ED-6425-4ECF-9DB6-34DF516787B8}"/>
              </a:ext>
            </a:extLst>
          </p:cNvPr>
          <p:cNvSpPr txBox="1"/>
          <p:nvPr/>
        </p:nvSpPr>
        <p:spPr>
          <a:xfrm>
            <a:off x="7682673" y="586238"/>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P.7</a:t>
            </a:r>
            <a:r>
              <a:rPr lang="ja-JP" altLang="en-US" sz="1400" dirty="0"/>
              <a:t>参照</a:t>
            </a:r>
            <a:endParaRPr kumimoji="1" lang="ja-JP" altLang="en-US" sz="1600" dirty="0"/>
          </a:p>
        </p:txBody>
      </p:sp>
    </p:spTree>
    <p:extLst>
      <p:ext uri="{BB962C8B-B14F-4D97-AF65-F5344CB8AC3E}">
        <p14:creationId xmlns:p14="http://schemas.microsoft.com/office/powerpoint/2010/main" val="1262686388"/>
      </p:ext>
    </p:extLst>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49" y="802943"/>
            <a:ext cx="8359033"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課題</a:t>
            </a:r>
            <a:r>
              <a:rPr lang="en-US" altLang="ja-JP" sz="2400" b="1" dirty="0">
                <a:latin typeface="メイリオ" panose="020B0604030504040204" pitchFamily="50" charset="-128"/>
                <a:ea typeface="メイリオ" panose="020B0604030504040204" pitchFamily="50" charset="-128"/>
              </a:rPr>
              <a:t>】</a:t>
            </a: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２ 空家等の現状と</a:t>
            </a:r>
            <a:r>
              <a:rPr lang="ja-JP" altLang="en-US" sz="28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課題</a:t>
            </a:r>
            <a:endParaRPr lang="en-US" altLang="ja-JP" sz="28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498244" y="1273468"/>
            <a:ext cx="8241137" cy="636516"/>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dirty="0">
                <a:solidFill>
                  <a:schemeClr val="tx1"/>
                </a:solidFill>
                <a:latin typeface="メイリオ" panose="020B0604030504040204" pitchFamily="50" charset="-128"/>
                <a:ea typeface="メイリオ" panose="020B0604030504040204" pitchFamily="50" charset="-128"/>
              </a:rPr>
              <a:t>◆</a:t>
            </a:r>
            <a:r>
              <a:rPr lang="ja-JP" altLang="ja-JP" b="1" kern="100" dirty="0">
                <a:solidFill>
                  <a:srgbClr val="C45911"/>
                </a:solidFill>
                <a:effectLst/>
                <a:latin typeface="ＭＳ 明朝" panose="02020609040205080304" pitchFamily="17" charset="-128"/>
                <a:ea typeface="HGPｺﾞｼｯｸE" panose="020B0900000000000000" pitchFamily="50" charset="-128"/>
                <a:cs typeface="Times New Roman" panose="02020603050405020304" pitchFamily="18" charset="0"/>
              </a:rPr>
              <a:t>課題１</a:t>
            </a:r>
            <a:r>
              <a:rPr lang="ja-JP" altLang="ja-JP" b="1" kern="100" dirty="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　</a:t>
            </a:r>
            <a:r>
              <a:rPr lang="ja-JP" altLang="ja-JP" b="1" kern="100" dirty="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適正に管理されないことによる</a:t>
            </a:r>
            <a:r>
              <a:rPr lang="ja-JP" altLang="ja-JP" b="1" kern="100" dirty="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地域への悪影響</a:t>
            </a:r>
            <a:r>
              <a:rPr lang="ja-JP" altLang="ja-JP" b="1" kern="100" dirty="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と管理支援策の必要性</a:t>
            </a:r>
            <a:r>
              <a:rPr lang="ja-JP" altLang="ja-JP" b="1" kern="100" dirty="0">
                <a:solidFill>
                  <a:srgbClr val="000000"/>
                </a:solidFill>
                <a:effectLst/>
                <a:latin typeface="Century" panose="02040604050505020304" pitchFamily="18" charset="0"/>
                <a:ea typeface="ＭＳ 明朝" panose="02020609040205080304" pitchFamily="17" charset="-128"/>
                <a:cs typeface="Times New Roman" panose="02020603050405020304" pitchFamily="18" charset="0"/>
              </a:rPr>
              <a:t> </a:t>
            </a:r>
            <a:r>
              <a:rPr lang="en-US" altLang="ja-JP"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kern="100" dirty="0">
              <a:effectLst/>
              <a:latin typeface="Century" panose="02040604050505020304" pitchFamily="18" charset="0"/>
              <a:ea typeface="ＭＳ 明朝" panose="02020609040205080304" pitchFamily="17" charset="-128"/>
              <a:cs typeface="Times New Roman" panose="02020603050405020304" pitchFamily="18" charset="0"/>
            </a:endParaRPr>
          </a:p>
          <a:p>
            <a:pPr marL="252000" indent="-252000" algn="just">
              <a:spcAft>
                <a:spcPts val="1200"/>
              </a:spcAft>
            </a:pP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18</a:t>
            </a:fld>
            <a:endParaRPr kumimoji="1" lang="ja-JP" altLang="en-US" dirty="0"/>
          </a:p>
        </p:txBody>
      </p:sp>
      <p:sp>
        <p:nvSpPr>
          <p:cNvPr id="18" name="Rectangle 13">
            <a:extLst>
              <a:ext uri="{FF2B5EF4-FFF2-40B4-BE49-F238E27FC236}">
                <a16:creationId xmlns:a16="http://schemas.microsoft.com/office/drawing/2014/main" id="{F8A5B84A-0960-4653-BDB1-B30E1F3A8F95}"/>
              </a:ext>
            </a:extLst>
          </p:cNvPr>
          <p:cNvSpPr>
            <a:spLocks noChangeArrowheads="1"/>
          </p:cNvSpPr>
          <p:nvPr/>
        </p:nvSpPr>
        <p:spPr bwMode="auto">
          <a:xfrm>
            <a:off x="4572000" y="2515234"/>
            <a:ext cx="1171349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ja-JP" altLang="en-US"/>
          </a:p>
        </p:txBody>
      </p:sp>
      <p:sp>
        <p:nvSpPr>
          <p:cNvPr id="5" name="Rectangle 1">
            <a:extLst>
              <a:ext uri="{FF2B5EF4-FFF2-40B4-BE49-F238E27FC236}">
                <a16:creationId xmlns:a16="http://schemas.microsoft.com/office/drawing/2014/main" id="{7036FCE0-EB70-4651-8D16-E4DEE1582EE8}"/>
              </a:ext>
            </a:extLst>
          </p:cNvPr>
          <p:cNvSpPr>
            <a:spLocks noChangeArrowheads="1"/>
          </p:cNvSpPr>
          <p:nvPr/>
        </p:nvSpPr>
        <p:spPr bwMode="auto">
          <a:xfrm>
            <a:off x="2649537" y="2558449"/>
            <a:ext cx="9896299" cy="1037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7745" tIns="45720" rIns="1007745" bIns="53958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ja-JP" sz="1100" b="0" i="0" u="none" strike="noStrike" cap="none" normalizeH="0" baseline="0">
                <a:ln>
                  <a:noFill/>
                </a:ln>
                <a:solidFill>
                  <a:schemeClr val="tx1"/>
                </a:solidFill>
                <a:effectLst/>
                <a:latin typeface="ＭＳ 明朝" panose="02020609040205080304" pitchFamily="17" charset="-128"/>
                <a:ea typeface="ＭＳ 明朝" panose="02020609040205080304" pitchFamily="17" charset="-128"/>
                <a:cs typeface="Times New Roman" panose="02020603050405020304" pitchFamily="18" charset="0"/>
              </a:rPr>
            </a:br>
            <a:endParaRPr kumimoji="0" lang="en-US" altLang="ja-JP" sz="1800" b="0" i="0" u="none" strike="noStrike" cap="none" normalizeH="0" baseline="0">
              <a:ln>
                <a:noFill/>
              </a:ln>
              <a:solidFill>
                <a:schemeClr val="tx1"/>
              </a:solidFill>
              <a:effectLst/>
              <a:latin typeface="Arial" panose="020B0604020202020204" pitchFamily="34" charset="0"/>
            </a:endParaRPr>
          </a:p>
        </p:txBody>
      </p:sp>
      <p:sp>
        <p:nvSpPr>
          <p:cNvPr id="11" name="角丸四角形 148">
            <a:extLst>
              <a:ext uri="{FF2B5EF4-FFF2-40B4-BE49-F238E27FC236}">
                <a16:creationId xmlns:a16="http://schemas.microsoft.com/office/drawing/2014/main" id="{2FDCE11A-AD1C-4A1F-AF94-2FF02F98839E}"/>
              </a:ext>
            </a:extLst>
          </p:cNvPr>
          <p:cNvSpPr/>
          <p:nvPr/>
        </p:nvSpPr>
        <p:spPr>
          <a:xfrm>
            <a:off x="605790" y="1611429"/>
            <a:ext cx="7950092" cy="1003721"/>
          </a:xfrm>
          <a:prstGeom prst="roundRect">
            <a:avLst/>
          </a:prstGeom>
          <a:solidFill>
            <a:schemeClr val="accent2">
              <a:lumMod val="20000"/>
              <a:lumOff val="80000"/>
            </a:schemeClr>
          </a:solidFill>
          <a:ln w="12700" cap="flat" cmpd="sng" algn="ctr">
            <a:solidFill>
              <a:sysClr val="windowText" lastClr="000000"/>
            </a:solidFill>
            <a:prstDash val="solid"/>
            <a:miter lim="800000"/>
          </a:ln>
          <a:effectLst>
            <a:outerShdw blurRad="50800" dist="38100" dir="2700000" algn="tl" rotWithShape="0">
              <a:srgbClr val="ED7D31">
                <a:lumMod val="75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indent="419100" algn="just"/>
            <a:r>
              <a:rPr lang="ja-JP" altLang="ja-JP" sz="1800" kern="100" dirty="0">
                <a:effectLst/>
                <a:latin typeface="Tahoma" panose="020B0604030504040204" pitchFamily="34" charset="0"/>
                <a:cs typeface="Tahoma" panose="020B0604030504040204" pitchFamily="34" charset="0"/>
              </a:rPr>
              <a:t>・老朽化に伴う家屋の倒壊・建材飛散等が発生する危険性</a:t>
            </a:r>
          </a:p>
          <a:p>
            <a:pPr indent="419100" algn="just"/>
            <a:r>
              <a:rPr lang="ja-JP" altLang="ja-JP" sz="1800" kern="100" dirty="0">
                <a:effectLst/>
                <a:latin typeface="Tahoma" panose="020B0604030504040204" pitchFamily="34" charset="0"/>
                <a:cs typeface="Tahoma" panose="020B0604030504040204" pitchFamily="34" charset="0"/>
              </a:rPr>
              <a:t>・敷地内の草木繁茂、不法投棄等による近隣周辺環境の悪化</a:t>
            </a:r>
          </a:p>
          <a:p>
            <a:pPr indent="419100" algn="just"/>
            <a:r>
              <a:rPr lang="ja-JP" altLang="ja-JP" sz="1800" kern="100" dirty="0">
                <a:solidFill>
                  <a:srgbClr val="FF0000"/>
                </a:solidFill>
                <a:effectLst/>
                <a:latin typeface="Tahoma" panose="020B0604030504040204" pitchFamily="34" charset="0"/>
                <a:cs typeface="Tahoma" panose="020B0604030504040204" pitchFamily="34" charset="0"/>
              </a:rPr>
              <a:t>・</a:t>
            </a:r>
            <a:r>
              <a:rPr lang="ja-JP" altLang="ja-JP" sz="1600" kern="100" dirty="0">
                <a:solidFill>
                  <a:srgbClr val="FF0000"/>
                </a:solidFill>
                <a:effectLst/>
                <a:latin typeface="Tahoma" panose="020B0604030504040204" pitchFamily="34" charset="0"/>
                <a:cs typeface="Tahoma" panose="020B0604030504040204" pitchFamily="34" charset="0"/>
              </a:rPr>
              <a:t>【追加】</a:t>
            </a:r>
            <a:r>
              <a:rPr lang="ja-JP" altLang="ja-JP" sz="1800" kern="100" dirty="0">
                <a:solidFill>
                  <a:srgbClr val="FF0000"/>
                </a:solidFill>
                <a:effectLst/>
                <a:latin typeface="Tahoma" panose="020B0604030504040204" pitchFamily="34" charset="0"/>
                <a:cs typeface="Tahoma" panose="020B0604030504040204" pitchFamily="34" charset="0"/>
              </a:rPr>
              <a:t>地域コミュニティの担い手不足と軽微な管理支援の仕組みの必要性</a:t>
            </a:r>
            <a:endParaRPr lang="ja-JP" altLang="ja-JP" sz="1800" kern="100" dirty="0">
              <a:effectLst/>
              <a:latin typeface="Tahoma" panose="020B0604030504040204" pitchFamily="34" charset="0"/>
              <a:cs typeface="Tahoma" panose="020B0604030504040204" pitchFamily="34" charset="0"/>
            </a:endParaRPr>
          </a:p>
        </p:txBody>
      </p:sp>
      <p:sp>
        <p:nvSpPr>
          <p:cNvPr id="13" name="テキスト ボックス 12">
            <a:extLst>
              <a:ext uri="{FF2B5EF4-FFF2-40B4-BE49-F238E27FC236}">
                <a16:creationId xmlns:a16="http://schemas.microsoft.com/office/drawing/2014/main" id="{434FBB49-CD5D-443A-BF3F-E3FDB5DB2151}"/>
              </a:ext>
            </a:extLst>
          </p:cNvPr>
          <p:cNvSpPr txBox="1"/>
          <p:nvPr/>
        </p:nvSpPr>
        <p:spPr>
          <a:xfrm>
            <a:off x="221121" y="2782114"/>
            <a:ext cx="8143874" cy="369332"/>
          </a:xfrm>
          <a:prstGeom prst="rect">
            <a:avLst/>
          </a:prstGeom>
          <a:noFill/>
        </p:spPr>
        <p:txBody>
          <a:bodyPr wrap="square">
            <a:spAutoFit/>
          </a:bodyPr>
          <a:lstStyle/>
          <a:p>
            <a:pPr indent="210185" algn="just"/>
            <a:r>
              <a:rPr lang="ja-JP" altLang="en-US" dirty="0">
                <a:solidFill>
                  <a:schemeClr val="tx1"/>
                </a:solidFill>
                <a:latin typeface="メイリオ" panose="020B0604030504040204" pitchFamily="50" charset="-128"/>
                <a:ea typeface="メイリオ" panose="020B0604030504040204" pitchFamily="50" charset="-128"/>
              </a:rPr>
              <a:t>◆</a:t>
            </a:r>
            <a:r>
              <a:rPr lang="ja-JP" altLang="ja-JP" sz="1800" b="1" kern="100" dirty="0">
                <a:solidFill>
                  <a:srgbClr val="C45911"/>
                </a:solidFill>
                <a:effectLst/>
                <a:latin typeface="ＭＳ 明朝" panose="02020609040205080304" pitchFamily="17" charset="-128"/>
                <a:ea typeface="HGPｺﾞｼｯｸE" panose="020B0900000000000000" pitchFamily="50" charset="-128"/>
                <a:cs typeface="Times New Roman" panose="02020603050405020304" pitchFamily="18" charset="0"/>
              </a:rPr>
              <a:t>課題２</a:t>
            </a:r>
            <a:r>
              <a:rPr lang="ja-JP" altLang="ja-JP" sz="1800" b="1" kern="100" dirty="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　所有者等の高齢化</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b="1" kern="100" dirty="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の進行とその対応策の必要性</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14" name="角丸四角形 148">
            <a:extLst>
              <a:ext uri="{FF2B5EF4-FFF2-40B4-BE49-F238E27FC236}">
                <a16:creationId xmlns:a16="http://schemas.microsoft.com/office/drawing/2014/main" id="{DE314F68-0FAB-44B7-B27B-C971519C87D7}"/>
              </a:ext>
            </a:extLst>
          </p:cNvPr>
          <p:cNvSpPr/>
          <p:nvPr/>
        </p:nvSpPr>
        <p:spPr>
          <a:xfrm>
            <a:off x="605789" y="3144545"/>
            <a:ext cx="8023860" cy="1737992"/>
          </a:xfrm>
          <a:prstGeom prst="roundRect">
            <a:avLst/>
          </a:prstGeom>
          <a:solidFill>
            <a:schemeClr val="accent2">
              <a:lumMod val="20000"/>
              <a:lumOff val="80000"/>
            </a:schemeClr>
          </a:solidFill>
          <a:ln w="12700" cap="flat" cmpd="sng" algn="ctr">
            <a:solidFill>
              <a:sysClr val="windowText" lastClr="000000"/>
            </a:solidFill>
            <a:prstDash val="solid"/>
            <a:miter lim="800000"/>
          </a:ln>
          <a:effectLst>
            <a:outerShdw blurRad="50800" dist="38100" dir="2700000" algn="tl" rotWithShape="0">
              <a:srgbClr val="ED7D31">
                <a:lumMod val="75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539750" indent="-139700" algn="just"/>
            <a:r>
              <a:rPr lang="ja-JP" altLang="ja-JP" sz="1800" kern="100" dirty="0">
                <a:solidFill>
                  <a:srgbClr val="000000"/>
                </a:solidFill>
                <a:effectLst/>
                <a:latin typeface="+mn-ea"/>
                <a:cs typeface="Tahoma" panose="020B0604030504040204" pitchFamily="34" charset="0"/>
              </a:rPr>
              <a:t>・高齢化や施設入所・入院に伴う空家等の維持・管理及びその意思決定困難事例の増加</a:t>
            </a:r>
            <a:endParaRPr lang="ja-JP" altLang="ja-JP" sz="1800" kern="100" dirty="0">
              <a:effectLst/>
              <a:latin typeface="+mn-ea"/>
              <a:cs typeface="Tahoma" panose="020B0604030504040204" pitchFamily="34" charset="0"/>
            </a:endParaRPr>
          </a:p>
          <a:p>
            <a:pPr indent="381000" algn="just"/>
            <a:r>
              <a:rPr lang="ja-JP" altLang="ja-JP" sz="1800" kern="100" dirty="0">
                <a:solidFill>
                  <a:srgbClr val="FF0000"/>
                </a:solidFill>
                <a:effectLst/>
                <a:latin typeface="+mn-ea"/>
                <a:cs typeface="Tahoma" panose="020B0604030504040204" pitchFamily="34" charset="0"/>
              </a:rPr>
              <a:t>・</a:t>
            </a:r>
            <a:r>
              <a:rPr lang="ja-JP" altLang="ja-JP" sz="1600" kern="100" dirty="0">
                <a:solidFill>
                  <a:srgbClr val="FF0000"/>
                </a:solidFill>
                <a:effectLst/>
                <a:latin typeface="+mn-ea"/>
                <a:cs typeface="Tahoma" panose="020B0604030504040204" pitchFamily="34" charset="0"/>
              </a:rPr>
              <a:t>【追加】</a:t>
            </a:r>
            <a:r>
              <a:rPr lang="ja-JP" altLang="ja-JP" sz="1800" kern="100" dirty="0">
                <a:solidFill>
                  <a:srgbClr val="FF0000"/>
                </a:solidFill>
                <a:effectLst/>
                <a:latin typeface="+mn-ea"/>
                <a:cs typeface="Tahoma" panose="020B0604030504040204" pitchFamily="34" charset="0"/>
              </a:rPr>
              <a:t>相続を契機とした空家等の増加とそれに伴う適切に管理されない空家</a:t>
            </a:r>
            <a:endParaRPr lang="en-US" altLang="ja-JP" sz="1800" kern="100" dirty="0">
              <a:solidFill>
                <a:srgbClr val="FF0000"/>
              </a:solidFill>
              <a:effectLst/>
              <a:latin typeface="+mn-ea"/>
              <a:cs typeface="Tahoma" panose="020B0604030504040204" pitchFamily="34" charset="0"/>
            </a:endParaRPr>
          </a:p>
          <a:p>
            <a:pPr indent="381000" algn="just"/>
            <a:r>
              <a:rPr lang="ja-JP" altLang="en-US" sz="1800" kern="100" dirty="0">
                <a:solidFill>
                  <a:srgbClr val="FF0000"/>
                </a:solidFill>
                <a:effectLst/>
                <a:latin typeface="+mn-ea"/>
                <a:cs typeface="Tahoma" panose="020B0604030504040204" pitchFamily="34" charset="0"/>
              </a:rPr>
              <a:t>　</a:t>
            </a:r>
            <a:r>
              <a:rPr lang="ja-JP" altLang="ja-JP" sz="1800" kern="100" dirty="0">
                <a:solidFill>
                  <a:srgbClr val="FF0000"/>
                </a:solidFill>
                <a:effectLst/>
                <a:latin typeface="+mn-ea"/>
                <a:cs typeface="Tahoma" panose="020B0604030504040204" pitchFamily="34" charset="0"/>
              </a:rPr>
              <a:t>等の増加</a:t>
            </a:r>
            <a:endParaRPr lang="ja-JP" altLang="ja-JP" sz="1800" kern="100" dirty="0">
              <a:effectLst/>
              <a:latin typeface="+mn-ea"/>
              <a:cs typeface="Tahoma" panose="020B0604030504040204" pitchFamily="34" charset="0"/>
            </a:endParaRPr>
          </a:p>
          <a:p>
            <a:pPr marL="180340" indent="209550" algn="just"/>
            <a:r>
              <a:rPr lang="ja-JP" altLang="ja-JP" sz="1800" kern="100" dirty="0">
                <a:solidFill>
                  <a:srgbClr val="FF0000"/>
                </a:solidFill>
                <a:effectLst/>
                <a:latin typeface="+mn-ea"/>
                <a:cs typeface="Tahoma" panose="020B0604030504040204" pitchFamily="34" charset="0"/>
              </a:rPr>
              <a:t>・</a:t>
            </a:r>
            <a:r>
              <a:rPr lang="ja-JP" altLang="ja-JP" sz="1600" kern="100" dirty="0">
                <a:solidFill>
                  <a:srgbClr val="FF0000"/>
                </a:solidFill>
                <a:effectLst/>
                <a:latin typeface="+mn-ea"/>
                <a:cs typeface="Tahoma" panose="020B0604030504040204" pitchFamily="34" charset="0"/>
              </a:rPr>
              <a:t>【追加】</a:t>
            </a:r>
            <a:r>
              <a:rPr lang="ja-JP" altLang="ja-JP" sz="1800" kern="100" dirty="0">
                <a:solidFill>
                  <a:srgbClr val="FF0000"/>
                </a:solidFill>
                <a:effectLst/>
                <a:latin typeface="+mn-ea"/>
                <a:cs typeface="Tahoma" panose="020B0604030504040204" pitchFamily="34" charset="0"/>
              </a:rPr>
              <a:t>発生抑制を上回る勢いで増加する空家等の状況とその対応策の必要性</a:t>
            </a:r>
            <a:endParaRPr lang="ja-JP" altLang="ja-JP" sz="1800" kern="100" dirty="0">
              <a:effectLst/>
              <a:latin typeface="+mn-ea"/>
              <a:cs typeface="Tahoma" panose="020B0604030504040204" pitchFamily="34" charset="0"/>
            </a:endParaRPr>
          </a:p>
        </p:txBody>
      </p:sp>
      <p:sp>
        <p:nvSpPr>
          <p:cNvPr id="15" name="テキスト ボックス 4">
            <a:extLst>
              <a:ext uri="{FF2B5EF4-FFF2-40B4-BE49-F238E27FC236}">
                <a16:creationId xmlns:a16="http://schemas.microsoft.com/office/drawing/2014/main" id="{3C94F0BB-4E1D-486C-AA28-25E48E93D856}"/>
              </a:ext>
            </a:extLst>
          </p:cNvPr>
          <p:cNvSpPr txBox="1"/>
          <p:nvPr/>
        </p:nvSpPr>
        <p:spPr>
          <a:xfrm>
            <a:off x="255796" y="5061549"/>
            <a:ext cx="8241137" cy="482628"/>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indent="210185" algn="just"/>
            <a:r>
              <a:rPr lang="ja-JP" altLang="en-US" dirty="0">
                <a:solidFill>
                  <a:schemeClr val="tx1"/>
                </a:solidFill>
                <a:latin typeface="メイリオ" panose="020B0604030504040204" pitchFamily="50" charset="-128"/>
                <a:ea typeface="メイリオ" panose="020B0604030504040204" pitchFamily="50" charset="-128"/>
              </a:rPr>
              <a:t>◆</a:t>
            </a:r>
            <a:r>
              <a:rPr lang="ja-JP" altLang="ja-JP" sz="1800" b="1" kern="100" dirty="0">
                <a:solidFill>
                  <a:srgbClr val="C45911"/>
                </a:solidFill>
                <a:effectLst/>
                <a:latin typeface="ＭＳ 明朝" panose="02020609040205080304" pitchFamily="17" charset="-128"/>
                <a:ea typeface="HGPｺﾞｼｯｸE" panose="020B0900000000000000" pitchFamily="50" charset="-128"/>
                <a:cs typeface="Times New Roman" panose="02020603050405020304" pitchFamily="18" charset="0"/>
              </a:rPr>
              <a:t>課題３</a:t>
            </a:r>
            <a:r>
              <a:rPr lang="ja-JP" altLang="ja-JP" sz="1800" b="1" kern="100" dirty="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　所有者等の管理意識の欠如</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b="1" kern="100" dirty="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とその改善策の必要性</a:t>
            </a:r>
            <a:endParaRPr lang="ja-JP" altLang="ja-JP" kern="100" dirty="0">
              <a:effectLst/>
              <a:latin typeface="Century" panose="02040604050505020304" pitchFamily="18" charset="0"/>
              <a:ea typeface="ＭＳ 明朝" panose="02020609040205080304" pitchFamily="17" charset="-128"/>
              <a:cs typeface="Times New Roman" panose="02020603050405020304" pitchFamily="18" charset="0"/>
            </a:endParaRPr>
          </a:p>
          <a:p>
            <a:pPr marL="252000" indent="-252000" algn="just">
              <a:spcAft>
                <a:spcPts val="1200"/>
              </a:spcAft>
            </a:pP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16" name="角丸四角形 148">
            <a:extLst>
              <a:ext uri="{FF2B5EF4-FFF2-40B4-BE49-F238E27FC236}">
                <a16:creationId xmlns:a16="http://schemas.microsoft.com/office/drawing/2014/main" id="{C8C44C9D-C55E-4385-B2D5-0F8947E0FD49}"/>
              </a:ext>
            </a:extLst>
          </p:cNvPr>
          <p:cNvSpPr/>
          <p:nvPr/>
        </p:nvSpPr>
        <p:spPr>
          <a:xfrm>
            <a:off x="605789" y="5416298"/>
            <a:ext cx="8023859" cy="854117"/>
          </a:xfrm>
          <a:prstGeom prst="roundRect">
            <a:avLst/>
          </a:prstGeom>
          <a:solidFill>
            <a:schemeClr val="accent2">
              <a:lumMod val="20000"/>
              <a:lumOff val="80000"/>
            </a:schemeClr>
          </a:solidFill>
          <a:ln w="12700" cap="flat" cmpd="sng" algn="ctr">
            <a:solidFill>
              <a:sysClr val="windowText" lastClr="000000"/>
            </a:solidFill>
            <a:prstDash val="solid"/>
            <a:miter lim="800000"/>
          </a:ln>
          <a:effectLst>
            <a:outerShdw blurRad="50800" dist="38100" dir="2700000" algn="tl" rotWithShape="0">
              <a:srgbClr val="ED7D31">
                <a:lumMod val="75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indent="349250" algn="just"/>
            <a:r>
              <a:rPr lang="ja-JP" altLang="ja-JP" sz="1800" kern="100" dirty="0">
                <a:effectLst/>
                <a:latin typeface="Tahoma" panose="020B0604030504040204" pitchFamily="34" charset="0"/>
                <a:cs typeface="Tahoma" panose="020B0604030504040204" pitchFamily="34" charset="0"/>
              </a:rPr>
              <a:t>・所有者等が空家等を放置するという問題意識の欠如</a:t>
            </a:r>
            <a:r>
              <a:rPr lang="ja-JP" altLang="ja-JP" sz="1800" kern="100" dirty="0">
                <a:solidFill>
                  <a:srgbClr val="FF0000"/>
                </a:solidFill>
                <a:effectLst/>
                <a:latin typeface="Tahoma" panose="020B0604030504040204" pitchFamily="34" charset="0"/>
                <a:cs typeface="Tahoma" panose="020B0604030504040204" pitchFamily="34" charset="0"/>
              </a:rPr>
              <a:t>と当事者意識への転換</a:t>
            </a:r>
            <a:endParaRPr lang="ja-JP" altLang="ja-JP" sz="1800" kern="100" dirty="0">
              <a:effectLst/>
              <a:latin typeface="Tahoma" panose="020B0604030504040204" pitchFamily="34" charset="0"/>
              <a:cs typeface="Tahoma" panose="020B0604030504040204" pitchFamily="34" charset="0"/>
            </a:endParaRPr>
          </a:p>
          <a:p>
            <a:pPr indent="349250" algn="just"/>
            <a:r>
              <a:rPr lang="ja-JP" altLang="ja-JP" sz="1800" kern="100" dirty="0">
                <a:solidFill>
                  <a:srgbClr val="FF0000"/>
                </a:solidFill>
                <a:effectLst/>
                <a:latin typeface="Tahoma" panose="020B0604030504040204" pitchFamily="34" charset="0"/>
                <a:cs typeface="Tahoma" panose="020B0604030504040204" pitchFamily="34" charset="0"/>
              </a:rPr>
              <a:t>・</a:t>
            </a:r>
            <a:r>
              <a:rPr lang="ja-JP" altLang="ja-JP" sz="1600" kern="100" dirty="0">
                <a:solidFill>
                  <a:srgbClr val="FF0000"/>
                </a:solidFill>
                <a:effectLst/>
                <a:latin typeface="Tahoma" panose="020B0604030504040204" pitchFamily="34" charset="0"/>
                <a:cs typeface="Tahoma" panose="020B0604030504040204" pitchFamily="34" charset="0"/>
              </a:rPr>
              <a:t>【追加】</a:t>
            </a:r>
            <a:r>
              <a:rPr lang="ja-JP" altLang="ja-JP" sz="1800" kern="100" dirty="0">
                <a:solidFill>
                  <a:srgbClr val="FF0000"/>
                </a:solidFill>
                <a:effectLst/>
                <a:latin typeface="Tahoma" panose="020B0604030504040204" pitchFamily="34" charset="0"/>
                <a:cs typeface="Tahoma" panose="020B0604030504040204" pitchFamily="34" charset="0"/>
              </a:rPr>
              <a:t>改正法に基づく「管理不全空家等」への適切な対応と体制整備</a:t>
            </a:r>
            <a:endParaRPr lang="ja-JP" altLang="ja-JP" sz="1800" kern="100" dirty="0">
              <a:effectLst/>
              <a:latin typeface="Tahoma" panose="020B0604030504040204" pitchFamily="34" charset="0"/>
              <a:cs typeface="Tahoma" panose="020B0604030504040204" pitchFamily="34" charset="0"/>
            </a:endParaRPr>
          </a:p>
        </p:txBody>
      </p:sp>
      <p:sp>
        <p:nvSpPr>
          <p:cNvPr id="17" name="テキスト ボックス 16">
            <a:extLst>
              <a:ext uri="{FF2B5EF4-FFF2-40B4-BE49-F238E27FC236}">
                <a16:creationId xmlns:a16="http://schemas.microsoft.com/office/drawing/2014/main" id="{D3ADDD79-E1BC-46BE-BF0B-66F82420EEC1}"/>
              </a:ext>
            </a:extLst>
          </p:cNvPr>
          <p:cNvSpPr txBox="1"/>
          <p:nvPr/>
        </p:nvSpPr>
        <p:spPr>
          <a:xfrm>
            <a:off x="7682673" y="586238"/>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P.8</a:t>
            </a:r>
            <a:r>
              <a:rPr lang="ja-JP" altLang="en-US" sz="1400" dirty="0"/>
              <a:t>参照</a:t>
            </a:r>
            <a:endParaRPr kumimoji="1" lang="ja-JP" altLang="en-US" sz="1600" dirty="0"/>
          </a:p>
        </p:txBody>
      </p:sp>
    </p:spTree>
    <p:extLst>
      <p:ext uri="{BB962C8B-B14F-4D97-AF65-F5344CB8AC3E}">
        <p14:creationId xmlns:p14="http://schemas.microsoft.com/office/powerpoint/2010/main" val="4188766072"/>
      </p:ext>
    </p:extLst>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49" y="802943"/>
            <a:ext cx="8359033"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課題</a:t>
            </a:r>
            <a:r>
              <a:rPr lang="en-US" altLang="ja-JP" sz="2400" b="1" dirty="0">
                <a:latin typeface="メイリオ" panose="020B0604030504040204" pitchFamily="50" charset="-128"/>
                <a:ea typeface="メイリオ" panose="020B0604030504040204" pitchFamily="50" charset="-128"/>
              </a:rPr>
              <a:t>】</a:t>
            </a: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２ 空家等の現状と</a:t>
            </a:r>
            <a:r>
              <a:rPr lang="ja-JP" altLang="en-US" sz="28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課題</a:t>
            </a:r>
            <a:endParaRPr lang="en-US" altLang="ja-JP" sz="28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19</a:t>
            </a:fld>
            <a:endParaRPr kumimoji="1" lang="ja-JP" altLang="en-US" dirty="0"/>
          </a:p>
        </p:txBody>
      </p:sp>
      <p:sp>
        <p:nvSpPr>
          <p:cNvPr id="18" name="Rectangle 13">
            <a:extLst>
              <a:ext uri="{FF2B5EF4-FFF2-40B4-BE49-F238E27FC236}">
                <a16:creationId xmlns:a16="http://schemas.microsoft.com/office/drawing/2014/main" id="{F8A5B84A-0960-4653-BDB1-B30E1F3A8F95}"/>
              </a:ext>
            </a:extLst>
          </p:cNvPr>
          <p:cNvSpPr>
            <a:spLocks noChangeArrowheads="1"/>
          </p:cNvSpPr>
          <p:nvPr/>
        </p:nvSpPr>
        <p:spPr bwMode="auto">
          <a:xfrm>
            <a:off x="4572000" y="2515234"/>
            <a:ext cx="1171349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ja-JP" altLang="en-US"/>
          </a:p>
        </p:txBody>
      </p:sp>
      <p:sp>
        <p:nvSpPr>
          <p:cNvPr id="5" name="Rectangle 1">
            <a:extLst>
              <a:ext uri="{FF2B5EF4-FFF2-40B4-BE49-F238E27FC236}">
                <a16:creationId xmlns:a16="http://schemas.microsoft.com/office/drawing/2014/main" id="{7036FCE0-EB70-4651-8D16-E4DEE1582EE8}"/>
              </a:ext>
            </a:extLst>
          </p:cNvPr>
          <p:cNvSpPr>
            <a:spLocks noChangeArrowheads="1"/>
          </p:cNvSpPr>
          <p:nvPr/>
        </p:nvSpPr>
        <p:spPr bwMode="auto">
          <a:xfrm>
            <a:off x="2649537" y="2558449"/>
            <a:ext cx="9896299" cy="1037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7745" tIns="45720" rIns="1007745" bIns="53958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ja-JP" sz="1100" b="0" i="0" u="none" strike="noStrike" cap="none" normalizeH="0" baseline="0">
                <a:ln>
                  <a:noFill/>
                </a:ln>
                <a:solidFill>
                  <a:schemeClr val="tx1"/>
                </a:solidFill>
                <a:effectLst/>
                <a:latin typeface="ＭＳ 明朝" panose="02020609040205080304" pitchFamily="17" charset="-128"/>
                <a:ea typeface="ＭＳ 明朝" panose="02020609040205080304" pitchFamily="17" charset="-128"/>
                <a:cs typeface="Times New Roman" panose="02020603050405020304" pitchFamily="18" charset="0"/>
              </a:rPr>
            </a:br>
            <a:endParaRPr kumimoji="0" lang="en-US" altLang="ja-JP" sz="1800" b="0" i="0" u="none" strike="noStrike" cap="none" normalizeH="0" baseline="0">
              <a:ln>
                <a:noFill/>
              </a:ln>
              <a:solidFill>
                <a:schemeClr val="tx1"/>
              </a:solidFill>
              <a:effectLst/>
              <a:latin typeface="Arial" panose="020B0604020202020204" pitchFamily="34" charset="0"/>
            </a:endParaRPr>
          </a:p>
        </p:txBody>
      </p:sp>
      <p:sp>
        <p:nvSpPr>
          <p:cNvPr id="11" name="角丸四角形 148">
            <a:extLst>
              <a:ext uri="{FF2B5EF4-FFF2-40B4-BE49-F238E27FC236}">
                <a16:creationId xmlns:a16="http://schemas.microsoft.com/office/drawing/2014/main" id="{2FDCE11A-AD1C-4A1F-AF94-2FF02F98839E}"/>
              </a:ext>
            </a:extLst>
          </p:cNvPr>
          <p:cNvSpPr/>
          <p:nvPr/>
        </p:nvSpPr>
        <p:spPr>
          <a:xfrm>
            <a:off x="605790" y="3401546"/>
            <a:ext cx="7950092" cy="1391620"/>
          </a:xfrm>
          <a:prstGeom prst="roundRect">
            <a:avLst/>
          </a:prstGeom>
          <a:solidFill>
            <a:schemeClr val="accent2">
              <a:lumMod val="20000"/>
              <a:lumOff val="80000"/>
            </a:schemeClr>
          </a:solidFill>
          <a:ln w="12700" cap="flat" cmpd="sng" algn="ctr">
            <a:solidFill>
              <a:sysClr val="windowText" lastClr="000000"/>
            </a:solidFill>
            <a:prstDash val="solid"/>
            <a:miter lim="800000"/>
          </a:ln>
          <a:effectLst>
            <a:outerShdw blurRad="50800" dist="38100" dir="2700000" algn="tl" rotWithShape="0">
              <a:srgbClr val="ED7D31">
                <a:lumMod val="75000"/>
              </a:srgbClr>
            </a:outerShdw>
          </a:effectLst>
        </p:spPr>
        <p:txBody>
          <a:bodyPr rot="0" spcFirstLastPara="0" vert="horz" wrap="square" lIns="91440" tIns="45720" rIns="91440" bIns="45720" numCol="1" spcCol="0" rtlCol="0" fromWordArt="0" anchor="t" anchorCtr="1" forceAA="0" compatLnSpc="1">
            <a:prstTxWarp prst="textNoShape">
              <a:avLst/>
            </a:prstTxWarp>
            <a:noAutofit/>
          </a:bodyPr>
          <a:lstStyle/>
          <a:p>
            <a:pPr indent="349250" algn="just"/>
            <a:r>
              <a:rPr lang="ja-JP" altLang="ja-JP" sz="1800" kern="100" dirty="0">
                <a:solidFill>
                  <a:srgbClr val="FF0000"/>
                </a:solidFill>
                <a:effectLst/>
                <a:latin typeface="Tahoma" panose="020B0604030504040204" pitchFamily="34" charset="0"/>
                <a:cs typeface="Tahoma" panose="020B0604030504040204" pitchFamily="34" charset="0"/>
              </a:rPr>
              <a:t>・</a:t>
            </a:r>
            <a:r>
              <a:rPr lang="ja-JP" altLang="ja-JP" sz="1600" kern="100" dirty="0">
                <a:solidFill>
                  <a:srgbClr val="FF0000"/>
                </a:solidFill>
                <a:effectLst/>
                <a:latin typeface="Tahoma" panose="020B0604030504040204" pitchFamily="34" charset="0"/>
                <a:cs typeface="Tahoma" panose="020B0604030504040204" pitchFamily="34" charset="0"/>
              </a:rPr>
              <a:t>【追加】</a:t>
            </a:r>
            <a:r>
              <a:rPr lang="ja-JP" altLang="ja-JP" sz="1800" kern="100" dirty="0">
                <a:solidFill>
                  <a:srgbClr val="FF0000"/>
                </a:solidFill>
                <a:effectLst/>
                <a:latin typeface="Tahoma" panose="020B0604030504040204" pitchFamily="34" charset="0"/>
                <a:cs typeface="Tahoma" panose="020B0604030504040204" pitchFamily="34" charset="0"/>
              </a:rPr>
              <a:t>所有者不明・相続放棄等の権利関係が複雑な物件の増加</a:t>
            </a:r>
            <a:endParaRPr lang="ja-JP" altLang="ja-JP" sz="1800" kern="100" dirty="0">
              <a:effectLst/>
              <a:latin typeface="Tahoma" panose="020B0604030504040204" pitchFamily="34" charset="0"/>
              <a:cs typeface="Tahoma" panose="020B0604030504040204" pitchFamily="34" charset="0"/>
            </a:endParaRPr>
          </a:p>
          <a:p>
            <a:pPr algn="just"/>
            <a:r>
              <a:rPr lang="en-US" altLang="ja-JP" sz="1800" kern="100" dirty="0">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lang="ja-JP" altLang="ja-JP" sz="1800" kern="100" dirty="0">
                <a:solidFill>
                  <a:srgbClr val="FF0000"/>
                </a:solidFill>
                <a:effectLst/>
                <a:latin typeface="Tahoma" panose="020B0604030504040204" pitchFamily="34" charset="0"/>
                <a:cs typeface="Tahoma" panose="020B0604030504040204" pitchFamily="34" charset="0"/>
              </a:rPr>
              <a:t>・</a:t>
            </a:r>
            <a:r>
              <a:rPr lang="ja-JP" altLang="ja-JP" sz="1600" kern="100" dirty="0">
                <a:solidFill>
                  <a:srgbClr val="FF0000"/>
                </a:solidFill>
                <a:effectLst/>
                <a:latin typeface="Tahoma" panose="020B0604030504040204" pitchFamily="34" charset="0"/>
                <a:cs typeface="Tahoma" panose="020B0604030504040204" pitchFamily="34" charset="0"/>
              </a:rPr>
              <a:t>【追加】</a:t>
            </a:r>
            <a:r>
              <a:rPr lang="ja-JP" altLang="ja-JP" sz="1800" kern="100" dirty="0">
                <a:solidFill>
                  <a:srgbClr val="FF0000"/>
                </a:solidFill>
                <a:effectLst/>
                <a:latin typeface="Tahoma" panose="020B0604030504040204" pitchFamily="34" charset="0"/>
                <a:cs typeface="Tahoma" panose="020B0604030504040204" pitchFamily="34" charset="0"/>
              </a:rPr>
              <a:t>福祉・防災・環境・税務等庁内横断的な連携体制強化と対応能力の</a:t>
            </a:r>
            <a:endParaRPr lang="en-US" altLang="ja-JP" sz="1800" kern="100" dirty="0">
              <a:solidFill>
                <a:srgbClr val="FF0000"/>
              </a:solidFill>
              <a:effectLst/>
              <a:latin typeface="Tahoma" panose="020B0604030504040204" pitchFamily="34" charset="0"/>
              <a:cs typeface="Tahoma" panose="020B0604030504040204" pitchFamily="34" charset="0"/>
            </a:endParaRPr>
          </a:p>
          <a:p>
            <a:pPr algn="just"/>
            <a:r>
              <a:rPr lang="ja-JP" altLang="en-US" kern="100" dirty="0">
                <a:solidFill>
                  <a:srgbClr val="FF0000"/>
                </a:solidFill>
                <a:latin typeface="Tahoma" panose="020B0604030504040204" pitchFamily="34" charset="0"/>
                <a:cs typeface="Tahoma" panose="020B0604030504040204" pitchFamily="34" charset="0"/>
              </a:rPr>
              <a:t>　　</a:t>
            </a:r>
            <a:r>
              <a:rPr lang="ja-JP" altLang="en-US" sz="1800" kern="100" dirty="0">
                <a:solidFill>
                  <a:srgbClr val="FF0000"/>
                </a:solidFill>
                <a:effectLst/>
                <a:latin typeface="Tahoma" panose="020B0604030504040204" pitchFamily="34" charset="0"/>
                <a:cs typeface="Tahoma" panose="020B0604030504040204" pitchFamily="34" charset="0"/>
              </a:rPr>
              <a:t>　</a:t>
            </a:r>
            <a:r>
              <a:rPr lang="ja-JP" altLang="ja-JP" sz="1800" kern="100" dirty="0">
                <a:solidFill>
                  <a:srgbClr val="FF0000"/>
                </a:solidFill>
                <a:effectLst/>
                <a:latin typeface="Tahoma" panose="020B0604030504040204" pitchFamily="34" charset="0"/>
                <a:cs typeface="Tahoma" panose="020B0604030504040204" pitchFamily="34" charset="0"/>
              </a:rPr>
              <a:t>向上</a:t>
            </a:r>
            <a:endParaRPr lang="ja-JP" altLang="ja-JP" sz="1800" kern="100" dirty="0">
              <a:effectLst/>
              <a:latin typeface="Tahoma" panose="020B0604030504040204" pitchFamily="34" charset="0"/>
              <a:cs typeface="Tahoma" panose="020B0604030504040204" pitchFamily="34" charset="0"/>
            </a:endParaRPr>
          </a:p>
          <a:p>
            <a:pPr indent="349250" algn="just"/>
            <a:r>
              <a:rPr lang="ja-JP" altLang="ja-JP" sz="1800" kern="100" dirty="0">
                <a:solidFill>
                  <a:srgbClr val="FF0000"/>
                </a:solidFill>
                <a:effectLst/>
                <a:latin typeface="Tahoma" panose="020B0604030504040204" pitchFamily="34" charset="0"/>
                <a:cs typeface="Tahoma" panose="020B0604030504040204" pitchFamily="34" charset="0"/>
              </a:rPr>
              <a:t>・</a:t>
            </a:r>
            <a:r>
              <a:rPr lang="ja-JP" altLang="ja-JP" sz="1600" kern="100" dirty="0">
                <a:solidFill>
                  <a:srgbClr val="FF0000"/>
                </a:solidFill>
                <a:effectLst/>
                <a:latin typeface="Tahoma" panose="020B0604030504040204" pitchFamily="34" charset="0"/>
                <a:cs typeface="Tahoma" panose="020B0604030504040204" pitchFamily="34" charset="0"/>
              </a:rPr>
              <a:t>【追加】</a:t>
            </a:r>
            <a:r>
              <a:rPr lang="ja-JP" altLang="ja-JP" sz="1800" kern="100" dirty="0">
                <a:solidFill>
                  <a:srgbClr val="FF0000"/>
                </a:solidFill>
                <a:effectLst/>
                <a:latin typeface="Tahoma" panose="020B0604030504040204" pitchFamily="34" charset="0"/>
                <a:cs typeface="Tahoma" panose="020B0604030504040204" pitchFamily="34" charset="0"/>
              </a:rPr>
              <a:t>民間事業者等との役割分担を明確化した官民連携の仕組みの構築</a:t>
            </a:r>
            <a:r>
              <a:rPr lang="en-US" altLang="ja-JP" sz="1800" kern="100" dirty="0">
                <a:effectLst/>
                <a:latin typeface="Tahoma" panose="020B0604030504040204" pitchFamily="34" charset="0"/>
                <a:ea typeface="Tahoma" panose="020B0604030504040204" pitchFamily="34" charset="0"/>
                <a:cs typeface="Tahoma" panose="020B0604030504040204" pitchFamily="34" charset="0"/>
              </a:rPr>
              <a:t> </a:t>
            </a:r>
            <a:endParaRPr lang="ja-JP" altLang="ja-JP" sz="1800" kern="100" dirty="0">
              <a:effectLst/>
              <a:latin typeface="Tahoma" panose="020B0604030504040204" pitchFamily="34" charset="0"/>
              <a:cs typeface="Tahoma" panose="020B0604030504040204" pitchFamily="34" charset="0"/>
            </a:endParaRPr>
          </a:p>
          <a:p>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13" name="テキスト ボックス 12">
            <a:extLst>
              <a:ext uri="{FF2B5EF4-FFF2-40B4-BE49-F238E27FC236}">
                <a16:creationId xmlns:a16="http://schemas.microsoft.com/office/drawing/2014/main" id="{434FBB49-CD5D-443A-BF3F-E3FDB5DB2151}"/>
              </a:ext>
            </a:extLst>
          </p:cNvPr>
          <p:cNvSpPr txBox="1"/>
          <p:nvPr/>
        </p:nvSpPr>
        <p:spPr>
          <a:xfrm>
            <a:off x="221121" y="3032214"/>
            <a:ext cx="8518260" cy="369332"/>
          </a:xfrm>
          <a:prstGeom prst="rect">
            <a:avLst/>
          </a:prstGeom>
          <a:noFill/>
        </p:spPr>
        <p:txBody>
          <a:bodyPr wrap="square">
            <a:spAutoFit/>
          </a:bodyPr>
          <a:lstStyle/>
          <a:p>
            <a:pPr indent="210185" algn="just"/>
            <a:r>
              <a:rPr lang="ja-JP" altLang="en-US" dirty="0">
                <a:solidFill>
                  <a:schemeClr val="tx1"/>
                </a:solidFill>
                <a:latin typeface="メイリオ" panose="020B0604030504040204" pitchFamily="50" charset="-128"/>
                <a:ea typeface="メイリオ" panose="020B0604030504040204" pitchFamily="50" charset="-128"/>
              </a:rPr>
              <a:t>◆</a:t>
            </a:r>
            <a:r>
              <a:rPr lang="ja-JP" altLang="ja-JP" sz="1800" dirty="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課題５　市行政内部の連携・体制強化と官民連携体制の構築の必要性</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14" name="角丸四角形 148">
            <a:extLst>
              <a:ext uri="{FF2B5EF4-FFF2-40B4-BE49-F238E27FC236}">
                <a16:creationId xmlns:a16="http://schemas.microsoft.com/office/drawing/2014/main" id="{DE314F68-0FAB-44B7-B27B-C971519C87D7}"/>
              </a:ext>
            </a:extLst>
          </p:cNvPr>
          <p:cNvSpPr/>
          <p:nvPr/>
        </p:nvSpPr>
        <p:spPr>
          <a:xfrm>
            <a:off x="605790" y="1723988"/>
            <a:ext cx="8023860" cy="1121886"/>
          </a:xfrm>
          <a:prstGeom prst="roundRect">
            <a:avLst/>
          </a:prstGeom>
          <a:solidFill>
            <a:schemeClr val="accent2">
              <a:lumMod val="20000"/>
              <a:lumOff val="80000"/>
            </a:schemeClr>
          </a:solidFill>
          <a:ln w="12700" cap="flat" cmpd="sng" algn="ctr">
            <a:solidFill>
              <a:sysClr val="windowText" lastClr="000000"/>
            </a:solidFill>
            <a:prstDash val="solid"/>
            <a:miter lim="800000"/>
          </a:ln>
          <a:effectLst>
            <a:outerShdw blurRad="50800" dist="38100" dir="2700000" algn="tl" rotWithShape="0">
              <a:srgbClr val="ED7D31">
                <a:lumMod val="75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473075" indent="-139700" algn="just"/>
            <a:r>
              <a:rPr lang="ja-JP" altLang="ja-JP" sz="1800" kern="100" dirty="0">
                <a:effectLst/>
                <a:latin typeface="Tahoma" panose="020B0604030504040204" pitchFamily="34" charset="0"/>
                <a:cs typeface="Tahoma" panose="020B0604030504040204" pitchFamily="34" charset="0"/>
              </a:rPr>
              <a:t>・空家等物件を流通・活用等により解消するための相談先・事業者情報の提供不足</a:t>
            </a:r>
            <a:r>
              <a:rPr lang="ja-JP" altLang="ja-JP" sz="1800" kern="100" dirty="0">
                <a:solidFill>
                  <a:srgbClr val="FF0000"/>
                </a:solidFill>
                <a:effectLst/>
                <a:latin typeface="Tahoma" panose="020B0604030504040204" pitchFamily="34" charset="0"/>
                <a:cs typeface="Tahoma" panose="020B0604030504040204" pitchFamily="34" charset="0"/>
              </a:rPr>
              <a:t>と専門的な相談窓口・支援体制構築の必要性</a:t>
            </a:r>
            <a:endParaRPr lang="ja-JP" altLang="ja-JP" sz="1800" kern="100" dirty="0">
              <a:effectLst/>
              <a:latin typeface="Tahoma" panose="020B0604030504040204" pitchFamily="34" charset="0"/>
              <a:cs typeface="Tahoma" panose="020B0604030504040204" pitchFamily="34" charset="0"/>
            </a:endParaRPr>
          </a:p>
          <a:p>
            <a:pPr indent="349250" algn="just"/>
            <a:r>
              <a:rPr lang="ja-JP" altLang="ja-JP" sz="1800" kern="100" dirty="0">
                <a:solidFill>
                  <a:srgbClr val="FF0000"/>
                </a:solidFill>
                <a:effectLst/>
                <a:latin typeface="Tahoma" panose="020B0604030504040204" pitchFamily="34" charset="0"/>
                <a:cs typeface="Tahoma" panose="020B0604030504040204" pitchFamily="34" charset="0"/>
              </a:rPr>
              <a:t>・</a:t>
            </a:r>
            <a:r>
              <a:rPr lang="ja-JP" altLang="ja-JP" sz="1600" kern="100" dirty="0">
                <a:solidFill>
                  <a:srgbClr val="FF0000"/>
                </a:solidFill>
                <a:effectLst/>
                <a:latin typeface="Tahoma" panose="020B0604030504040204" pitchFamily="34" charset="0"/>
                <a:cs typeface="Tahoma" panose="020B0604030504040204" pitchFamily="34" charset="0"/>
              </a:rPr>
              <a:t>【追加】</a:t>
            </a:r>
            <a:r>
              <a:rPr lang="ja-JP" altLang="ja-JP" sz="1800" kern="100" dirty="0">
                <a:solidFill>
                  <a:srgbClr val="FF0000"/>
                </a:solidFill>
                <a:effectLst/>
                <a:latin typeface="Tahoma" panose="020B0604030504040204" pitchFamily="34" charset="0"/>
                <a:cs typeface="Tahoma" panose="020B0604030504040204" pitchFamily="34" charset="0"/>
              </a:rPr>
              <a:t>所有者と活用希望者のマッチング方策の不足</a:t>
            </a:r>
            <a:endParaRPr lang="ja-JP" altLang="ja-JP" sz="1800" kern="100" dirty="0">
              <a:effectLst/>
              <a:latin typeface="Tahoma" panose="020B0604030504040204" pitchFamily="34" charset="0"/>
              <a:cs typeface="Tahoma" panose="020B0604030504040204" pitchFamily="34" charset="0"/>
            </a:endParaRPr>
          </a:p>
        </p:txBody>
      </p:sp>
      <p:sp>
        <p:nvSpPr>
          <p:cNvPr id="12" name="テキスト ボックス 11">
            <a:extLst>
              <a:ext uri="{FF2B5EF4-FFF2-40B4-BE49-F238E27FC236}">
                <a16:creationId xmlns:a16="http://schemas.microsoft.com/office/drawing/2014/main" id="{7624E32C-E03E-4B94-925C-461C70CEE96B}"/>
              </a:ext>
            </a:extLst>
          </p:cNvPr>
          <p:cNvSpPr txBox="1"/>
          <p:nvPr/>
        </p:nvSpPr>
        <p:spPr>
          <a:xfrm>
            <a:off x="221121" y="1314062"/>
            <a:ext cx="8518260" cy="369332"/>
          </a:xfrm>
          <a:prstGeom prst="rect">
            <a:avLst/>
          </a:prstGeom>
          <a:noFill/>
        </p:spPr>
        <p:txBody>
          <a:bodyPr wrap="square">
            <a:spAutoFit/>
          </a:bodyPr>
          <a:lstStyle/>
          <a:p>
            <a:pPr indent="210185" algn="just"/>
            <a:r>
              <a:rPr lang="ja-JP" altLang="en-US" dirty="0">
                <a:solidFill>
                  <a:schemeClr val="tx1"/>
                </a:solidFill>
                <a:latin typeface="メイリオ" panose="020B0604030504040204" pitchFamily="50" charset="-128"/>
                <a:ea typeface="メイリオ" panose="020B0604030504040204" pitchFamily="50" charset="-128"/>
              </a:rPr>
              <a:t>◆</a:t>
            </a:r>
            <a:r>
              <a:rPr lang="ja-JP" altLang="ja-JP" sz="1800" b="1" kern="100" dirty="0">
                <a:solidFill>
                  <a:srgbClr val="C45911"/>
                </a:solidFill>
                <a:effectLst/>
                <a:latin typeface="ＭＳ 明朝" panose="02020609040205080304" pitchFamily="17" charset="-128"/>
                <a:ea typeface="HGPｺﾞｼｯｸE" panose="020B0900000000000000" pitchFamily="50" charset="-128"/>
                <a:cs typeface="Times New Roman" panose="02020603050405020304" pitchFamily="18" charset="0"/>
              </a:rPr>
              <a:t>課題４</a:t>
            </a:r>
            <a:r>
              <a:rPr lang="ja-JP" altLang="ja-JP" sz="1800" b="1" kern="100" dirty="0">
                <a:solidFill>
                  <a:srgbClr val="000000"/>
                </a:solidFill>
                <a:effectLst/>
                <a:latin typeface="ＭＳ 明朝" panose="02020609040205080304" pitchFamily="17" charset="-128"/>
                <a:ea typeface="HGPｺﾞｼｯｸE" panose="020B0900000000000000" pitchFamily="50" charset="-128"/>
                <a:cs typeface="Times New Roman" panose="02020603050405020304" pitchFamily="18" charset="0"/>
              </a:rPr>
              <a:t>　空家等を解消するための情報提供の不足</a:t>
            </a:r>
            <a:r>
              <a:rPr lang="ja-JP" altLang="ja-JP" sz="1800" b="1" kern="100" dirty="0">
                <a:solidFill>
                  <a:srgbClr val="FF0000"/>
                </a:solidFill>
                <a:effectLst/>
                <a:latin typeface="ＭＳ 明朝" panose="02020609040205080304" pitchFamily="17" charset="-128"/>
                <a:ea typeface="HGPｺﾞｼｯｸE" panose="020B0900000000000000" pitchFamily="50" charset="-128"/>
                <a:cs typeface="Times New Roman" panose="02020603050405020304" pitchFamily="18" charset="0"/>
              </a:rPr>
              <a:t>と相談・支援体制構築の必要性</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15" name="テキスト ボックス 14">
            <a:extLst>
              <a:ext uri="{FF2B5EF4-FFF2-40B4-BE49-F238E27FC236}">
                <a16:creationId xmlns:a16="http://schemas.microsoft.com/office/drawing/2014/main" id="{3145AF5A-82F1-40A9-8746-BAEB29E560E2}"/>
              </a:ext>
            </a:extLst>
          </p:cNvPr>
          <p:cNvSpPr txBox="1"/>
          <p:nvPr/>
        </p:nvSpPr>
        <p:spPr>
          <a:xfrm>
            <a:off x="595507" y="5209906"/>
            <a:ext cx="8143874" cy="1200329"/>
          </a:xfrm>
          <a:prstGeom prst="rect">
            <a:avLst/>
          </a:prstGeom>
          <a:noFill/>
        </p:spPr>
        <p:txBody>
          <a:bodyPr wrap="square">
            <a:spAutoFit/>
          </a:bodyPr>
          <a:lstStyle/>
          <a:p>
            <a:r>
              <a:rPr lang="ja-JP" altLang="en-US" dirty="0"/>
              <a:t>・「市策定の空家等対策計画の</a:t>
            </a:r>
            <a:r>
              <a:rPr lang="ja-JP" altLang="en-US" b="1" dirty="0">
                <a:solidFill>
                  <a:srgbClr val="0033CC"/>
                </a:solidFill>
              </a:rPr>
              <a:t>改定</a:t>
            </a:r>
            <a:r>
              <a:rPr lang="ja-JP" altLang="en-US" dirty="0"/>
              <a:t>における</a:t>
            </a:r>
            <a:r>
              <a:rPr lang="ja-JP" altLang="en-US" dirty="0">
                <a:solidFill>
                  <a:srgbClr val="0033CC"/>
                </a:solidFill>
              </a:rPr>
              <a:t>考え方</a:t>
            </a:r>
            <a:r>
              <a:rPr lang="ja-JP" altLang="en-US" dirty="0"/>
              <a:t>」（</a:t>
            </a:r>
            <a:r>
              <a:rPr lang="ja-JP" altLang="en-US" b="1" dirty="0">
                <a:solidFill>
                  <a:srgbClr val="0033CC"/>
                </a:solidFill>
              </a:rPr>
              <a:t>基本的指針</a:t>
            </a:r>
            <a:r>
              <a:rPr lang="ja-JP" altLang="en-US" dirty="0"/>
              <a:t>）の要点</a:t>
            </a:r>
            <a:r>
              <a:rPr lang="ja-JP" altLang="en-US" dirty="0">
                <a:solidFill>
                  <a:srgbClr val="0033CC"/>
                </a:solidFill>
              </a:rPr>
              <a:t>を考慮</a:t>
            </a:r>
            <a:endParaRPr lang="en-US" altLang="ja-JP" dirty="0">
              <a:solidFill>
                <a:srgbClr val="0033CC"/>
              </a:solidFill>
            </a:endParaRPr>
          </a:p>
          <a:p>
            <a:r>
              <a:rPr lang="ja-JP" altLang="en-US" dirty="0"/>
              <a:t>・</a:t>
            </a:r>
            <a:r>
              <a:rPr lang="zh-TW" altLang="en-US" dirty="0">
                <a:solidFill>
                  <a:srgbClr val="0033CC"/>
                </a:solidFill>
              </a:rPr>
              <a:t>埼玉</a:t>
            </a:r>
            <a:r>
              <a:rPr lang="zh-TW" altLang="en-US" b="1" dirty="0">
                <a:solidFill>
                  <a:srgbClr val="0033CC"/>
                </a:solidFill>
              </a:rPr>
              <a:t>県</a:t>
            </a:r>
            <a:r>
              <a:rPr lang="zh-TW" altLang="en-US" dirty="0"/>
              <a:t>空家等対策研修資料</a:t>
            </a:r>
            <a:r>
              <a:rPr lang="ja-JP" altLang="en-US" b="1" dirty="0">
                <a:solidFill>
                  <a:srgbClr val="0033CC"/>
                </a:solidFill>
              </a:rPr>
              <a:t>主要問題点</a:t>
            </a:r>
            <a:r>
              <a:rPr lang="ja-JP" altLang="en-US" dirty="0">
                <a:solidFill>
                  <a:srgbClr val="0033CC"/>
                </a:solidFill>
              </a:rPr>
              <a:t>との整合</a:t>
            </a:r>
            <a:endParaRPr lang="en-US" altLang="ja-JP" dirty="0">
              <a:solidFill>
                <a:srgbClr val="0033CC"/>
              </a:solidFill>
            </a:endParaRPr>
          </a:p>
          <a:p>
            <a:r>
              <a:rPr lang="ja-JP" altLang="en-US" dirty="0"/>
              <a:t>・</a:t>
            </a:r>
            <a:r>
              <a:rPr lang="ja-JP" altLang="en-US" dirty="0">
                <a:solidFill>
                  <a:srgbClr val="0033CC"/>
                </a:solidFill>
              </a:rPr>
              <a:t>都市計画課</a:t>
            </a:r>
            <a:r>
              <a:rPr lang="ja-JP" altLang="en-US" dirty="0"/>
              <a:t>空家等対策</a:t>
            </a:r>
            <a:r>
              <a:rPr lang="ja-JP" altLang="en-US" dirty="0">
                <a:solidFill>
                  <a:srgbClr val="0033CC"/>
                </a:solidFill>
              </a:rPr>
              <a:t>担当職員</a:t>
            </a:r>
            <a:r>
              <a:rPr lang="ja-JP" altLang="en-US" dirty="0"/>
              <a:t>の現地対応などの</a:t>
            </a:r>
            <a:r>
              <a:rPr lang="ja-JP" altLang="en-US" dirty="0">
                <a:solidFill>
                  <a:srgbClr val="0033CC"/>
                </a:solidFill>
              </a:rPr>
              <a:t>実務</a:t>
            </a:r>
            <a:r>
              <a:rPr lang="ja-JP" altLang="en-US" dirty="0"/>
              <a:t>を通じての</a:t>
            </a:r>
            <a:r>
              <a:rPr lang="ja-JP" altLang="en-US" b="1" dirty="0">
                <a:solidFill>
                  <a:srgbClr val="0033CC"/>
                </a:solidFill>
              </a:rPr>
              <a:t>市民</a:t>
            </a:r>
            <a:r>
              <a:rPr lang="ja-JP" altLang="en-US" dirty="0"/>
              <a:t>等からの</a:t>
            </a:r>
            <a:r>
              <a:rPr lang="ja-JP" altLang="en-US" b="1" dirty="0">
                <a:solidFill>
                  <a:srgbClr val="0033CC"/>
                </a:solidFill>
              </a:rPr>
              <a:t>意向</a:t>
            </a:r>
            <a:r>
              <a:rPr lang="ja-JP" altLang="en-US" dirty="0"/>
              <a:t>を踏まえた</a:t>
            </a:r>
            <a:r>
              <a:rPr lang="ja-JP" altLang="en-US" b="1" dirty="0">
                <a:solidFill>
                  <a:srgbClr val="0033CC"/>
                </a:solidFill>
              </a:rPr>
              <a:t>課題感</a:t>
            </a:r>
            <a:r>
              <a:rPr lang="ja-JP" altLang="en-US" dirty="0">
                <a:solidFill>
                  <a:srgbClr val="0033CC"/>
                </a:solidFill>
              </a:rPr>
              <a:t>の反映</a:t>
            </a:r>
            <a:endParaRPr lang="en-US" altLang="ja-JP" dirty="0">
              <a:solidFill>
                <a:srgbClr val="0033CC"/>
              </a:solidFill>
            </a:endParaRPr>
          </a:p>
        </p:txBody>
      </p:sp>
      <p:sp>
        <p:nvSpPr>
          <p:cNvPr id="16" name="テキスト ボックス 15">
            <a:extLst>
              <a:ext uri="{FF2B5EF4-FFF2-40B4-BE49-F238E27FC236}">
                <a16:creationId xmlns:a16="http://schemas.microsoft.com/office/drawing/2014/main" id="{4824172B-DC37-48A8-A10F-46AF602C0E5D}"/>
              </a:ext>
            </a:extLst>
          </p:cNvPr>
          <p:cNvSpPr txBox="1"/>
          <p:nvPr/>
        </p:nvSpPr>
        <p:spPr>
          <a:xfrm>
            <a:off x="447603" y="4882557"/>
            <a:ext cx="8143874" cy="369332"/>
          </a:xfrm>
          <a:prstGeom prst="rect">
            <a:avLst/>
          </a:prstGeom>
          <a:noFill/>
        </p:spPr>
        <p:txBody>
          <a:bodyPr wrap="square">
            <a:spAutoFit/>
          </a:bodyPr>
          <a:lstStyle/>
          <a:p>
            <a:r>
              <a:rPr lang="en-US" altLang="ja-JP" b="1" dirty="0">
                <a:solidFill>
                  <a:srgbClr val="008000"/>
                </a:solidFill>
                <a:latin typeface="メイリオ" panose="020B0604030504040204" pitchFamily="50" charset="-128"/>
                <a:ea typeface="メイリオ" panose="020B0604030504040204" pitchFamily="50" charset="-128"/>
              </a:rPr>
              <a:t>※ </a:t>
            </a:r>
            <a:r>
              <a:rPr lang="ja-JP" altLang="en-US" sz="1800" dirty="0">
                <a:solidFill>
                  <a:srgbClr val="008000"/>
                </a:solidFill>
                <a:effectLst/>
                <a:latin typeface="ＭＳ 明朝" panose="02020609040205080304" pitchFamily="17" charset="-128"/>
                <a:ea typeface="HGPｺﾞｼｯｸE" panose="020B0900000000000000" pitchFamily="50" charset="-128"/>
                <a:cs typeface="Times New Roman" panose="02020603050405020304" pitchFamily="18" charset="0"/>
              </a:rPr>
              <a:t>５つの課題 取りまとめ</a:t>
            </a:r>
            <a:r>
              <a:rPr lang="ja-JP" altLang="en-US" dirty="0">
                <a:solidFill>
                  <a:srgbClr val="008000"/>
                </a:solidFill>
                <a:latin typeface="ＭＳ 明朝" panose="02020609040205080304" pitchFamily="17" charset="-128"/>
                <a:ea typeface="HGPｺﾞｼｯｸE" panose="020B0900000000000000" pitchFamily="50" charset="-128"/>
                <a:cs typeface="Times New Roman" panose="02020603050405020304" pitchFamily="18" charset="0"/>
              </a:rPr>
              <a:t>の</a:t>
            </a:r>
            <a:r>
              <a:rPr lang="ja-JP" altLang="en-US" sz="1800" dirty="0">
                <a:solidFill>
                  <a:srgbClr val="008000"/>
                </a:solidFill>
                <a:effectLst/>
                <a:latin typeface="ＭＳ 明朝" panose="02020609040205080304" pitchFamily="17" charset="-128"/>
                <a:ea typeface="HGPｺﾞｼｯｸE" panose="020B0900000000000000" pitchFamily="50" charset="-128"/>
                <a:cs typeface="Times New Roman" panose="02020603050405020304" pitchFamily="18" charset="0"/>
              </a:rPr>
              <a:t>基本的考え方</a:t>
            </a:r>
            <a:r>
              <a:rPr lang="ja-JP" altLang="ja-JP" sz="1800" dirty="0">
                <a:solidFill>
                  <a:srgbClr val="008000"/>
                </a:solidFill>
                <a:effectLst/>
                <a:latin typeface="ＭＳ 明朝" panose="02020609040205080304" pitchFamily="17" charset="-128"/>
                <a:ea typeface="HGPｺﾞｼｯｸE" panose="020B0900000000000000" pitchFamily="50" charset="-128"/>
                <a:cs typeface="Times New Roman" panose="02020603050405020304" pitchFamily="18" charset="0"/>
              </a:rPr>
              <a:t>　</a:t>
            </a:r>
            <a:endParaRPr lang="ja-JP" altLang="en-US" dirty="0">
              <a:solidFill>
                <a:srgbClr val="008000"/>
              </a:solidFill>
            </a:endParaRPr>
          </a:p>
        </p:txBody>
      </p:sp>
      <p:sp>
        <p:nvSpPr>
          <p:cNvPr id="17" name="テキスト ボックス 16">
            <a:extLst>
              <a:ext uri="{FF2B5EF4-FFF2-40B4-BE49-F238E27FC236}">
                <a16:creationId xmlns:a16="http://schemas.microsoft.com/office/drawing/2014/main" id="{0C706985-F4F0-4F1F-90AB-997AB72F9248}"/>
              </a:ext>
            </a:extLst>
          </p:cNvPr>
          <p:cNvSpPr txBox="1"/>
          <p:nvPr/>
        </p:nvSpPr>
        <p:spPr>
          <a:xfrm>
            <a:off x="7682673" y="586238"/>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P.8</a:t>
            </a:r>
            <a:r>
              <a:rPr lang="ja-JP" altLang="en-US" sz="1400" dirty="0"/>
              <a:t>参照</a:t>
            </a:r>
            <a:endParaRPr kumimoji="1" lang="ja-JP" altLang="en-US" sz="1600" dirty="0"/>
          </a:p>
        </p:txBody>
      </p:sp>
    </p:spTree>
    <p:extLst>
      <p:ext uri="{BB962C8B-B14F-4D97-AF65-F5344CB8AC3E}">
        <p14:creationId xmlns:p14="http://schemas.microsoft.com/office/powerpoint/2010/main" val="450922214"/>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0" y="898450"/>
            <a:ext cx="5424538" cy="776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入間市空家等対策協議会の役割</a:t>
            </a:r>
            <a:r>
              <a:rPr lang="en-US" altLang="ja-JP" sz="2400" b="1" dirty="0">
                <a:latin typeface="メイリオ" panose="020B0604030504040204" pitchFamily="50" charset="-128"/>
                <a:ea typeface="メイリオ" panose="020B0604030504040204" pitchFamily="50" charset="-128"/>
              </a:rPr>
              <a:t>】</a:t>
            </a: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9" y="329514"/>
            <a:ext cx="5597542"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入間市空家等対策協議会の概要</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508176" y="1518651"/>
            <a:ext cx="8241137" cy="651905"/>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◆空家等に関する施策を総合的かつ計画的に実施するため、空家等　対策特別措置法に基づき、平成３０年６月１日に協議会を設置　　　　　　　　　　　　　　　　　  </a:t>
            </a: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391899" y="1048126"/>
            <a:ext cx="8415052" cy="5330371"/>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2</a:t>
            </a:fld>
            <a:endParaRPr kumimoji="1" lang="ja-JP" altLang="en-US" dirty="0"/>
          </a:p>
        </p:txBody>
      </p:sp>
      <p:sp>
        <p:nvSpPr>
          <p:cNvPr id="4" name="テキスト ボックス 3">
            <a:extLst>
              <a:ext uri="{FF2B5EF4-FFF2-40B4-BE49-F238E27FC236}">
                <a16:creationId xmlns:a16="http://schemas.microsoft.com/office/drawing/2014/main" id="{5A29780C-1660-4AC8-B32E-BA3AE8535A51}"/>
              </a:ext>
            </a:extLst>
          </p:cNvPr>
          <p:cNvSpPr txBox="1"/>
          <p:nvPr/>
        </p:nvSpPr>
        <p:spPr>
          <a:xfrm>
            <a:off x="833841" y="2562132"/>
            <a:ext cx="8113309" cy="707886"/>
          </a:xfrm>
          <a:prstGeom prst="rect">
            <a:avLst/>
          </a:prstGeom>
          <a:noFill/>
        </p:spPr>
        <p:txBody>
          <a:bodyPr wrap="square" rtlCol="0">
            <a:spAutoFit/>
          </a:bodyPr>
          <a:lstStyle/>
          <a:p>
            <a:r>
              <a:rPr kumimoji="1" lang="ja-JP" altLang="en-US" sz="2000" dirty="0"/>
              <a:t>◆</a:t>
            </a:r>
            <a:r>
              <a:rPr kumimoji="1" lang="ja-JP" altLang="en-US" sz="2000" dirty="0">
                <a:solidFill>
                  <a:srgbClr val="FF0000"/>
                </a:solidFill>
              </a:rPr>
              <a:t>空家等対策計画の作成及び変更</a:t>
            </a:r>
            <a:r>
              <a:rPr kumimoji="1" lang="ja-JP" altLang="en-US" sz="2000" dirty="0"/>
              <a:t>並びに実施に関すること</a:t>
            </a:r>
            <a:endParaRPr kumimoji="1" lang="en-US" altLang="ja-JP" sz="2000" dirty="0"/>
          </a:p>
          <a:p>
            <a:r>
              <a:rPr kumimoji="1" lang="ja-JP" altLang="en-US" sz="2000" dirty="0"/>
              <a:t>◆空家等に関する施策の推進に関し、市長が認める事項</a:t>
            </a:r>
            <a:endParaRPr kumimoji="1" lang="ja-JP" altLang="en-US" sz="2000" dirty="0">
              <a:solidFill>
                <a:srgbClr val="FF0000"/>
              </a:solidFill>
            </a:endParaRPr>
          </a:p>
        </p:txBody>
      </p:sp>
      <p:sp>
        <p:nvSpPr>
          <p:cNvPr id="13" name="テキスト ボックス 12">
            <a:extLst>
              <a:ext uri="{FF2B5EF4-FFF2-40B4-BE49-F238E27FC236}">
                <a16:creationId xmlns:a16="http://schemas.microsoft.com/office/drawing/2014/main" id="{1B1A7A0E-67B9-40FC-B728-65DB7F78EE79}"/>
              </a:ext>
            </a:extLst>
          </p:cNvPr>
          <p:cNvSpPr txBox="1">
            <a:spLocks noChangeArrowheads="1"/>
          </p:cNvSpPr>
          <p:nvPr/>
        </p:nvSpPr>
        <p:spPr bwMode="auto">
          <a:xfrm>
            <a:off x="508176" y="2115555"/>
            <a:ext cx="2743200" cy="46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ja-JP" altLang="en-US" sz="2000" b="1" dirty="0">
                <a:latin typeface="メイリオ" panose="020B0604030504040204" pitchFamily="50" charset="-128"/>
                <a:ea typeface="メイリオ" panose="020B0604030504040204" pitchFamily="50" charset="-128"/>
              </a:rPr>
              <a:t> </a:t>
            </a:r>
            <a:r>
              <a:rPr lang="ja-JP" altLang="en-US" sz="1200" dirty="0"/>
              <a:t>●</a:t>
            </a:r>
            <a:r>
              <a:rPr lang="ja-JP" altLang="en-US" sz="2000" b="1" dirty="0">
                <a:latin typeface="メイリオ" panose="020B0604030504040204" pitchFamily="50" charset="-128"/>
                <a:ea typeface="メイリオ" panose="020B0604030504040204" pitchFamily="50" charset="-128"/>
              </a:rPr>
              <a:t> 協議する事項</a:t>
            </a:r>
            <a:endParaRPr lang="en-US" altLang="ja-JP" sz="2000" b="1" dirty="0">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3B4C53E4-59BC-40FE-AFC9-B0604EFB8AE2}"/>
              </a:ext>
            </a:extLst>
          </p:cNvPr>
          <p:cNvSpPr txBox="1"/>
          <p:nvPr/>
        </p:nvSpPr>
        <p:spPr>
          <a:xfrm>
            <a:off x="444261" y="3710327"/>
            <a:ext cx="8113309" cy="1477328"/>
          </a:xfrm>
          <a:prstGeom prst="rect">
            <a:avLst/>
          </a:prstGeom>
          <a:noFill/>
        </p:spPr>
        <p:txBody>
          <a:bodyPr wrap="square" rtlCol="0">
            <a:spAutoFit/>
          </a:bodyPr>
          <a:lstStyle/>
          <a:p>
            <a:r>
              <a:rPr kumimoji="1" lang="ja-JP" altLang="en-US" dirty="0"/>
              <a:t>◆委員１５人以内</a:t>
            </a:r>
            <a:r>
              <a:rPr lang="ja-JP" altLang="en-US" dirty="0"/>
              <a:t>で</a:t>
            </a:r>
            <a:r>
              <a:rPr kumimoji="1" lang="ja-JP" altLang="en-US" dirty="0"/>
              <a:t>組織（１２人）</a:t>
            </a:r>
            <a:endParaRPr kumimoji="1" lang="en-US" altLang="ja-JP" dirty="0"/>
          </a:p>
          <a:p>
            <a:r>
              <a:rPr lang="ja-JP" altLang="en-US" dirty="0"/>
              <a:t>　●</a:t>
            </a:r>
            <a:r>
              <a:rPr kumimoji="1" lang="ja-JP" altLang="en-US" dirty="0"/>
              <a:t>市長（会長・議長）</a:t>
            </a:r>
          </a:p>
          <a:p>
            <a:r>
              <a:rPr kumimoji="1" lang="ja-JP" altLang="en-US" dirty="0"/>
              <a:t>（１）地域住民（３人）</a:t>
            </a:r>
          </a:p>
          <a:p>
            <a:r>
              <a:rPr kumimoji="1" lang="ja-JP" altLang="en-US" dirty="0"/>
              <a:t>（２）学識経験者（７人）</a:t>
            </a:r>
          </a:p>
          <a:p>
            <a:r>
              <a:rPr kumimoji="1" lang="ja-JP" altLang="en-US" dirty="0"/>
              <a:t>（３）前二号に掲げる者のほか、市長が必要と認める者（１人）</a:t>
            </a:r>
          </a:p>
        </p:txBody>
      </p:sp>
      <p:sp>
        <p:nvSpPr>
          <p:cNvPr id="16" name="テキスト ボックス 15">
            <a:extLst>
              <a:ext uri="{FF2B5EF4-FFF2-40B4-BE49-F238E27FC236}">
                <a16:creationId xmlns:a16="http://schemas.microsoft.com/office/drawing/2014/main" id="{6CD6DA9F-7C1A-40CE-BFFF-D46D7AAD92A8}"/>
              </a:ext>
            </a:extLst>
          </p:cNvPr>
          <p:cNvSpPr txBox="1">
            <a:spLocks noChangeArrowheads="1"/>
          </p:cNvSpPr>
          <p:nvPr/>
        </p:nvSpPr>
        <p:spPr bwMode="auto">
          <a:xfrm>
            <a:off x="115227" y="3299752"/>
            <a:ext cx="2515990" cy="46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委員の構成</a:t>
            </a:r>
            <a:r>
              <a:rPr lang="en-US" altLang="ja-JP" sz="2400" b="1" dirty="0">
                <a:latin typeface="メイリオ" panose="020B0604030504040204" pitchFamily="50" charset="-128"/>
                <a:ea typeface="メイリオ" panose="020B0604030504040204" pitchFamily="50" charset="-128"/>
              </a:rPr>
              <a:t>】</a:t>
            </a:r>
          </a:p>
        </p:txBody>
      </p:sp>
      <p:sp>
        <p:nvSpPr>
          <p:cNvPr id="17" name="テキスト ボックス 16">
            <a:extLst>
              <a:ext uri="{FF2B5EF4-FFF2-40B4-BE49-F238E27FC236}">
                <a16:creationId xmlns:a16="http://schemas.microsoft.com/office/drawing/2014/main" id="{71248966-5D1D-41BD-994C-A3C351831538}"/>
              </a:ext>
            </a:extLst>
          </p:cNvPr>
          <p:cNvSpPr txBox="1"/>
          <p:nvPr/>
        </p:nvSpPr>
        <p:spPr>
          <a:xfrm>
            <a:off x="515345" y="5486708"/>
            <a:ext cx="8113309" cy="646331"/>
          </a:xfrm>
          <a:prstGeom prst="rect">
            <a:avLst/>
          </a:prstGeom>
          <a:noFill/>
        </p:spPr>
        <p:txBody>
          <a:bodyPr wrap="square" rtlCol="0">
            <a:spAutoFit/>
          </a:bodyPr>
          <a:lstStyle/>
          <a:p>
            <a:r>
              <a:rPr kumimoji="1" lang="ja-JP" altLang="en-US" dirty="0"/>
              <a:t>◆任期：令和８年６月１日から２年間（令和１０年５月３１日まで）</a:t>
            </a:r>
            <a:endParaRPr kumimoji="1" lang="en-US" altLang="ja-JP" dirty="0"/>
          </a:p>
          <a:p>
            <a:r>
              <a:rPr kumimoji="1" lang="ja-JP" altLang="en-US" dirty="0"/>
              <a:t>◆報酬：１回 </a:t>
            </a:r>
            <a:r>
              <a:rPr kumimoji="1" lang="en-US" altLang="ja-JP" dirty="0"/>
              <a:t>7,000</a:t>
            </a:r>
            <a:r>
              <a:rPr kumimoji="1" lang="ja-JP" altLang="en-US" dirty="0"/>
              <a:t>円</a:t>
            </a:r>
            <a:r>
              <a:rPr lang="ja-JP" altLang="en-US" dirty="0"/>
              <a:t>　費用弁償：</a:t>
            </a:r>
            <a:r>
              <a:rPr lang="en-US" altLang="ja-JP" dirty="0"/>
              <a:t>1,000</a:t>
            </a:r>
            <a:r>
              <a:rPr lang="ja-JP" altLang="en-US"/>
              <a:t>円</a:t>
            </a:r>
            <a:endParaRPr lang="en-US" altLang="ja-JP" dirty="0">
              <a:solidFill>
                <a:srgbClr val="FF0000"/>
              </a:solidFill>
            </a:endParaRPr>
          </a:p>
        </p:txBody>
      </p:sp>
      <p:sp>
        <p:nvSpPr>
          <p:cNvPr id="14" name="テキスト ボックス 13">
            <a:extLst>
              <a:ext uri="{FF2B5EF4-FFF2-40B4-BE49-F238E27FC236}">
                <a16:creationId xmlns:a16="http://schemas.microsoft.com/office/drawing/2014/main" id="{28DEAC35-9273-4FB9-8378-8681F54CBF36}"/>
              </a:ext>
            </a:extLst>
          </p:cNvPr>
          <p:cNvSpPr txBox="1">
            <a:spLocks noChangeArrowheads="1"/>
          </p:cNvSpPr>
          <p:nvPr/>
        </p:nvSpPr>
        <p:spPr bwMode="auto">
          <a:xfrm>
            <a:off x="-207096" y="5084712"/>
            <a:ext cx="4173744" cy="46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委員の任期、報酬</a:t>
            </a:r>
            <a:r>
              <a:rPr lang="en-US" altLang="ja-JP" sz="2400" b="1" dirty="0">
                <a:latin typeface="メイリオ" panose="020B0604030504040204" pitchFamily="50" charset="-128"/>
                <a:ea typeface="メイリオ" panose="020B0604030504040204" pitchFamily="50" charset="-128"/>
              </a:rPr>
              <a:t>】</a:t>
            </a:r>
          </a:p>
        </p:txBody>
      </p:sp>
      <p:sp>
        <p:nvSpPr>
          <p:cNvPr id="21" name="テキスト ボックス 20">
            <a:extLst>
              <a:ext uri="{FF2B5EF4-FFF2-40B4-BE49-F238E27FC236}">
                <a16:creationId xmlns:a16="http://schemas.microsoft.com/office/drawing/2014/main" id="{5DF71A9D-ADC8-4858-BEA3-ABF95EFC60DD}"/>
              </a:ext>
            </a:extLst>
          </p:cNvPr>
          <p:cNvSpPr txBox="1"/>
          <p:nvPr/>
        </p:nvSpPr>
        <p:spPr>
          <a:xfrm>
            <a:off x="7429500" y="480060"/>
            <a:ext cx="1405890" cy="553998"/>
          </a:xfrm>
          <a:prstGeom prst="rect">
            <a:avLst/>
          </a:prstGeom>
          <a:solidFill>
            <a:schemeClr val="bg1"/>
          </a:solidFill>
          <a:ln>
            <a:solidFill>
              <a:schemeClr val="tx1"/>
            </a:solidFill>
          </a:ln>
        </p:spPr>
        <p:txBody>
          <a:bodyPr wrap="square" rtlCol="0">
            <a:spAutoFit/>
          </a:bodyPr>
          <a:lstStyle/>
          <a:p>
            <a:pPr algn="ctr"/>
            <a:r>
              <a:rPr lang="ja-JP" altLang="en-US" sz="1600" dirty="0"/>
              <a:t>資料１</a:t>
            </a:r>
            <a:endParaRPr lang="en-US" altLang="ja-JP" sz="1600" dirty="0"/>
          </a:p>
          <a:p>
            <a:pPr algn="ctr"/>
            <a:r>
              <a:rPr lang="en-US" altLang="ja-JP" sz="1400" dirty="0"/>
              <a:t>P.1</a:t>
            </a:r>
            <a:r>
              <a:rPr lang="ja-JP" altLang="en-US" sz="1400" dirty="0"/>
              <a:t>～</a:t>
            </a:r>
            <a:r>
              <a:rPr lang="en-US" altLang="ja-JP" sz="1400" dirty="0"/>
              <a:t>P.3</a:t>
            </a:r>
            <a:r>
              <a:rPr lang="ja-JP" altLang="en-US" sz="1400" dirty="0"/>
              <a:t>参照</a:t>
            </a:r>
            <a:endParaRPr kumimoji="1" lang="ja-JP" altLang="en-US" sz="1600" dirty="0"/>
          </a:p>
        </p:txBody>
      </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49" y="802943"/>
            <a:ext cx="8359033"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参考</a:t>
            </a: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埼玉県空家等対策研修資料</a:t>
            </a:r>
            <a:endParaRPr lang="en-US" altLang="ja-JP" sz="2400" b="1" dirty="0">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２ 空家等の現状と</a:t>
            </a:r>
            <a:r>
              <a:rPr lang="ja-JP" altLang="en-US" sz="28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課題</a:t>
            </a:r>
            <a:endParaRPr lang="en-US" altLang="ja-JP" sz="28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20</a:t>
            </a:fld>
            <a:endParaRPr kumimoji="1" lang="ja-JP" altLang="en-US" dirty="0"/>
          </a:p>
        </p:txBody>
      </p:sp>
      <p:sp>
        <p:nvSpPr>
          <p:cNvPr id="18" name="Rectangle 13">
            <a:extLst>
              <a:ext uri="{FF2B5EF4-FFF2-40B4-BE49-F238E27FC236}">
                <a16:creationId xmlns:a16="http://schemas.microsoft.com/office/drawing/2014/main" id="{F8A5B84A-0960-4653-BDB1-B30E1F3A8F95}"/>
              </a:ext>
            </a:extLst>
          </p:cNvPr>
          <p:cNvSpPr>
            <a:spLocks noChangeArrowheads="1"/>
          </p:cNvSpPr>
          <p:nvPr/>
        </p:nvSpPr>
        <p:spPr bwMode="auto">
          <a:xfrm>
            <a:off x="4572000" y="2515234"/>
            <a:ext cx="1171349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ja-JP" altLang="en-US"/>
          </a:p>
        </p:txBody>
      </p:sp>
      <p:sp>
        <p:nvSpPr>
          <p:cNvPr id="5" name="Rectangle 1">
            <a:extLst>
              <a:ext uri="{FF2B5EF4-FFF2-40B4-BE49-F238E27FC236}">
                <a16:creationId xmlns:a16="http://schemas.microsoft.com/office/drawing/2014/main" id="{7036FCE0-EB70-4651-8D16-E4DEE1582EE8}"/>
              </a:ext>
            </a:extLst>
          </p:cNvPr>
          <p:cNvSpPr>
            <a:spLocks noChangeArrowheads="1"/>
          </p:cNvSpPr>
          <p:nvPr/>
        </p:nvSpPr>
        <p:spPr bwMode="auto">
          <a:xfrm>
            <a:off x="2649537" y="2558449"/>
            <a:ext cx="9896299" cy="1037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7745" tIns="45720" rIns="1007745" bIns="53958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ja-JP" sz="1100" b="0" i="0" u="none" strike="noStrike" cap="none" normalizeH="0" baseline="0">
                <a:ln>
                  <a:noFill/>
                </a:ln>
                <a:solidFill>
                  <a:schemeClr val="tx1"/>
                </a:solidFill>
                <a:effectLst/>
                <a:latin typeface="ＭＳ 明朝" panose="02020609040205080304" pitchFamily="17" charset="-128"/>
                <a:ea typeface="ＭＳ 明朝" panose="02020609040205080304" pitchFamily="17" charset="-128"/>
                <a:cs typeface="Times New Roman" panose="02020603050405020304" pitchFamily="18" charset="0"/>
              </a:rPr>
            </a:br>
            <a:endParaRPr kumimoji="0" lang="en-US" altLang="ja-JP" sz="1800" b="0" i="0" u="none" strike="noStrike" cap="none" normalizeH="0" baseline="0">
              <a:ln>
                <a:noFill/>
              </a:ln>
              <a:solidFill>
                <a:schemeClr val="tx1"/>
              </a:solidFill>
              <a:effectLst/>
              <a:latin typeface="Arial" panose="020B0604020202020204" pitchFamily="34" charset="0"/>
            </a:endParaRPr>
          </a:p>
        </p:txBody>
      </p:sp>
      <p:sp>
        <p:nvSpPr>
          <p:cNvPr id="15" name="テキスト ボックス 14">
            <a:extLst>
              <a:ext uri="{FF2B5EF4-FFF2-40B4-BE49-F238E27FC236}">
                <a16:creationId xmlns:a16="http://schemas.microsoft.com/office/drawing/2014/main" id="{3145AF5A-82F1-40A9-8746-BAEB29E560E2}"/>
              </a:ext>
            </a:extLst>
          </p:cNvPr>
          <p:cNvSpPr txBox="1"/>
          <p:nvPr/>
        </p:nvSpPr>
        <p:spPr>
          <a:xfrm>
            <a:off x="595507" y="5247348"/>
            <a:ext cx="8143874" cy="923330"/>
          </a:xfrm>
          <a:prstGeom prst="rect">
            <a:avLst/>
          </a:prstGeom>
          <a:noFill/>
        </p:spPr>
        <p:txBody>
          <a:bodyPr wrap="square">
            <a:spAutoFit/>
          </a:bodyPr>
          <a:lstStyle/>
          <a:p>
            <a:r>
              <a:rPr lang="ja-JP" altLang="en-US" dirty="0"/>
              <a:t>本市では、令和２年度から令和７年度まで調査を実施した結果、５００件の空家等を確認。そのうち、２７４件が建物の取り壊し等により解消となり、令和８年３月</a:t>
            </a:r>
            <a:r>
              <a:rPr lang="en-US" altLang="ja-JP" dirty="0"/>
              <a:t>31</a:t>
            </a:r>
            <a:r>
              <a:rPr lang="ja-JP" altLang="en-US" dirty="0"/>
              <a:t>日現在、２２６件の空家等を確認している。</a:t>
            </a:r>
            <a:endParaRPr lang="en-US" altLang="ja-JP" dirty="0"/>
          </a:p>
        </p:txBody>
      </p:sp>
      <p:pic>
        <p:nvPicPr>
          <p:cNvPr id="16" name="図 15">
            <a:extLst>
              <a:ext uri="{FF2B5EF4-FFF2-40B4-BE49-F238E27FC236}">
                <a16:creationId xmlns:a16="http://schemas.microsoft.com/office/drawing/2014/main" id="{EF793599-0456-4944-A546-39855F2E11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164" y="1273468"/>
            <a:ext cx="8239671" cy="5044466"/>
          </a:xfrm>
          <a:prstGeom prst="rect">
            <a:avLst/>
          </a:prstGeom>
        </p:spPr>
      </p:pic>
      <p:sp>
        <p:nvSpPr>
          <p:cNvPr id="4" name="四角形: 角を丸くする 3">
            <a:extLst>
              <a:ext uri="{FF2B5EF4-FFF2-40B4-BE49-F238E27FC236}">
                <a16:creationId xmlns:a16="http://schemas.microsoft.com/office/drawing/2014/main" id="{1800A369-DD86-406C-89C5-6C41AD3DD7BC}"/>
              </a:ext>
            </a:extLst>
          </p:cNvPr>
          <p:cNvSpPr/>
          <p:nvPr/>
        </p:nvSpPr>
        <p:spPr bwMode="auto">
          <a:xfrm>
            <a:off x="3817620" y="2263140"/>
            <a:ext cx="1908810" cy="537210"/>
          </a:xfrm>
          <a:prstGeom prst="roundRect">
            <a:avLst>
              <a:gd name="adj" fmla="val 16667"/>
            </a:avLst>
          </a:prstGeom>
          <a:noFill/>
          <a:ln w="38100" cap="flat" cmpd="sng" algn="ctr">
            <a:solidFill>
              <a:srgbClr val="FF0000"/>
            </a:solidFill>
            <a:prstDash val="dash"/>
            <a:round/>
            <a:headEnd type="none" w="med" len="med"/>
            <a:tailEnd type="none" w="med" len="med"/>
          </a:ln>
          <a:effectLst>
            <a:outerShdw blurRad="50800" dist="38100" dir="2700000" algn="tl" rotWithShape="0">
              <a:prstClr val="black">
                <a:alpha val="40000"/>
              </a:prstClr>
            </a:outerShdw>
          </a:effectLst>
        </p:spPr>
        <p:txBody>
          <a:bodyPr rtlCol="0" anchor="ctr" anchorCtr="0"/>
          <a:lstStyle/>
          <a:p>
            <a:pPr algn="ctr"/>
            <a:endParaRPr kumimoji="0" lang="ja-JP" altLang="en-US" sz="2400" b="1" dirty="0">
              <a:ea typeface="HG丸ｺﾞｼｯｸM-PRO" pitchFamily="50" charset="-128"/>
            </a:endParaRPr>
          </a:p>
        </p:txBody>
      </p:sp>
      <p:sp>
        <p:nvSpPr>
          <p:cNvPr id="8" name="吹き出し: 円形 7">
            <a:extLst>
              <a:ext uri="{FF2B5EF4-FFF2-40B4-BE49-F238E27FC236}">
                <a16:creationId xmlns:a16="http://schemas.microsoft.com/office/drawing/2014/main" id="{DF67A04A-EDB1-43BF-A6B5-877BF368ABCF}"/>
              </a:ext>
            </a:extLst>
          </p:cNvPr>
          <p:cNvSpPr/>
          <p:nvPr/>
        </p:nvSpPr>
        <p:spPr bwMode="auto">
          <a:xfrm>
            <a:off x="2525324" y="1617870"/>
            <a:ext cx="1463746" cy="612648"/>
          </a:xfrm>
          <a:prstGeom prst="wedgeEllipseCallout">
            <a:avLst>
              <a:gd name="adj1" fmla="val 40856"/>
              <a:gd name="adj2" fmla="val 66231"/>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381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rtlCol="0" anchor="ctr" anchorCtr="0"/>
          <a:lstStyle/>
          <a:p>
            <a:r>
              <a:rPr lang="ja-JP" altLang="ja-JP" sz="2400" b="1" kern="100">
                <a:solidFill>
                  <a:srgbClr val="C45911"/>
                </a:solidFill>
                <a:effectLst/>
                <a:latin typeface="ＭＳ 明朝" panose="02020609040205080304" pitchFamily="17" charset="-128"/>
                <a:ea typeface="HGPｺﾞｼｯｸE" panose="020B0900000000000000" pitchFamily="50" charset="-128"/>
                <a:cs typeface="Times New Roman" panose="02020603050405020304" pitchFamily="18" charset="0"/>
              </a:rPr>
              <a:t>課題１</a:t>
            </a:r>
            <a:endParaRPr lang="ja-JP" altLang="en-US" sz="2400" dirty="0"/>
          </a:p>
        </p:txBody>
      </p:sp>
    </p:spTree>
    <p:extLst>
      <p:ext uri="{BB962C8B-B14F-4D97-AF65-F5344CB8AC3E}">
        <p14:creationId xmlns:p14="http://schemas.microsoft.com/office/powerpoint/2010/main" val="4184818813"/>
      </p:ext>
    </p:extLst>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49" y="802943"/>
            <a:ext cx="8359033"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参考</a:t>
            </a: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埼玉県空家等対策研修資料</a:t>
            </a:r>
            <a:endParaRPr lang="en-US" altLang="ja-JP" sz="2400" b="1" dirty="0">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２ 空家等の現状と</a:t>
            </a:r>
            <a:r>
              <a:rPr lang="ja-JP" altLang="en-US" sz="28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課題</a:t>
            </a:r>
            <a:endParaRPr lang="en-US" altLang="ja-JP" sz="28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21</a:t>
            </a:fld>
            <a:endParaRPr kumimoji="1" lang="ja-JP" altLang="en-US" dirty="0"/>
          </a:p>
        </p:txBody>
      </p:sp>
      <p:sp>
        <p:nvSpPr>
          <p:cNvPr id="18" name="Rectangle 13">
            <a:extLst>
              <a:ext uri="{FF2B5EF4-FFF2-40B4-BE49-F238E27FC236}">
                <a16:creationId xmlns:a16="http://schemas.microsoft.com/office/drawing/2014/main" id="{F8A5B84A-0960-4653-BDB1-B30E1F3A8F95}"/>
              </a:ext>
            </a:extLst>
          </p:cNvPr>
          <p:cNvSpPr>
            <a:spLocks noChangeArrowheads="1"/>
          </p:cNvSpPr>
          <p:nvPr/>
        </p:nvSpPr>
        <p:spPr bwMode="auto">
          <a:xfrm>
            <a:off x="4572000" y="2515234"/>
            <a:ext cx="1171349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ja-JP" altLang="en-US"/>
          </a:p>
        </p:txBody>
      </p:sp>
      <p:sp>
        <p:nvSpPr>
          <p:cNvPr id="5" name="Rectangle 1">
            <a:extLst>
              <a:ext uri="{FF2B5EF4-FFF2-40B4-BE49-F238E27FC236}">
                <a16:creationId xmlns:a16="http://schemas.microsoft.com/office/drawing/2014/main" id="{7036FCE0-EB70-4651-8D16-E4DEE1582EE8}"/>
              </a:ext>
            </a:extLst>
          </p:cNvPr>
          <p:cNvSpPr>
            <a:spLocks noChangeArrowheads="1"/>
          </p:cNvSpPr>
          <p:nvPr/>
        </p:nvSpPr>
        <p:spPr bwMode="auto">
          <a:xfrm>
            <a:off x="2649537" y="2558449"/>
            <a:ext cx="9896299" cy="1037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7745" tIns="45720" rIns="1007745" bIns="53958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ja-JP" sz="1100" b="0" i="0" u="none" strike="noStrike" cap="none" normalizeH="0" baseline="0">
                <a:ln>
                  <a:noFill/>
                </a:ln>
                <a:solidFill>
                  <a:schemeClr val="tx1"/>
                </a:solidFill>
                <a:effectLst/>
                <a:latin typeface="ＭＳ 明朝" panose="02020609040205080304" pitchFamily="17" charset="-128"/>
                <a:ea typeface="ＭＳ 明朝" panose="02020609040205080304" pitchFamily="17" charset="-128"/>
                <a:cs typeface="Times New Roman" panose="02020603050405020304" pitchFamily="18" charset="0"/>
              </a:rPr>
            </a:br>
            <a:endParaRPr kumimoji="0" lang="en-US" altLang="ja-JP" sz="1800" b="0" i="0" u="none" strike="noStrike" cap="none" normalizeH="0" baseline="0">
              <a:ln>
                <a:noFill/>
              </a:ln>
              <a:solidFill>
                <a:schemeClr val="tx1"/>
              </a:solidFill>
              <a:effectLst/>
              <a:latin typeface="Arial" panose="020B0604020202020204" pitchFamily="34" charset="0"/>
            </a:endParaRPr>
          </a:p>
        </p:txBody>
      </p:sp>
      <p:pic>
        <p:nvPicPr>
          <p:cNvPr id="6" name="図 5">
            <a:extLst>
              <a:ext uri="{FF2B5EF4-FFF2-40B4-BE49-F238E27FC236}">
                <a16:creationId xmlns:a16="http://schemas.microsoft.com/office/drawing/2014/main" id="{B4AABD77-28D9-48B3-B284-23F2EF54DD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530" y="1241486"/>
            <a:ext cx="8034623" cy="5170200"/>
          </a:xfrm>
          <a:prstGeom prst="rect">
            <a:avLst/>
          </a:prstGeom>
        </p:spPr>
      </p:pic>
      <p:sp>
        <p:nvSpPr>
          <p:cNvPr id="12" name="四角形: 角を丸くする 11">
            <a:extLst>
              <a:ext uri="{FF2B5EF4-FFF2-40B4-BE49-F238E27FC236}">
                <a16:creationId xmlns:a16="http://schemas.microsoft.com/office/drawing/2014/main" id="{6436D70D-5412-4FFE-9271-67FE24280CDE}"/>
              </a:ext>
            </a:extLst>
          </p:cNvPr>
          <p:cNvSpPr/>
          <p:nvPr/>
        </p:nvSpPr>
        <p:spPr bwMode="auto">
          <a:xfrm>
            <a:off x="3801840" y="4435846"/>
            <a:ext cx="4446270" cy="359982"/>
          </a:xfrm>
          <a:prstGeom prst="roundRect">
            <a:avLst>
              <a:gd name="adj" fmla="val 16667"/>
            </a:avLst>
          </a:prstGeom>
          <a:noFill/>
          <a:ln w="38100" cap="flat" cmpd="sng" algn="ctr">
            <a:solidFill>
              <a:srgbClr val="FF0000"/>
            </a:solidFill>
            <a:prstDash val="dash"/>
            <a:round/>
            <a:headEnd type="none" w="med" len="med"/>
            <a:tailEnd type="none" w="med" len="med"/>
          </a:ln>
          <a:effectLst>
            <a:outerShdw blurRad="50800" dist="38100" dir="2700000" algn="tl" rotWithShape="0">
              <a:prstClr val="black">
                <a:alpha val="40000"/>
              </a:prstClr>
            </a:outerShdw>
          </a:effectLst>
        </p:spPr>
        <p:txBody>
          <a:bodyPr rtlCol="0" anchor="ctr" anchorCtr="0"/>
          <a:lstStyle/>
          <a:p>
            <a:pPr algn="ctr"/>
            <a:endParaRPr kumimoji="0" lang="ja-JP" altLang="en-US" sz="2400" b="1" dirty="0">
              <a:ea typeface="HG丸ｺﾞｼｯｸM-PRO" pitchFamily="50" charset="-128"/>
            </a:endParaRPr>
          </a:p>
        </p:txBody>
      </p:sp>
      <p:sp>
        <p:nvSpPr>
          <p:cNvPr id="13" name="四角形: 角を丸くする 12">
            <a:extLst>
              <a:ext uri="{FF2B5EF4-FFF2-40B4-BE49-F238E27FC236}">
                <a16:creationId xmlns:a16="http://schemas.microsoft.com/office/drawing/2014/main" id="{D3AC3720-6B75-4079-A503-0A1B51F4F7AA}"/>
              </a:ext>
            </a:extLst>
          </p:cNvPr>
          <p:cNvSpPr/>
          <p:nvPr/>
        </p:nvSpPr>
        <p:spPr bwMode="auto">
          <a:xfrm>
            <a:off x="5234939" y="4753636"/>
            <a:ext cx="2503171" cy="289914"/>
          </a:xfrm>
          <a:prstGeom prst="roundRect">
            <a:avLst>
              <a:gd name="adj" fmla="val 16667"/>
            </a:avLst>
          </a:prstGeom>
          <a:noFill/>
          <a:ln w="38100" cap="flat" cmpd="sng" algn="ctr">
            <a:solidFill>
              <a:srgbClr val="FF0000"/>
            </a:solidFill>
            <a:prstDash val="dash"/>
            <a:round/>
            <a:headEnd type="none" w="med" len="med"/>
            <a:tailEnd type="none" w="med" len="med"/>
          </a:ln>
          <a:effectLst>
            <a:outerShdw blurRad="50800" dist="38100" dir="2700000" algn="tl" rotWithShape="0">
              <a:prstClr val="black">
                <a:alpha val="40000"/>
              </a:prstClr>
            </a:outerShdw>
          </a:effectLst>
        </p:spPr>
        <p:txBody>
          <a:bodyPr rtlCol="0" anchor="ctr" anchorCtr="0"/>
          <a:lstStyle/>
          <a:p>
            <a:pPr algn="ctr"/>
            <a:endParaRPr kumimoji="0" lang="ja-JP" altLang="en-US" sz="2400" b="1" dirty="0">
              <a:ea typeface="HG丸ｺﾞｼｯｸM-PRO" pitchFamily="50" charset="-128"/>
            </a:endParaRPr>
          </a:p>
        </p:txBody>
      </p:sp>
      <p:sp>
        <p:nvSpPr>
          <p:cNvPr id="14" name="四角形: 角を丸くする 13">
            <a:extLst>
              <a:ext uri="{FF2B5EF4-FFF2-40B4-BE49-F238E27FC236}">
                <a16:creationId xmlns:a16="http://schemas.microsoft.com/office/drawing/2014/main" id="{25E75A7B-8591-4D39-AF2B-8552D3992BB2}"/>
              </a:ext>
            </a:extLst>
          </p:cNvPr>
          <p:cNvSpPr/>
          <p:nvPr/>
        </p:nvSpPr>
        <p:spPr bwMode="auto">
          <a:xfrm>
            <a:off x="2765520" y="5572175"/>
            <a:ext cx="4149630" cy="359982"/>
          </a:xfrm>
          <a:prstGeom prst="roundRect">
            <a:avLst>
              <a:gd name="adj" fmla="val 16667"/>
            </a:avLst>
          </a:prstGeom>
          <a:noFill/>
          <a:ln w="38100" cap="flat" cmpd="sng" algn="ctr">
            <a:solidFill>
              <a:srgbClr val="FF0000"/>
            </a:solidFill>
            <a:prstDash val="dash"/>
            <a:round/>
            <a:headEnd type="none" w="med" len="med"/>
            <a:tailEnd type="none" w="med" len="med"/>
          </a:ln>
          <a:effectLst>
            <a:outerShdw blurRad="50800" dist="38100" dir="2700000" algn="tl" rotWithShape="0">
              <a:prstClr val="black">
                <a:alpha val="40000"/>
              </a:prstClr>
            </a:outerShdw>
          </a:effectLst>
        </p:spPr>
        <p:txBody>
          <a:bodyPr rtlCol="0" anchor="ctr" anchorCtr="0"/>
          <a:lstStyle/>
          <a:p>
            <a:pPr algn="ctr"/>
            <a:endParaRPr kumimoji="0" lang="ja-JP" altLang="en-US" sz="2400" b="1" dirty="0">
              <a:ea typeface="HG丸ｺﾞｼｯｸM-PRO" pitchFamily="50" charset="-128"/>
            </a:endParaRPr>
          </a:p>
        </p:txBody>
      </p:sp>
      <p:sp>
        <p:nvSpPr>
          <p:cNvPr id="22" name="吹き出し: 円形 21">
            <a:extLst>
              <a:ext uri="{FF2B5EF4-FFF2-40B4-BE49-F238E27FC236}">
                <a16:creationId xmlns:a16="http://schemas.microsoft.com/office/drawing/2014/main" id="{5BA707FF-E08C-4604-84B9-8D1BBC266E9F}"/>
              </a:ext>
            </a:extLst>
          </p:cNvPr>
          <p:cNvSpPr/>
          <p:nvPr/>
        </p:nvSpPr>
        <p:spPr bwMode="auto">
          <a:xfrm>
            <a:off x="7597686" y="3873714"/>
            <a:ext cx="1463746" cy="537178"/>
          </a:xfrm>
          <a:prstGeom prst="wedgeEllipseCallout">
            <a:avLst>
              <a:gd name="adj1" fmla="val -15367"/>
              <a:gd name="adj2" fmla="val 69962"/>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381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rtlCol="0" anchor="ctr" anchorCtr="0"/>
          <a:lstStyle/>
          <a:p>
            <a:r>
              <a:rPr lang="ja-JP" altLang="ja-JP" sz="2400" b="1" kern="100" dirty="0">
                <a:solidFill>
                  <a:srgbClr val="C45911"/>
                </a:solidFill>
                <a:effectLst/>
                <a:latin typeface="ＭＳ 明朝" panose="02020609040205080304" pitchFamily="17" charset="-128"/>
                <a:ea typeface="HGPｺﾞｼｯｸE" panose="020B0900000000000000" pitchFamily="50" charset="-128"/>
                <a:cs typeface="Times New Roman" panose="02020603050405020304" pitchFamily="18" charset="0"/>
              </a:rPr>
              <a:t>課題</a:t>
            </a:r>
            <a:r>
              <a:rPr lang="ja-JP" altLang="en-US" sz="2400" b="1" kern="100" dirty="0">
                <a:solidFill>
                  <a:srgbClr val="C45911"/>
                </a:solidFill>
                <a:effectLst/>
                <a:latin typeface="ＭＳ 明朝" panose="02020609040205080304" pitchFamily="17" charset="-128"/>
                <a:ea typeface="HGPｺﾞｼｯｸE" panose="020B0900000000000000" pitchFamily="50" charset="-128"/>
                <a:cs typeface="Times New Roman" panose="02020603050405020304" pitchFamily="18" charset="0"/>
              </a:rPr>
              <a:t>２</a:t>
            </a:r>
            <a:endParaRPr lang="ja-JP" altLang="en-US" sz="2400" dirty="0"/>
          </a:p>
        </p:txBody>
      </p:sp>
      <p:sp>
        <p:nvSpPr>
          <p:cNvPr id="23" name="吹き出し: 円形 22">
            <a:extLst>
              <a:ext uri="{FF2B5EF4-FFF2-40B4-BE49-F238E27FC236}">
                <a16:creationId xmlns:a16="http://schemas.microsoft.com/office/drawing/2014/main" id="{25E9F39B-7F74-425D-A8CA-E52AFD86683A}"/>
              </a:ext>
            </a:extLst>
          </p:cNvPr>
          <p:cNvSpPr/>
          <p:nvPr/>
        </p:nvSpPr>
        <p:spPr bwMode="auto">
          <a:xfrm>
            <a:off x="7896767" y="4681553"/>
            <a:ext cx="1463746" cy="612648"/>
          </a:xfrm>
          <a:prstGeom prst="wedgeEllipseCallout">
            <a:avLst>
              <a:gd name="adj1" fmla="val -65343"/>
              <a:gd name="adj2" fmla="val -15859"/>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381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rtlCol="0" anchor="ctr" anchorCtr="0"/>
          <a:lstStyle/>
          <a:p>
            <a:r>
              <a:rPr lang="ja-JP" altLang="ja-JP" sz="2400" b="1" kern="100" dirty="0">
                <a:solidFill>
                  <a:srgbClr val="C45911"/>
                </a:solidFill>
                <a:effectLst/>
                <a:latin typeface="ＭＳ 明朝" panose="02020609040205080304" pitchFamily="17" charset="-128"/>
                <a:ea typeface="HGPｺﾞｼｯｸE" panose="020B0900000000000000" pitchFamily="50" charset="-128"/>
                <a:cs typeface="Times New Roman" panose="02020603050405020304" pitchFamily="18" charset="0"/>
              </a:rPr>
              <a:t>課題</a:t>
            </a:r>
            <a:r>
              <a:rPr lang="ja-JP" altLang="en-US" sz="2400" b="1" kern="100" dirty="0">
                <a:solidFill>
                  <a:srgbClr val="C45911"/>
                </a:solidFill>
                <a:effectLst/>
                <a:latin typeface="ＭＳ 明朝" panose="02020609040205080304" pitchFamily="17" charset="-128"/>
                <a:ea typeface="HGPｺﾞｼｯｸE" panose="020B0900000000000000" pitchFamily="50" charset="-128"/>
                <a:cs typeface="Times New Roman" panose="02020603050405020304" pitchFamily="18" charset="0"/>
              </a:rPr>
              <a:t>３</a:t>
            </a:r>
            <a:endParaRPr lang="ja-JP" altLang="en-US" sz="2400" dirty="0"/>
          </a:p>
        </p:txBody>
      </p:sp>
      <p:sp>
        <p:nvSpPr>
          <p:cNvPr id="24" name="吹き出し: 円形 23">
            <a:extLst>
              <a:ext uri="{FF2B5EF4-FFF2-40B4-BE49-F238E27FC236}">
                <a16:creationId xmlns:a16="http://schemas.microsoft.com/office/drawing/2014/main" id="{78207839-EA53-47F2-81DA-DAEABFBD611C}"/>
              </a:ext>
            </a:extLst>
          </p:cNvPr>
          <p:cNvSpPr/>
          <p:nvPr/>
        </p:nvSpPr>
        <p:spPr bwMode="auto">
          <a:xfrm>
            <a:off x="7483404" y="5572175"/>
            <a:ext cx="1421159" cy="490880"/>
          </a:xfrm>
          <a:prstGeom prst="wedgeEllipseCallout">
            <a:avLst>
              <a:gd name="adj1" fmla="val -91893"/>
              <a:gd name="adj2" fmla="val -8396"/>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381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rtlCol="0" anchor="ctr" anchorCtr="0"/>
          <a:lstStyle/>
          <a:p>
            <a:r>
              <a:rPr lang="ja-JP" altLang="ja-JP" sz="2400" b="1" kern="100" dirty="0">
                <a:solidFill>
                  <a:srgbClr val="C45911"/>
                </a:solidFill>
                <a:effectLst/>
                <a:latin typeface="ＭＳ 明朝" panose="02020609040205080304" pitchFamily="17" charset="-128"/>
                <a:ea typeface="HGPｺﾞｼｯｸE" panose="020B0900000000000000" pitchFamily="50" charset="-128"/>
                <a:cs typeface="Times New Roman" panose="02020603050405020304" pitchFamily="18" charset="0"/>
              </a:rPr>
              <a:t>課題</a:t>
            </a:r>
            <a:r>
              <a:rPr lang="ja-JP" altLang="en-US" sz="2400" b="1" kern="100" dirty="0">
                <a:solidFill>
                  <a:srgbClr val="C45911"/>
                </a:solidFill>
                <a:effectLst/>
                <a:latin typeface="ＭＳ 明朝" panose="02020609040205080304" pitchFamily="17" charset="-128"/>
                <a:ea typeface="HGPｺﾞｼｯｸE" panose="020B0900000000000000" pitchFamily="50" charset="-128"/>
                <a:cs typeface="Times New Roman" panose="02020603050405020304" pitchFamily="18" charset="0"/>
              </a:rPr>
              <a:t>４</a:t>
            </a:r>
            <a:endParaRPr lang="ja-JP" altLang="en-US" sz="2400" dirty="0"/>
          </a:p>
        </p:txBody>
      </p:sp>
    </p:spTree>
    <p:extLst>
      <p:ext uri="{BB962C8B-B14F-4D97-AF65-F5344CB8AC3E}">
        <p14:creationId xmlns:p14="http://schemas.microsoft.com/office/powerpoint/2010/main" val="4240734514"/>
      </p:ext>
    </p:extLst>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49" y="802943"/>
            <a:ext cx="8359033"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基本理念</a:t>
            </a:r>
            <a:r>
              <a:rPr lang="en-US" altLang="ja-JP" sz="2400" b="1" dirty="0">
                <a:latin typeface="メイリオ" panose="020B0604030504040204" pitchFamily="50" charset="-128"/>
                <a:ea typeface="メイリオ" panose="020B0604030504040204" pitchFamily="50" charset="-128"/>
              </a:rPr>
              <a:t>】</a:t>
            </a:r>
            <a:r>
              <a:rPr lang="ja-JP" altLang="en-US" sz="2000" b="1" dirty="0">
                <a:latin typeface="メイリオ" panose="020B0604030504040204" pitchFamily="50" charset="-128"/>
                <a:ea typeface="メイリオ" panose="020B0604030504040204" pitchFamily="50" charset="-128"/>
              </a:rPr>
              <a:t>➤現行計画を継承</a:t>
            </a:r>
            <a:endParaRPr lang="en-US" altLang="ja-JP" sz="2000" b="1" dirty="0">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３ 空家等の対策</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498244" y="1273468"/>
            <a:ext cx="8241137" cy="282573"/>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基本方針</a:t>
            </a:r>
            <a:r>
              <a:rPr lang="ja-JP" altLang="en-US" sz="1200" dirty="0">
                <a:solidFill>
                  <a:schemeClr val="tx1"/>
                </a:solidFill>
                <a:latin typeface="メイリオ" panose="020B0604030504040204" pitchFamily="50" charset="-128"/>
                <a:ea typeface="メイリオ" panose="020B0604030504040204" pitchFamily="50" charset="-128"/>
              </a:rPr>
              <a:t>　　　　　　　　　　　　　　　　　  </a:t>
            </a:r>
            <a:r>
              <a:rPr lang="en-US" altLang="ja-JP" sz="1200" dirty="0">
                <a:solidFill>
                  <a:schemeClr val="tx1"/>
                </a:solidFill>
                <a:latin typeface="メイリオ" panose="020B0604030504040204" pitchFamily="50" charset="-128"/>
                <a:ea typeface="メイリオ" panose="020B0604030504040204" pitchFamily="50" charset="-128"/>
              </a:rPr>
              <a:t>  </a:t>
            </a:r>
            <a:r>
              <a:rPr lang="ja-JP" altLang="en-US" sz="1200" dirty="0">
                <a:solidFill>
                  <a:schemeClr val="tx1"/>
                </a:solidFill>
                <a:latin typeface="メイリオ" panose="020B0604030504040204" pitchFamily="50" charset="-128"/>
                <a:ea typeface="メイリオ" panose="020B0604030504040204" pitchFamily="50" charset="-128"/>
              </a:rPr>
              <a:t>　　　　　　　　　　　　　　　　　　　　</a:t>
            </a:r>
            <a:r>
              <a:rPr lang="ja-JP" altLang="en-US" sz="1100" dirty="0">
                <a:solidFill>
                  <a:schemeClr val="tx1"/>
                </a:solidFill>
                <a:latin typeface="メイリオ" panose="020B0604030504040204" pitchFamily="50" charset="-128"/>
                <a:ea typeface="メイリオ" panose="020B0604030504040204" pitchFamily="50" charset="-128"/>
              </a:rPr>
              <a:t>　　</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22</a:t>
            </a:fld>
            <a:endParaRPr kumimoji="1" lang="ja-JP" altLang="en-US" dirty="0"/>
          </a:p>
        </p:txBody>
      </p:sp>
      <p:sp>
        <p:nvSpPr>
          <p:cNvPr id="18" name="Rectangle 13">
            <a:extLst>
              <a:ext uri="{FF2B5EF4-FFF2-40B4-BE49-F238E27FC236}">
                <a16:creationId xmlns:a16="http://schemas.microsoft.com/office/drawing/2014/main" id="{F8A5B84A-0960-4653-BDB1-B30E1F3A8F95}"/>
              </a:ext>
            </a:extLst>
          </p:cNvPr>
          <p:cNvSpPr>
            <a:spLocks noChangeArrowheads="1"/>
          </p:cNvSpPr>
          <p:nvPr/>
        </p:nvSpPr>
        <p:spPr bwMode="auto">
          <a:xfrm>
            <a:off x="4572000" y="2515234"/>
            <a:ext cx="1171349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ja-JP" altLang="en-US"/>
          </a:p>
        </p:txBody>
      </p:sp>
      <p:sp>
        <p:nvSpPr>
          <p:cNvPr id="5" name="Rectangle 1">
            <a:extLst>
              <a:ext uri="{FF2B5EF4-FFF2-40B4-BE49-F238E27FC236}">
                <a16:creationId xmlns:a16="http://schemas.microsoft.com/office/drawing/2014/main" id="{7036FCE0-EB70-4651-8D16-E4DEE1582EE8}"/>
              </a:ext>
            </a:extLst>
          </p:cNvPr>
          <p:cNvSpPr>
            <a:spLocks noChangeArrowheads="1"/>
          </p:cNvSpPr>
          <p:nvPr/>
        </p:nvSpPr>
        <p:spPr bwMode="auto">
          <a:xfrm>
            <a:off x="2649537" y="2558449"/>
            <a:ext cx="9896299" cy="1037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7745" tIns="45720" rIns="1007745" bIns="53958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ja-JP" sz="1100" b="0" i="0" u="none" strike="noStrike" cap="none" normalizeH="0" baseline="0">
                <a:ln>
                  <a:noFill/>
                </a:ln>
                <a:solidFill>
                  <a:schemeClr val="tx1"/>
                </a:solidFill>
                <a:effectLst/>
                <a:latin typeface="ＭＳ 明朝" panose="02020609040205080304" pitchFamily="17" charset="-128"/>
                <a:ea typeface="ＭＳ 明朝" panose="02020609040205080304" pitchFamily="17" charset="-128"/>
                <a:cs typeface="Times New Roman" panose="02020603050405020304" pitchFamily="18" charset="0"/>
              </a:rPr>
            </a:br>
            <a:endParaRPr kumimoji="0" lang="en-US" altLang="ja-JP" sz="1800" b="0" i="0" u="none" strike="noStrike" cap="none" normalizeH="0" baseline="0">
              <a:ln>
                <a:noFill/>
              </a:ln>
              <a:solidFill>
                <a:schemeClr val="tx1"/>
              </a:solidFill>
              <a:effectLst/>
              <a:latin typeface="Arial" panose="020B0604020202020204" pitchFamily="34" charset="0"/>
            </a:endParaRPr>
          </a:p>
        </p:txBody>
      </p:sp>
      <p:pic>
        <p:nvPicPr>
          <p:cNvPr id="6" name="図 5">
            <a:extLst>
              <a:ext uri="{FF2B5EF4-FFF2-40B4-BE49-F238E27FC236}">
                <a16:creationId xmlns:a16="http://schemas.microsoft.com/office/drawing/2014/main" id="{3937AC27-1B16-41CB-88DB-579ACB0BC2FE}"/>
              </a:ext>
            </a:extLst>
          </p:cNvPr>
          <p:cNvPicPr>
            <a:picLocks noChangeAspect="1"/>
          </p:cNvPicPr>
          <p:nvPr/>
        </p:nvPicPr>
        <p:blipFill>
          <a:blip r:embed="rId3"/>
          <a:stretch>
            <a:fillRect/>
          </a:stretch>
        </p:blipFill>
        <p:spPr>
          <a:xfrm>
            <a:off x="1440180" y="1556041"/>
            <a:ext cx="6249447" cy="3756318"/>
          </a:xfrm>
          <a:prstGeom prst="rect">
            <a:avLst/>
          </a:prstGeom>
        </p:spPr>
      </p:pic>
      <p:sp>
        <p:nvSpPr>
          <p:cNvPr id="13" name="テキスト ボックス 12">
            <a:extLst>
              <a:ext uri="{FF2B5EF4-FFF2-40B4-BE49-F238E27FC236}">
                <a16:creationId xmlns:a16="http://schemas.microsoft.com/office/drawing/2014/main" id="{1471EEA9-9B4B-4004-8E67-30B6907328A8}"/>
              </a:ext>
            </a:extLst>
          </p:cNvPr>
          <p:cNvSpPr txBox="1"/>
          <p:nvPr/>
        </p:nvSpPr>
        <p:spPr>
          <a:xfrm>
            <a:off x="477611" y="5312359"/>
            <a:ext cx="8143874" cy="338554"/>
          </a:xfrm>
          <a:prstGeom prst="rect">
            <a:avLst/>
          </a:prstGeom>
          <a:noFill/>
        </p:spPr>
        <p:txBody>
          <a:bodyPr wrap="square">
            <a:spAutoFit/>
          </a:bodyPr>
          <a:lstStyle/>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対象とする地区　市内全域　　　　　　　　　　　　　　　</a:t>
            </a:r>
            <a:endParaRPr lang="en-US" altLang="ja-JP" sz="1600" dirty="0">
              <a:solidFill>
                <a:schemeClr val="tx1"/>
              </a:solidFill>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8E8DBC98-6049-4AE5-B8CB-F5CD6CADA637}"/>
              </a:ext>
            </a:extLst>
          </p:cNvPr>
          <p:cNvSpPr txBox="1"/>
          <p:nvPr/>
        </p:nvSpPr>
        <p:spPr>
          <a:xfrm>
            <a:off x="477611" y="5716503"/>
            <a:ext cx="8143874" cy="738664"/>
          </a:xfrm>
          <a:prstGeom prst="rect">
            <a:avLst/>
          </a:prstGeom>
          <a:noFill/>
        </p:spPr>
        <p:txBody>
          <a:bodyPr wrap="square">
            <a:spAutoFit/>
          </a:bodyPr>
          <a:lstStyle/>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対象とする物件　法第</a:t>
            </a:r>
            <a:r>
              <a:rPr lang="en-US" altLang="ja-JP" sz="1600" dirty="0">
                <a:solidFill>
                  <a:schemeClr val="tx1"/>
                </a:solidFill>
                <a:latin typeface="メイリオ" panose="020B0604030504040204" pitchFamily="50" charset="-128"/>
                <a:ea typeface="メイリオ" panose="020B0604030504040204" pitchFamily="50" charset="-128"/>
              </a:rPr>
              <a:t>2</a:t>
            </a:r>
            <a:r>
              <a:rPr lang="ja-JP" altLang="en-US" sz="1600" dirty="0">
                <a:solidFill>
                  <a:schemeClr val="tx1"/>
                </a:solidFill>
                <a:latin typeface="メイリオ" panose="020B0604030504040204" pitchFamily="50" charset="-128"/>
                <a:ea typeface="メイリオ" panose="020B0604030504040204" pitchFamily="50" charset="-128"/>
              </a:rPr>
              <a:t>条の「空家等」</a:t>
            </a:r>
            <a:endParaRPr lang="en-US" altLang="ja-JP" sz="1600" dirty="0">
              <a:solidFill>
                <a:schemeClr val="tx1"/>
              </a:solidFill>
              <a:latin typeface="メイリオ" panose="020B0604030504040204" pitchFamily="50" charset="-128"/>
              <a:ea typeface="メイリオ" panose="020B0604030504040204" pitchFamily="50" charset="-128"/>
            </a:endParaRPr>
          </a:p>
          <a:p>
            <a:pPr marL="252000" indent="-252000" algn="just">
              <a:spcAft>
                <a:spcPts val="1200"/>
              </a:spcAft>
            </a:pPr>
            <a:r>
              <a:rPr lang="ja-JP" altLang="en-US" sz="1600" dirty="0">
                <a:latin typeface="メイリオ" panose="020B0604030504040204" pitchFamily="50" charset="-128"/>
                <a:ea typeface="メイリオ" panose="020B0604030504040204" pitchFamily="50" charset="-128"/>
              </a:rPr>
              <a:t>　　</a:t>
            </a:r>
            <a:r>
              <a:rPr lang="en-US" altLang="ja-JP" sz="1600" dirty="0">
                <a:latin typeface="メイリオ" panose="020B0604030504040204" pitchFamily="50" charset="-128"/>
                <a:ea typeface="メイリオ" panose="020B0604030504040204" pitchFamily="50" charset="-128"/>
              </a:rPr>
              <a:t>※ </a:t>
            </a:r>
            <a:r>
              <a:rPr lang="ja-JP" altLang="en-US" sz="1600" dirty="0">
                <a:latin typeface="メイリオ" panose="020B0604030504040204" pitchFamily="50" charset="-128"/>
                <a:ea typeface="メイリオ" panose="020B0604030504040204" pitchFamily="50" charset="-128"/>
              </a:rPr>
              <a:t>販売用、賃貸用は対象外</a:t>
            </a:r>
            <a:r>
              <a:rPr lang="ja-JP" altLang="en-US" sz="1600" dirty="0">
                <a:solidFill>
                  <a:schemeClr val="tx1"/>
                </a:solidFill>
                <a:latin typeface="メイリオ" panose="020B0604030504040204" pitchFamily="50" charset="-128"/>
                <a:ea typeface="メイリオ" panose="020B0604030504040204" pitchFamily="50" charset="-128"/>
              </a:rPr>
              <a:t>　　　　　　　　　　　　　　　</a:t>
            </a:r>
            <a:endParaRPr lang="en-US" altLang="ja-JP" sz="1600" dirty="0">
              <a:solidFill>
                <a:schemeClr val="tx1"/>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D7EDE716-6657-40E0-B33D-B515CE03904F}"/>
              </a:ext>
            </a:extLst>
          </p:cNvPr>
          <p:cNvSpPr txBox="1"/>
          <p:nvPr/>
        </p:nvSpPr>
        <p:spPr>
          <a:xfrm>
            <a:off x="7682673" y="586238"/>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P.9</a:t>
            </a:r>
            <a:r>
              <a:rPr lang="ja-JP" altLang="en-US" sz="1400" dirty="0"/>
              <a:t>参照</a:t>
            </a:r>
            <a:endParaRPr kumimoji="1" lang="ja-JP" altLang="en-US" sz="1600" dirty="0"/>
          </a:p>
        </p:txBody>
      </p:sp>
    </p:spTree>
    <p:extLst>
      <p:ext uri="{BB962C8B-B14F-4D97-AF65-F5344CB8AC3E}">
        <p14:creationId xmlns:p14="http://schemas.microsoft.com/office/powerpoint/2010/main" val="2109595357"/>
      </p:ext>
    </p:extLst>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49" y="802943"/>
            <a:ext cx="8359033"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空家等対策に関する施策</a:t>
            </a:r>
            <a:r>
              <a:rPr lang="en-US" altLang="ja-JP" sz="2400" b="1" dirty="0">
                <a:latin typeface="メイリオ" panose="020B0604030504040204" pitchFamily="50" charset="-128"/>
                <a:ea typeface="メイリオ" panose="020B0604030504040204" pitchFamily="50" charset="-128"/>
              </a:rPr>
              <a:t>】</a:t>
            </a: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３ 空家等の対策</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498244" y="1273468"/>
            <a:ext cx="8241137" cy="282573"/>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基本方針と施策の概要</a:t>
            </a:r>
            <a:r>
              <a:rPr lang="en-US" altLang="ja-JP" sz="1200" dirty="0">
                <a:solidFill>
                  <a:schemeClr val="tx1"/>
                </a:solidFill>
                <a:latin typeface="メイリオ" panose="020B0604030504040204" pitchFamily="50" charset="-128"/>
                <a:ea typeface="メイリオ" panose="020B0604030504040204" pitchFamily="50" charset="-128"/>
              </a:rPr>
              <a:t> </a:t>
            </a:r>
            <a:r>
              <a:rPr lang="ja-JP" altLang="en-US" sz="1200" dirty="0">
                <a:solidFill>
                  <a:schemeClr val="tx1"/>
                </a:solidFill>
                <a:latin typeface="メイリオ" panose="020B0604030504040204" pitchFamily="50" charset="-128"/>
                <a:ea typeface="メイリオ" panose="020B0604030504040204" pitchFamily="50" charset="-128"/>
              </a:rPr>
              <a:t>　　　　　　　　　　　　　　　　　　　　　　　　　　　　  </a:t>
            </a:r>
            <a:r>
              <a:rPr lang="en-US" altLang="ja-JP" sz="1200" dirty="0">
                <a:solidFill>
                  <a:schemeClr val="tx1"/>
                </a:solidFill>
                <a:latin typeface="メイリオ" panose="020B0604030504040204" pitchFamily="50" charset="-128"/>
                <a:ea typeface="メイリオ" panose="020B0604030504040204" pitchFamily="50" charset="-128"/>
              </a:rPr>
              <a:t>  </a:t>
            </a:r>
            <a:r>
              <a:rPr lang="ja-JP" altLang="en-US" sz="1200" dirty="0">
                <a:solidFill>
                  <a:schemeClr val="tx1"/>
                </a:solidFill>
                <a:latin typeface="メイリオ" panose="020B0604030504040204" pitchFamily="50" charset="-128"/>
                <a:ea typeface="メイリオ" panose="020B0604030504040204" pitchFamily="50" charset="-128"/>
              </a:rPr>
              <a:t>　　　　　　　　　　　　　　　　　　　　</a:t>
            </a:r>
            <a:r>
              <a:rPr lang="ja-JP" altLang="en-US" sz="1100" dirty="0">
                <a:solidFill>
                  <a:schemeClr val="tx1"/>
                </a:solidFill>
                <a:latin typeface="メイリオ" panose="020B0604030504040204" pitchFamily="50" charset="-128"/>
                <a:ea typeface="メイリオ" panose="020B0604030504040204" pitchFamily="50" charset="-128"/>
              </a:rPr>
              <a:t>　　</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23</a:t>
            </a:fld>
            <a:endParaRPr kumimoji="1" lang="ja-JP" altLang="en-US" dirty="0"/>
          </a:p>
        </p:txBody>
      </p:sp>
      <p:sp>
        <p:nvSpPr>
          <p:cNvPr id="18" name="Rectangle 13">
            <a:extLst>
              <a:ext uri="{FF2B5EF4-FFF2-40B4-BE49-F238E27FC236}">
                <a16:creationId xmlns:a16="http://schemas.microsoft.com/office/drawing/2014/main" id="{F8A5B84A-0960-4653-BDB1-B30E1F3A8F95}"/>
              </a:ext>
            </a:extLst>
          </p:cNvPr>
          <p:cNvSpPr>
            <a:spLocks noChangeArrowheads="1"/>
          </p:cNvSpPr>
          <p:nvPr/>
        </p:nvSpPr>
        <p:spPr bwMode="auto">
          <a:xfrm>
            <a:off x="4572000" y="2515234"/>
            <a:ext cx="1171349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ja-JP" altLang="en-US"/>
          </a:p>
        </p:txBody>
      </p:sp>
      <p:sp>
        <p:nvSpPr>
          <p:cNvPr id="5" name="Rectangle 1">
            <a:extLst>
              <a:ext uri="{FF2B5EF4-FFF2-40B4-BE49-F238E27FC236}">
                <a16:creationId xmlns:a16="http://schemas.microsoft.com/office/drawing/2014/main" id="{7036FCE0-EB70-4651-8D16-E4DEE1582EE8}"/>
              </a:ext>
            </a:extLst>
          </p:cNvPr>
          <p:cNvSpPr>
            <a:spLocks noChangeArrowheads="1"/>
          </p:cNvSpPr>
          <p:nvPr/>
        </p:nvSpPr>
        <p:spPr bwMode="auto">
          <a:xfrm>
            <a:off x="2649537" y="2558449"/>
            <a:ext cx="9896299" cy="1037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7745" tIns="45720" rIns="1007745" bIns="53958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ja-JP" sz="1100" b="0" i="0" u="none" strike="noStrike" cap="none" normalizeH="0" baseline="0">
                <a:ln>
                  <a:noFill/>
                </a:ln>
                <a:solidFill>
                  <a:schemeClr val="tx1"/>
                </a:solidFill>
                <a:effectLst/>
                <a:latin typeface="ＭＳ 明朝" panose="02020609040205080304" pitchFamily="17" charset="-128"/>
                <a:ea typeface="ＭＳ 明朝" panose="02020609040205080304" pitchFamily="17" charset="-128"/>
                <a:cs typeface="Times New Roman" panose="02020603050405020304" pitchFamily="18" charset="0"/>
              </a:rPr>
            </a:br>
            <a:endParaRPr kumimoji="0" lang="en-US" altLang="ja-JP" sz="1800" b="0" i="0" u="none" strike="noStrike" cap="none" normalizeH="0" baseline="0">
              <a:ln>
                <a:noFill/>
              </a:ln>
              <a:solidFill>
                <a:schemeClr val="tx1"/>
              </a:solidFill>
              <a:effectLst/>
              <a:latin typeface="Arial" panose="020B0604020202020204" pitchFamily="34" charset="0"/>
            </a:endParaRPr>
          </a:p>
        </p:txBody>
      </p:sp>
      <p:pic>
        <p:nvPicPr>
          <p:cNvPr id="10" name="図 9">
            <a:extLst>
              <a:ext uri="{FF2B5EF4-FFF2-40B4-BE49-F238E27FC236}">
                <a16:creationId xmlns:a16="http://schemas.microsoft.com/office/drawing/2014/main" id="{140A4DB0-EE8F-4B1C-A498-9458E5B8FA77}"/>
              </a:ext>
            </a:extLst>
          </p:cNvPr>
          <p:cNvPicPr>
            <a:picLocks noChangeAspect="1"/>
          </p:cNvPicPr>
          <p:nvPr/>
        </p:nvPicPr>
        <p:blipFill>
          <a:blip r:embed="rId3"/>
          <a:stretch>
            <a:fillRect/>
          </a:stretch>
        </p:blipFill>
        <p:spPr>
          <a:xfrm>
            <a:off x="2928127" y="1277419"/>
            <a:ext cx="5289589" cy="4966220"/>
          </a:xfrm>
          <a:prstGeom prst="rect">
            <a:avLst/>
          </a:prstGeom>
        </p:spPr>
      </p:pic>
      <p:sp>
        <p:nvSpPr>
          <p:cNvPr id="14" name="吹き出し: 角を丸めた四角形 13">
            <a:extLst>
              <a:ext uri="{FF2B5EF4-FFF2-40B4-BE49-F238E27FC236}">
                <a16:creationId xmlns:a16="http://schemas.microsoft.com/office/drawing/2014/main" id="{ACCBDEA4-43A7-42F4-80B9-1E468C39758E}"/>
              </a:ext>
            </a:extLst>
          </p:cNvPr>
          <p:cNvSpPr/>
          <p:nvPr/>
        </p:nvSpPr>
        <p:spPr bwMode="auto">
          <a:xfrm>
            <a:off x="757573" y="2951257"/>
            <a:ext cx="2170554" cy="1760334"/>
          </a:xfrm>
          <a:prstGeom prst="wedgeRoundRectCallout">
            <a:avLst>
              <a:gd name="adj1" fmla="val 68571"/>
              <a:gd name="adj2" fmla="val -10275"/>
              <a:gd name="adj3" fmla="val 16667"/>
            </a:avLst>
          </a:prstGeom>
          <a:gradFill flip="none" rotWithShape="1">
            <a:gsLst>
              <a:gs pos="51000">
                <a:schemeClr val="accent4">
                  <a:lumMod val="5000"/>
                  <a:lumOff val="95000"/>
                </a:schemeClr>
              </a:gs>
              <a:gs pos="69000">
                <a:schemeClr val="accent4">
                  <a:lumMod val="45000"/>
                  <a:lumOff val="55000"/>
                </a:schemeClr>
              </a:gs>
              <a:gs pos="85000">
                <a:schemeClr val="accent4">
                  <a:lumMod val="45000"/>
                  <a:lumOff val="55000"/>
                </a:schemeClr>
              </a:gs>
              <a:gs pos="100000">
                <a:schemeClr val="accent4">
                  <a:lumMod val="30000"/>
                  <a:lumOff val="70000"/>
                </a:schemeClr>
              </a:gs>
            </a:gsLst>
            <a:lin ang="2700000" scaled="1"/>
            <a:tileRect/>
          </a:gradFill>
          <a:ln w="381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rtlCol="0" anchor="ctr" anchorCtr="0"/>
          <a:lstStyle/>
          <a:p>
            <a:pPr algn="ctr"/>
            <a:r>
              <a:rPr kumimoji="0" lang="ja-JP" altLang="en-US" sz="1600" b="1" dirty="0">
                <a:solidFill>
                  <a:srgbClr val="FF0000"/>
                </a:solidFill>
                <a:ea typeface="HG丸ｺﾞｼｯｸM-PRO" pitchFamily="50" charset="-128"/>
              </a:rPr>
              <a:t>第３次計画</a:t>
            </a:r>
            <a:r>
              <a:rPr kumimoji="0" lang="ja-JP" altLang="en-US" sz="1600" b="1" dirty="0">
                <a:ea typeface="HG丸ｺﾞｼｯｸM-PRO" pitchFamily="50" charset="-128"/>
              </a:rPr>
              <a:t>では、</a:t>
            </a:r>
            <a:r>
              <a:rPr kumimoji="0" lang="ja-JP" altLang="en-US" sz="1600" b="1" dirty="0">
                <a:solidFill>
                  <a:srgbClr val="FF0000"/>
                </a:solidFill>
                <a:ea typeface="HG丸ｺﾞｼｯｸM-PRO" pitchFamily="50" charset="-128"/>
              </a:rPr>
              <a:t>「</a:t>
            </a:r>
            <a:r>
              <a:rPr kumimoji="0" lang="ja-JP" altLang="en-US" sz="1600" b="1" dirty="0">
                <a:ea typeface="HG丸ｺﾞｼｯｸM-PRO" pitchFamily="50" charset="-128"/>
              </a:rPr>
              <a:t>②</a:t>
            </a:r>
            <a:r>
              <a:rPr kumimoji="0" lang="ja-JP" altLang="en-US" sz="1600" b="1" dirty="0">
                <a:solidFill>
                  <a:srgbClr val="FF0000"/>
                </a:solidFill>
                <a:ea typeface="HG丸ｺﾞｼｯｸM-PRO" pitchFamily="50" charset="-128"/>
              </a:rPr>
              <a:t> 専門機関、関連団体との連携強化による相談体制の整備」</a:t>
            </a:r>
            <a:r>
              <a:rPr kumimoji="0" lang="ja-JP" altLang="en-US" sz="1600" b="1" dirty="0">
                <a:ea typeface="HG丸ｺﾞｼｯｸM-PRO" pitchFamily="50" charset="-128"/>
              </a:rPr>
              <a:t>と</a:t>
            </a:r>
            <a:r>
              <a:rPr kumimoji="0" lang="ja-JP" altLang="en-US" sz="1600" b="1" dirty="0">
                <a:solidFill>
                  <a:srgbClr val="FF0000"/>
                </a:solidFill>
                <a:ea typeface="HG丸ｺﾞｼｯｸM-PRO" pitchFamily="50" charset="-128"/>
              </a:rPr>
              <a:t>具体的取組内容を明記</a:t>
            </a:r>
          </a:p>
        </p:txBody>
      </p:sp>
      <p:sp>
        <p:nvSpPr>
          <p:cNvPr id="30" name="吹き出し: 角を丸めた四角形 29">
            <a:extLst>
              <a:ext uri="{FF2B5EF4-FFF2-40B4-BE49-F238E27FC236}">
                <a16:creationId xmlns:a16="http://schemas.microsoft.com/office/drawing/2014/main" id="{074D84D6-22CF-464C-80E3-F2EA8F976945}"/>
              </a:ext>
            </a:extLst>
          </p:cNvPr>
          <p:cNvSpPr/>
          <p:nvPr/>
        </p:nvSpPr>
        <p:spPr bwMode="auto">
          <a:xfrm>
            <a:off x="757573" y="5060097"/>
            <a:ext cx="2170554" cy="845044"/>
          </a:xfrm>
          <a:prstGeom prst="wedgeRoundRectCallout">
            <a:avLst>
              <a:gd name="adj1" fmla="val 66555"/>
              <a:gd name="adj2" fmla="val -85114"/>
              <a:gd name="adj3" fmla="val 16667"/>
            </a:avLst>
          </a:prstGeom>
          <a:gradFill flip="none" rotWithShape="1">
            <a:gsLst>
              <a:gs pos="51000">
                <a:schemeClr val="accent4">
                  <a:lumMod val="5000"/>
                  <a:lumOff val="95000"/>
                </a:schemeClr>
              </a:gs>
              <a:gs pos="69000">
                <a:schemeClr val="accent4">
                  <a:lumMod val="45000"/>
                  <a:lumOff val="55000"/>
                </a:schemeClr>
              </a:gs>
              <a:gs pos="85000">
                <a:schemeClr val="accent4">
                  <a:lumMod val="45000"/>
                  <a:lumOff val="55000"/>
                </a:schemeClr>
              </a:gs>
              <a:gs pos="100000">
                <a:schemeClr val="accent4">
                  <a:lumMod val="30000"/>
                  <a:lumOff val="70000"/>
                </a:schemeClr>
              </a:gs>
            </a:gsLst>
            <a:lin ang="2700000" scaled="1"/>
            <a:tileRect/>
          </a:gradFill>
          <a:ln w="381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rtlCol="0" anchor="ctr" anchorCtr="0"/>
          <a:lstStyle/>
          <a:p>
            <a:pPr algn="ctr"/>
            <a:r>
              <a:rPr kumimoji="0" lang="ja-JP" altLang="en-US" sz="1600" b="1" dirty="0">
                <a:solidFill>
                  <a:srgbClr val="FF0000"/>
                </a:solidFill>
                <a:ea typeface="HG丸ｺﾞｼｯｸM-PRO" pitchFamily="50" charset="-128"/>
              </a:rPr>
              <a:t>法改正</a:t>
            </a:r>
            <a:r>
              <a:rPr kumimoji="0" lang="ja-JP" altLang="en-US" sz="1600" b="1" dirty="0">
                <a:ea typeface="HG丸ｺﾞｼｯｸM-PRO" pitchFamily="50" charset="-128"/>
              </a:rPr>
              <a:t>に基づく</a:t>
            </a:r>
            <a:r>
              <a:rPr kumimoji="0" lang="ja-JP" altLang="en-US" sz="1600" b="1" dirty="0">
                <a:solidFill>
                  <a:srgbClr val="FF0000"/>
                </a:solidFill>
                <a:ea typeface="HG丸ｺﾞｼｯｸM-PRO" pitchFamily="50" charset="-128"/>
              </a:rPr>
              <a:t>「管理不全空家等の</a:t>
            </a:r>
            <a:r>
              <a:rPr kumimoji="0" lang="ja-JP" altLang="en-US" sz="1600" b="1" dirty="0">
                <a:ea typeface="HG丸ｺﾞｼｯｸM-PRO" pitchFamily="50" charset="-128"/>
              </a:rPr>
              <a:t>認定・措置</a:t>
            </a:r>
            <a:r>
              <a:rPr kumimoji="0" lang="ja-JP" altLang="en-US" sz="1600" b="1" dirty="0">
                <a:solidFill>
                  <a:srgbClr val="FF0000"/>
                </a:solidFill>
                <a:ea typeface="HG丸ｺﾞｼｯｸM-PRO" pitchFamily="50" charset="-128"/>
              </a:rPr>
              <a:t>」</a:t>
            </a:r>
            <a:r>
              <a:rPr kumimoji="0" lang="ja-JP" altLang="en-US" sz="1600" b="1" dirty="0">
                <a:ea typeface="HG丸ｺﾞｼｯｸM-PRO" pitchFamily="50" charset="-128"/>
              </a:rPr>
              <a:t>を</a:t>
            </a:r>
            <a:r>
              <a:rPr kumimoji="0" lang="ja-JP" altLang="en-US" sz="1600" b="1" dirty="0">
                <a:solidFill>
                  <a:srgbClr val="FF0000"/>
                </a:solidFill>
                <a:ea typeface="HG丸ｺﾞｼｯｸM-PRO" pitchFamily="50" charset="-128"/>
              </a:rPr>
              <a:t>追記</a:t>
            </a:r>
          </a:p>
        </p:txBody>
      </p:sp>
      <p:sp>
        <p:nvSpPr>
          <p:cNvPr id="31" name="テキスト ボックス 30">
            <a:extLst>
              <a:ext uri="{FF2B5EF4-FFF2-40B4-BE49-F238E27FC236}">
                <a16:creationId xmlns:a16="http://schemas.microsoft.com/office/drawing/2014/main" id="{94702824-D8EA-414F-88CD-27AF9CA4A3F3}"/>
              </a:ext>
            </a:extLst>
          </p:cNvPr>
          <p:cNvSpPr txBox="1"/>
          <p:nvPr/>
        </p:nvSpPr>
        <p:spPr>
          <a:xfrm>
            <a:off x="7682673" y="586238"/>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P.10</a:t>
            </a:r>
            <a:r>
              <a:rPr lang="ja-JP" altLang="en-US" sz="1400" dirty="0"/>
              <a:t>参照</a:t>
            </a:r>
            <a:endParaRPr kumimoji="1" lang="ja-JP" altLang="en-US" sz="1600" dirty="0"/>
          </a:p>
        </p:txBody>
      </p:sp>
      <p:sp>
        <p:nvSpPr>
          <p:cNvPr id="13" name="吹き出し: 角を丸めた四角形 12">
            <a:extLst>
              <a:ext uri="{FF2B5EF4-FFF2-40B4-BE49-F238E27FC236}">
                <a16:creationId xmlns:a16="http://schemas.microsoft.com/office/drawing/2014/main" id="{D2CA0980-185E-4BB0-AF8A-A3586118350C}"/>
              </a:ext>
            </a:extLst>
          </p:cNvPr>
          <p:cNvSpPr/>
          <p:nvPr/>
        </p:nvSpPr>
        <p:spPr bwMode="auto">
          <a:xfrm>
            <a:off x="745438" y="1533362"/>
            <a:ext cx="2170554" cy="920266"/>
          </a:xfrm>
          <a:prstGeom prst="wedgeRoundRectCallout">
            <a:avLst>
              <a:gd name="adj1" fmla="val 65528"/>
              <a:gd name="adj2" fmla="val -7011"/>
              <a:gd name="adj3" fmla="val 16667"/>
            </a:avLst>
          </a:prstGeom>
          <a:gradFill flip="none" rotWithShape="1">
            <a:gsLst>
              <a:gs pos="51000">
                <a:schemeClr val="accent4">
                  <a:lumMod val="5000"/>
                  <a:lumOff val="95000"/>
                </a:schemeClr>
              </a:gs>
              <a:gs pos="69000">
                <a:schemeClr val="accent4">
                  <a:lumMod val="45000"/>
                  <a:lumOff val="55000"/>
                </a:schemeClr>
              </a:gs>
              <a:gs pos="85000">
                <a:schemeClr val="accent4">
                  <a:lumMod val="45000"/>
                  <a:lumOff val="55000"/>
                </a:schemeClr>
              </a:gs>
              <a:gs pos="100000">
                <a:schemeClr val="accent4">
                  <a:lumMod val="30000"/>
                  <a:lumOff val="70000"/>
                </a:schemeClr>
              </a:gs>
            </a:gsLst>
            <a:lin ang="2700000" scaled="1"/>
            <a:tileRect/>
          </a:gradFill>
          <a:ln w="381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rtlCol="0" anchor="ctr" anchorCtr="0"/>
          <a:lstStyle/>
          <a:p>
            <a:pPr algn="ctr"/>
            <a:r>
              <a:rPr kumimoji="0" lang="ja-JP" altLang="en-US" sz="1600" b="1" dirty="0">
                <a:solidFill>
                  <a:srgbClr val="FF0000"/>
                </a:solidFill>
                <a:ea typeface="HG丸ｺﾞｼｯｸM-PRO" pitchFamily="50" charset="-128"/>
              </a:rPr>
              <a:t>放置する</a:t>
            </a:r>
            <a:r>
              <a:rPr kumimoji="0" lang="ja-JP" altLang="en-US" sz="1200" b="1" dirty="0">
                <a:ea typeface="HG丸ｺﾞｼｯｸM-PRO" pitchFamily="50" charset="-128"/>
              </a:rPr>
              <a:t>ことの</a:t>
            </a:r>
            <a:r>
              <a:rPr kumimoji="0" lang="ja-JP" altLang="en-US" sz="1600" b="1" dirty="0">
                <a:solidFill>
                  <a:srgbClr val="FF0000"/>
                </a:solidFill>
                <a:ea typeface="HG丸ｺﾞｼｯｸM-PRO" pitchFamily="50" charset="-128"/>
              </a:rPr>
              <a:t>リスク</a:t>
            </a:r>
            <a:r>
              <a:rPr kumimoji="0" lang="ja-JP" altLang="en-US" sz="1600" b="1" dirty="0">
                <a:ea typeface="HG丸ｺﾞｼｯｸM-PRO" pitchFamily="50" charset="-128"/>
              </a:rPr>
              <a:t>を含めて</a:t>
            </a:r>
            <a:r>
              <a:rPr kumimoji="0" lang="ja-JP" altLang="en-US" sz="1600" b="1" dirty="0">
                <a:solidFill>
                  <a:srgbClr val="FF0000"/>
                </a:solidFill>
                <a:ea typeface="HG丸ｺﾞｼｯｸM-PRO" pitchFamily="50" charset="-128"/>
              </a:rPr>
              <a:t>「所有者等への啓発」</a:t>
            </a:r>
            <a:r>
              <a:rPr kumimoji="0" lang="ja-JP" altLang="en-US" sz="1600" b="1" dirty="0">
                <a:ea typeface="HG丸ｺﾞｼｯｸM-PRO" pitchFamily="50" charset="-128"/>
              </a:rPr>
              <a:t>を実施</a:t>
            </a:r>
          </a:p>
        </p:txBody>
      </p:sp>
    </p:spTree>
    <p:extLst>
      <p:ext uri="{BB962C8B-B14F-4D97-AF65-F5344CB8AC3E}">
        <p14:creationId xmlns:p14="http://schemas.microsoft.com/office/powerpoint/2010/main" val="420775217"/>
      </p:ext>
    </p:extLst>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262452" y="801598"/>
            <a:ext cx="8359033" cy="501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空家等対策に関する施策</a:t>
            </a:r>
            <a:r>
              <a:rPr lang="en-US" altLang="ja-JP" sz="2400" b="1" dirty="0">
                <a:latin typeface="メイリオ" panose="020B0604030504040204" pitchFamily="50" charset="-128"/>
                <a:ea typeface="メイリオ" panose="020B0604030504040204" pitchFamily="50" charset="-128"/>
              </a:rPr>
              <a:t>】</a:t>
            </a:r>
            <a:endParaRPr lang="en-US" altLang="ja-JP" sz="2000" b="1" dirty="0">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３ 空家等の対策</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514073" y="1369197"/>
            <a:ext cx="8241137" cy="1005848"/>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空家等の利活用の促進　➤</a:t>
            </a:r>
            <a:r>
              <a:rPr lang="ja-JP" altLang="en-US" sz="1600" b="1" dirty="0">
                <a:solidFill>
                  <a:srgbClr val="FF0000"/>
                </a:solidFill>
                <a:latin typeface="メイリオ" panose="020B0604030504040204" pitchFamily="50" charset="-128"/>
                <a:ea typeface="メイリオ" panose="020B0604030504040204" pitchFamily="50" charset="-128"/>
              </a:rPr>
              <a:t>ワンストップ相談</a:t>
            </a:r>
            <a:r>
              <a:rPr lang="ja-JP" altLang="en-US" sz="1600" dirty="0">
                <a:solidFill>
                  <a:schemeClr val="tx1"/>
                </a:solidFill>
                <a:latin typeface="メイリオ" panose="020B0604030504040204" pitchFamily="50" charset="-128"/>
                <a:ea typeface="メイリオ" panose="020B0604030504040204" pitchFamily="50" charset="-128"/>
              </a:rPr>
              <a:t>の</a:t>
            </a:r>
            <a:r>
              <a:rPr lang="ja-JP" altLang="en-US" sz="1600" b="1" dirty="0">
                <a:solidFill>
                  <a:srgbClr val="FF0000"/>
                </a:solidFill>
                <a:latin typeface="メイリオ" panose="020B0604030504040204" pitchFamily="50" charset="-128"/>
                <a:ea typeface="メイリオ" panose="020B0604030504040204" pitchFamily="50" charset="-128"/>
              </a:rPr>
              <a:t>検討</a:t>
            </a:r>
            <a:r>
              <a:rPr lang="ja-JP" altLang="en-US" sz="1600" dirty="0">
                <a:solidFill>
                  <a:schemeClr val="tx1"/>
                </a:solidFill>
                <a:latin typeface="メイリオ" panose="020B0604030504040204" pitchFamily="50" charset="-128"/>
                <a:ea typeface="メイリオ" panose="020B0604030504040204" pitchFamily="50" charset="-128"/>
              </a:rPr>
              <a:t>を</a:t>
            </a:r>
            <a:r>
              <a:rPr lang="ja-JP" altLang="en-US" sz="1600" dirty="0">
                <a:solidFill>
                  <a:srgbClr val="FF0000"/>
                </a:solidFill>
                <a:latin typeface="メイリオ" panose="020B0604030504040204" pitchFamily="50" charset="-128"/>
                <a:ea typeface="メイリオ" panose="020B0604030504040204" pitchFamily="50" charset="-128"/>
              </a:rPr>
              <a:t>追加</a:t>
            </a:r>
            <a:endParaRPr lang="en-US" altLang="ja-JP" sz="1600" dirty="0">
              <a:solidFill>
                <a:srgbClr val="FF0000"/>
              </a:solidFill>
              <a:latin typeface="メイリオ" panose="020B0604030504040204" pitchFamily="50" charset="-128"/>
              <a:ea typeface="メイリオ" panose="020B0604030504040204" pitchFamily="50" charset="-128"/>
            </a:endParaRPr>
          </a:p>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・空家等の利活用の検討</a:t>
            </a:r>
            <a:endParaRPr lang="en-US" altLang="ja-JP" sz="1600" dirty="0">
              <a:solidFill>
                <a:schemeClr val="tx1"/>
              </a:solidFill>
              <a:latin typeface="メイリオ" panose="020B0604030504040204" pitchFamily="50" charset="-128"/>
              <a:ea typeface="メイリオ" panose="020B0604030504040204" pitchFamily="50" charset="-128"/>
            </a:endParaRPr>
          </a:p>
          <a:p>
            <a:pPr marL="252000" indent="-252000" algn="just">
              <a:spcAft>
                <a:spcPts val="1200"/>
              </a:spcAft>
            </a:pP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11530"/>
            <a:ext cx="8359033" cy="5600156"/>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24</a:t>
            </a:fld>
            <a:endParaRPr kumimoji="1" lang="ja-JP" altLang="en-US" dirty="0"/>
          </a:p>
        </p:txBody>
      </p:sp>
      <p:sp>
        <p:nvSpPr>
          <p:cNvPr id="18" name="Rectangle 13">
            <a:extLst>
              <a:ext uri="{FF2B5EF4-FFF2-40B4-BE49-F238E27FC236}">
                <a16:creationId xmlns:a16="http://schemas.microsoft.com/office/drawing/2014/main" id="{F8A5B84A-0960-4653-BDB1-B30E1F3A8F95}"/>
              </a:ext>
            </a:extLst>
          </p:cNvPr>
          <p:cNvSpPr>
            <a:spLocks noChangeArrowheads="1"/>
          </p:cNvSpPr>
          <p:nvPr/>
        </p:nvSpPr>
        <p:spPr bwMode="auto">
          <a:xfrm>
            <a:off x="4572000" y="2515234"/>
            <a:ext cx="1171349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ja-JP" altLang="en-US"/>
          </a:p>
        </p:txBody>
      </p:sp>
      <p:sp>
        <p:nvSpPr>
          <p:cNvPr id="5" name="Rectangle 1">
            <a:extLst>
              <a:ext uri="{FF2B5EF4-FFF2-40B4-BE49-F238E27FC236}">
                <a16:creationId xmlns:a16="http://schemas.microsoft.com/office/drawing/2014/main" id="{7036FCE0-EB70-4651-8D16-E4DEE1582EE8}"/>
              </a:ext>
            </a:extLst>
          </p:cNvPr>
          <p:cNvSpPr>
            <a:spLocks noChangeArrowheads="1"/>
          </p:cNvSpPr>
          <p:nvPr/>
        </p:nvSpPr>
        <p:spPr bwMode="auto">
          <a:xfrm>
            <a:off x="2649537" y="2558449"/>
            <a:ext cx="9896299" cy="1037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7745" tIns="45720" rIns="1007745" bIns="53958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ja-JP" sz="1100" b="0" i="0" u="none" strike="noStrike" cap="none" normalizeH="0" baseline="0">
                <a:ln>
                  <a:noFill/>
                </a:ln>
                <a:solidFill>
                  <a:schemeClr val="tx1"/>
                </a:solidFill>
                <a:effectLst/>
                <a:latin typeface="ＭＳ 明朝" panose="02020609040205080304" pitchFamily="17" charset="-128"/>
                <a:ea typeface="ＭＳ 明朝" panose="02020609040205080304" pitchFamily="17" charset="-128"/>
                <a:cs typeface="Times New Roman" panose="02020603050405020304" pitchFamily="18" charset="0"/>
              </a:rPr>
            </a:br>
            <a:endParaRPr kumimoji="0" lang="en-US" altLang="ja-JP" sz="1800" b="0" i="0" u="none" strike="noStrike" cap="none" normalizeH="0" baseline="0">
              <a:ln>
                <a:noFill/>
              </a:ln>
              <a:solidFill>
                <a:schemeClr val="tx1"/>
              </a:solidFill>
              <a:effectLst/>
              <a:latin typeface="Arial" panose="020B0604020202020204" pitchFamily="34" charset="0"/>
            </a:endParaRPr>
          </a:p>
        </p:txBody>
      </p:sp>
      <p:sp>
        <p:nvSpPr>
          <p:cNvPr id="13" name="テキスト ボックス 12">
            <a:extLst>
              <a:ext uri="{FF2B5EF4-FFF2-40B4-BE49-F238E27FC236}">
                <a16:creationId xmlns:a16="http://schemas.microsoft.com/office/drawing/2014/main" id="{1471EEA9-9B4B-4004-8E67-30B6907328A8}"/>
              </a:ext>
            </a:extLst>
          </p:cNvPr>
          <p:cNvSpPr txBox="1"/>
          <p:nvPr/>
        </p:nvSpPr>
        <p:spPr>
          <a:xfrm>
            <a:off x="721843" y="2092589"/>
            <a:ext cx="7842479" cy="584775"/>
          </a:xfrm>
          <a:prstGeom prst="rect">
            <a:avLst/>
          </a:prstGeom>
          <a:noFill/>
        </p:spPr>
        <p:txBody>
          <a:bodyPr wrap="square">
            <a:spAutoFit/>
          </a:bodyPr>
          <a:lstStyle/>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a:t>
            </a:r>
            <a:r>
              <a:rPr lang="ja-JP" altLang="en-US" sz="1600" dirty="0">
                <a:solidFill>
                  <a:srgbClr val="0033CC"/>
                </a:solidFill>
                <a:latin typeface="メイリオ" panose="020B0604030504040204" pitchFamily="50" charset="-128"/>
                <a:ea typeface="メイリオ" panose="020B0604030504040204" pitchFamily="50" charset="-128"/>
              </a:rPr>
              <a:t>売却、賃貸、相続、管理など</a:t>
            </a:r>
            <a:r>
              <a:rPr lang="ja-JP" altLang="en-US" sz="1600" dirty="0">
                <a:solidFill>
                  <a:srgbClr val="FF0000"/>
                </a:solidFill>
                <a:latin typeface="メイリオ" panose="020B0604030504040204" pitchFamily="50" charset="-128"/>
                <a:ea typeface="メイリオ" panose="020B0604030504040204" pitchFamily="50" charset="-128"/>
              </a:rPr>
              <a:t>空家に関する相談</a:t>
            </a:r>
            <a:r>
              <a:rPr lang="ja-JP" altLang="en-US" sz="1600" dirty="0">
                <a:solidFill>
                  <a:srgbClr val="0033CC"/>
                </a:solidFill>
                <a:latin typeface="メイリオ" panose="020B0604030504040204" pitchFamily="50" charset="-128"/>
                <a:ea typeface="メイリオ" panose="020B0604030504040204" pitchFamily="50" charset="-128"/>
              </a:rPr>
              <a:t>を</a:t>
            </a:r>
            <a:r>
              <a:rPr lang="ja-JP" altLang="en-US" sz="1600" b="1" dirty="0">
                <a:solidFill>
                  <a:srgbClr val="FF0000"/>
                </a:solidFill>
                <a:latin typeface="メイリオ" panose="020B0604030504040204" pitchFamily="50" charset="-128"/>
                <a:ea typeface="メイリオ" panose="020B0604030504040204" pitchFamily="50" charset="-128"/>
              </a:rPr>
              <a:t>ワンストップ</a:t>
            </a:r>
            <a:r>
              <a:rPr lang="ja-JP" altLang="en-US" sz="1600" dirty="0">
                <a:solidFill>
                  <a:srgbClr val="FF0000"/>
                </a:solidFill>
                <a:latin typeface="メイリオ" panose="020B0604030504040204" pitchFamily="50" charset="-128"/>
                <a:ea typeface="メイリオ" panose="020B0604030504040204" pitchFamily="50" charset="-128"/>
              </a:rPr>
              <a:t>で</a:t>
            </a:r>
            <a:r>
              <a:rPr lang="ja-JP" altLang="en-US" sz="1600" dirty="0">
                <a:solidFill>
                  <a:srgbClr val="0033CC"/>
                </a:solidFill>
                <a:latin typeface="メイリオ" panose="020B0604030504040204" pitchFamily="50" charset="-128"/>
                <a:ea typeface="メイリオ" panose="020B0604030504040204" pitchFamily="50" charset="-128"/>
              </a:rPr>
              <a:t>不動産事業者の団体が</a:t>
            </a:r>
            <a:r>
              <a:rPr lang="ja-JP" altLang="en-US" sz="1600" dirty="0">
                <a:solidFill>
                  <a:srgbClr val="FF0000"/>
                </a:solidFill>
                <a:latin typeface="メイリオ" panose="020B0604030504040204" pitchFamily="50" charset="-128"/>
                <a:ea typeface="メイリオ" panose="020B0604030504040204" pitchFamily="50" charset="-128"/>
              </a:rPr>
              <a:t>受け付ける仕組みを整え、</a:t>
            </a:r>
            <a:r>
              <a:rPr lang="ja-JP" altLang="en-US" sz="1600" dirty="0">
                <a:solidFill>
                  <a:schemeClr val="tx1"/>
                </a:solidFill>
                <a:latin typeface="メイリオ" panose="020B0604030504040204" pitchFamily="50" charset="-128"/>
                <a:ea typeface="メイリオ" panose="020B0604030504040204" pitchFamily="50" charset="-128"/>
              </a:rPr>
              <a:t>」と表記</a:t>
            </a:r>
            <a:endParaRPr lang="en-US" altLang="ja-JP" sz="1600" dirty="0">
              <a:solidFill>
                <a:schemeClr val="tx1"/>
              </a:solidFill>
              <a:latin typeface="メイリオ" panose="020B0604030504040204" pitchFamily="50" charset="-128"/>
              <a:ea typeface="メイリオ" panose="020B0604030504040204" pitchFamily="50" charset="-128"/>
            </a:endParaRPr>
          </a:p>
        </p:txBody>
      </p:sp>
      <p:sp>
        <p:nvSpPr>
          <p:cNvPr id="12" name="テキスト ボックス 4">
            <a:extLst>
              <a:ext uri="{FF2B5EF4-FFF2-40B4-BE49-F238E27FC236}">
                <a16:creationId xmlns:a16="http://schemas.microsoft.com/office/drawing/2014/main" id="{AF983272-5237-4046-8782-2318AE5C311D}"/>
              </a:ext>
            </a:extLst>
          </p:cNvPr>
          <p:cNvSpPr txBox="1"/>
          <p:nvPr/>
        </p:nvSpPr>
        <p:spPr>
          <a:xfrm>
            <a:off x="522515" y="2726763"/>
            <a:ext cx="8241137" cy="1005848"/>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管理不全空家等及び特定空家等への対応　➤</a:t>
            </a:r>
            <a:r>
              <a:rPr lang="ja-JP" altLang="en-US" sz="1600" b="1" dirty="0">
                <a:solidFill>
                  <a:srgbClr val="FF0000"/>
                </a:solidFill>
                <a:latin typeface="メイリオ" panose="020B0604030504040204" pitchFamily="50" charset="-128"/>
                <a:ea typeface="メイリオ" panose="020B0604030504040204" pitchFamily="50" charset="-128"/>
              </a:rPr>
              <a:t>管理不全空家等</a:t>
            </a:r>
            <a:r>
              <a:rPr lang="ja-JP" altLang="en-US" sz="1600" dirty="0">
                <a:solidFill>
                  <a:schemeClr val="tx1"/>
                </a:solidFill>
                <a:latin typeface="メイリオ" panose="020B0604030504040204" pitchFamily="50" charset="-128"/>
                <a:ea typeface="メイリオ" panose="020B0604030504040204" pitchFamily="50" charset="-128"/>
              </a:rPr>
              <a:t>を</a:t>
            </a:r>
            <a:r>
              <a:rPr lang="ja-JP" altLang="en-US" sz="1600" dirty="0">
                <a:solidFill>
                  <a:srgbClr val="FF0000"/>
                </a:solidFill>
                <a:latin typeface="メイリオ" panose="020B0604030504040204" pitchFamily="50" charset="-128"/>
                <a:ea typeface="メイリオ" panose="020B0604030504040204" pitchFamily="50" charset="-128"/>
              </a:rPr>
              <a:t>追加</a:t>
            </a:r>
            <a:endParaRPr lang="en-US" altLang="ja-JP" sz="1600" dirty="0">
              <a:solidFill>
                <a:srgbClr val="FF0000"/>
              </a:solidFill>
              <a:latin typeface="メイリオ" panose="020B0604030504040204" pitchFamily="50" charset="-128"/>
              <a:ea typeface="メイリオ" panose="020B0604030504040204" pitchFamily="50" charset="-128"/>
            </a:endParaRPr>
          </a:p>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・特定空家等の認定・措置</a:t>
            </a:r>
            <a:endParaRPr lang="en-US" altLang="ja-JP" sz="1600" dirty="0">
              <a:solidFill>
                <a:schemeClr val="tx1"/>
              </a:solidFill>
              <a:latin typeface="メイリオ" panose="020B0604030504040204" pitchFamily="50" charset="-128"/>
              <a:ea typeface="メイリオ" panose="020B0604030504040204" pitchFamily="50" charset="-128"/>
            </a:endParaRPr>
          </a:p>
          <a:p>
            <a:pPr marL="252000" indent="-252000" algn="just">
              <a:spcAft>
                <a:spcPts val="1200"/>
              </a:spcAft>
            </a:pP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6E4874F8-39AF-47A8-AE71-05CE9AB46D7B}"/>
              </a:ext>
            </a:extLst>
          </p:cNvPr>
          <p:cNvSpPr txBox="1"/>
          <p:nvPr/>
        </p:nvSpPr>
        <p:spPr>
          <a:xfrm>
            <a:off x="721843" y="3425046"/>
            <a:ext cx="7842479" cy="338554"/>
          </a:xfrm>
          <a:prstGeom prst="rect">
            <a:avLst/>
          </a:prstGeom>
          <a:noFill/>
        </p:spPr>
        <p:txBody>
          <a:bodyPr wrap="square">
            <a:spAutoFit/>
          </a:bodyPr>
          <a:lstStyle/>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a:t>
            </a:r>
            <a:r>
              <a:rPr lang="ja-JP" altLang="en-US" sz="1600" dirty="0">
                <a:solidFill>
                  <a:srgbClr val="FF0000"/>
                </a:solidFill>
                <a:latin typeface="メイリオ" panose="020B0604030504040204" pitchFamily="50" charset="-128"/>
                <a:ea typeface="メイリオ" panose="020B0604030504040204" pitchFamily="50" charset="-128"/>
              </a:rPr>
              <a:t>法改正に伴う</a:t>
            </a:r>
            <a:r>
              <a:rPr lang="ja-JP" altLang="en-US" sz="1600" b="1" dirty="0">
                <a:solidFill>
                  <a:srgbClr val="FF0000"/>
                </a:solidFill>
                <a:latin typeface="メイリオ" panose="020B0604030504040204" pitchFamily="50" charset="-128"/>
                <a:ea typeface="メイリオ" panose="020B0604030504040204" pitchFamily="50" charset="-128"/>
              </a:rPr>
              <a:t>管理不全空家等</a:t>
            </a:r>
            <a:r>
              <a:rPr lang="ja-JP" altLang="en-US" sz="1600" dirty="0">
                <a:solidFill>
                  <a:srgbClr val="0033CC"/>
                </a:solidFill>
                <a:latin typeface="メイリオ" panose="020B0604030504040204" pitchFamily="50" charset="-128"/>
                <a:ea typeface="メイリオ" panose="020B0604030504040204" pitchFamily="50" charset="-128"/>
              </a:rPr>
              <a:t>の対応である</a:t>
            </a:r>
            <a:r>
              <a:rPr lang="ja-JP" altLang="en-US" sz="1600" dirty="0">
                <a:solidFill>
                  <a:srgbClr val="FF0000"/>
                </a:solidFill>
                <a:latin typeface="メイリオ" panose="020B0604030504040204" pitchFamily="50" charset="-128"/>
                <a:ea typeface="メイリオ" panose="020B0604030504040204" pitchFamily="50" charset="-128"/>
              </a:rPr>
              <a:t>認定</a:t>
            </a:r>
            <a:r>
              <a:rPr lang="ja-JP" altLang="en-US" sz="1600" dirty="0">
                <a:solidFill>
                  <a:srgbClr val="0033CC"/>
                </a:solidFill>
                <a:latin typeface="メイリオ" panose="020B0604030504040204" pitchFamily="50" charset="-128"/>
                <a:ea typeface="メイリオ" panose="020B0604030504040204" pitchFamily="50" charset="-128"/>
              </a:rPr>
              <a:t>及び</a:t>
            </a:r>
            <a:r>
              <a:rPr lang="ja-JP" altLang="en-US" sz="1600" dirty="0">
                <a:solidFill>
                  <a:srgbClr val="FF0000"/>
                </a:solidFill>
                <a:latin typeface="メイリオ" panose="020B0604030504040204" pitchFamily="50" charset="-128"/>
                <a:ea typeface="メイリオ" panose="020B0604030504040204" pitchFamily="50" charset="-128"/>
              </a:rPr>
              <a:t>措置</a:t>
            </a:r>
            <a:r>
              <a:rPr lang="ja-JP" altLang="en-US" sz="1600" dirty="0">
                <a:solidFill>
                  <a:srgbClr val="0033CC"/>
                </a:solidFill>
                <a:latin typeface="メイリオ" panose="020B0604030504040204" pitchFamily="50" charset="-128"/>
                <a:ea typeface="メイリオ" panose="020B0604030504040204" pitchFamily="50" charset="-128"/>
              </a:rPr>
              <a:t>を</a:t>
            </a:r>
            <a:r>
              <a:rPr lang="ja-JP" altLang="en-US" sz="1600" dirty="0">
                <a:solidFill>
                  <a:srgbClr val="FF0000"/>
                </a:solidFill>
                <a:latin typeface="メイリオ" panose="020B0604030504040204" pitchFamily="50" charset="-128"/>
                <a:ea typeface="メイリオ" panose="020B0604030504040204" pitchFamily="50" charset="-128"/>
              </a:rPr>
              <a:t>追記</a:t>
            </a:r>
            <a:r>
              <a:rPr lang="ja-JP" altLang="en-US" sz="1600" dirty="0">
                <a:solidFill>
                  <a:schemeClr val="tx1"/>
                </a:solidFill>
                <a:latin typeface="メイリオ" panose="020B0604030504040204" pitchFamily="50" charset="-128"/>
                <a:ea typeface="メイリオ" panose="020B0604030504040204" pitchFamily="50" charset="-128"/>
              </a:rPr>
              <a:t>」</a:t>
            </a:r>
            <a:endParaRPr lang="en-US" altLang="ja-JP" sz="1600" dirty="0">
              <a:solidFill>
                <a:schemeClr val="tx1"/>
              </a:solidFill>
              <a:latin typeface="メイリオ" panose="020B0604030504040204" pitchFamily="50" charset="-128"/>
              <a:ea typeface="メイリオ" panose="020B0604030504040204" pitchFamily="50" charset="-128"/>
            </a:endParaRPr>
          </a:p>
        </p:txBody>
      </p:sp>
      <p:pic>
        <p:nvPicPr>
          <p:cNvPr id="4" name="図 3">
            <a:extLst>
              <a:ext uri="{FF2B5EF4-FFF2-40B4-BE49-F238E27FC236}">
                <a16:creationId xmlns:a16="http://schemas.microsoft.com/office/drawing/2014/main" id="{A0103374-DD5A-42E1-87E2-975853716BF6}"/>
              </a:ext>
            </a:extLst>
          </p:cNvPr>
          <p:cNvPicPr>
            <a:picLocks noChangeAspect="1"/>
          </p:cNvPicPr>
          <p:nvPr/>
        </p:nvPicPr>
        <p:blipFill>
          <a:blip r:embed="rId3"/>
          <a:stretch>
            <a:fillRect/>
          </a:stretch>
        </p:blipFill>
        <p:spPr>
          <a:xfrm>
            <a:off x="1040131" y="3730019"/>
            <a:ext cx="7382026" cy="2837637"/>
          </a:xfrm>
          <a:prstGeom prst="rect">
            <a:avLst/>
          </a:prstGeom>
        </p:spPr>
      </p:pic>
      <p:sp>
        <p:nvSpPr>
          <p:cNvPr id="15" name="テキスト ボックス 14">
            <a:extLst>
              <a:ext uri="{FF2B5EF4-FFF2-40B4-BE49-F238E27FC236}">
                <a16:creationId xmlns:a16="http://schemas.microsoft.com/office/drawing/2014/main" id="{EFBC7A83-CE7E-4BD1-AB31-916576B35058}"/>
              </a:ext>
            </a:extLst>
          </p:cNvPr>
          <p:cNvSpPr txBox="1"/>
          <p:nvPr/>
        </p:nvSpPr>
        <p:spPr>
          <a:xfrm>
            <a:off x="7532370" y="586238"/>
            <a:ext cx="1366559"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P.12</a:t>
            </a:r>
            <a:r>
              <a:rPr lang="ja-JP" altLang="en-US" sz="1400" dirty="0"/>
              <a:t>～</a:t>
            </a:r>
            <a:r>
              <a:rPr lang="en-US" altLang="ja-JP" sz="1400" dirty="0"/>
              <a:t>P.13</a:t>
            </a:r>
            <a:r>
              <a:rPr lang="ja-JP" altLang="en-US" sz="1400" dirty="0"/>
              <a:t>参照</a:t>
            </a:r>
            <a:endParaRPr kumimoji="1" lang="ja-JP" altLang="en-US" sz="1600" dirty="0"/>
          </a:p>
        </p:txBody>
      </p:sp>
    </p:spTree>
    <p:extLst>
      <p:ext uri="{BB962C8B-B14F-4D97-AF65-F5344CB8AC3E}">
        <p14:creationId xmlns:p14="http://schemas.microsoft.com/office/powerpoint/2010/main" val="2801432205"/>
      </p:ext>
    </p:extLst>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49" y="802943"/>
            <a:ext cx="8359033"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空家等対策に関する施策</a:t>
            </a:r>
            <a:r>
              <a:rPr lang="en-US" altLang="ja-JP" sz="2400" b="1" dirty="0">
                <a:latin typeface="メイリオ" panose="020B0604030504040204" pitchFamily="50" charset="-128"/>
                <a:ea typeface="メイリオ" panose="020B0604030504040204" pitchFamily="50" charset="-128"/>
              </a:rPr>
              <a:t>】</a:t>
            </a:r>
            <a:endParaRPr lang="en-US" altLang="ja-JP" sz="2000" b="1" dirty="0">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３ 空家等の対策</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498244" y="1273468"/>
            <a:ext cx="8241137" cy="682682"/>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a:t>
            </a:r>
            <a:r>
              <a:rPr lang="ja-JP" altLang="en-US" sz="1600" dirty="0">
                <a:solidFill>
                  <a:srgbClr val="FF0000"/>
                </a:solidFill>
                <a:latin typeface="メイリオ" panose="020B0604030504040204" pitchFamily="50" charset="-128"/>
                <a:ea typeface="メイリオ" panose="020B0604030504040204" pitchFamily="50" charset="-128"/>
              </a:rPr>
              <a:t>管理不全空家等</a:t>
            </a:r>
            <a:r>
              <a:rPr lang="ja-JP" altLang="en-US" sz="1600" dirty="0">
                <a:solidFill>
                  <a:schemeClr val="tx1"/>
                </a:solidFill>
                <a:latin typeface="メイリオ" panose="020B0604030504040204" pitchFamily="50" charset="-128"/>
                <a:ea typeface="メイリオ" panose="020B0604030504040204" pitchFamily="50" charset="-128"/>
              </a:rPr>
              <a:t>及び</a:t>
            </a:r>
            <a:endParaRPr lang="en-US" altLang="ja-JP" sz="1600" dirty="0">
              <a:solidFill>
                <a:schemeClr val="tx1"/>
              </a:solidFill>
              <a:latin typeface="メイリオ" panose="020B0604030504040204" pitchFamily="50" charset="-128"/>
              <a:ea typeface="メイリオ" panose="020B0604030504040204" pitchFamily="50" charset="-128"/>
            </a:endParaRPr>
          </a:p>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特定空家等措置の手順</a:t>
            </a:r>
            <a:r>
              <a:rPr lang="ja-JP" altLang="en-US" sz="1200" dirty="0">
                <a:solidFill>
                  <a:schemeClr val="tx1"/>
                </a:solidFill>
                <a:latin typeface="メイリオ" panose="020B0604030504040204" pitchFamily="50" charset="-128"/>
                <a:ea typeface="メイリオ" panose="020B0604030504040204" pitchFamily="50" charset="-128"/>
              </a:rPr>
              <a:t>　　　　　　　　　　　　　　　　　  </a:t>
            </a:r>
            <a:r>
              <a:rPr lang="en-US" altLang="ja-JP" sz="1200" dirty="0">
                <a:solidFill>
                  <a:schemeClr val="tx1"/>
                </a:solidFill>
                <a:latin typeface="メイリオ" panose="020B0604030504040204" pitchFamily="50" charset="-128"/>
                <a:ea typeface="メイリオ" panose="020B0604030504040204" pitchFamily="50" charset="-128"/>
              </a:rPr>
              <a:t>  </a:t>
            </a:r>
            <a:r>
              <a:rPr lang="ja-JP" altLang="en-US" sz="1200" dirty="0">
                <a:solidFill>
                  <a:schemeClr val="tx1"/>
                </a:solidFill>
                <a:latin typeface="メイリオ" panose="020B0604030504040204" pitchFamily="50" charset="-128"/>
                <a:ea typeface="メイリオ" panose="020B0604030504040204" pitchFamily="50" charset="-128"/>
              </a:rPr>
              <a:t>　　　　　　　　　　　　　　　　　　　　</a:t>
            </a:r>
            <a:r>
              <a:rPr lang="ja-JP" altLang="en-US" sz="1100" dirty="0">
                <a:solidFill>
                  <a:schemeClr val="tx1"/>
                </a:solidFill>
                <a:latin typeface="メイリオ" panose="020B0604030504040204" pitchFamily="50" charset="-128"/>
                <a:ea typeface="メイリオ" panose="020B0604030504040204" pitchFamily="50" charset="-128"/>
              </a:rPr>
              <a:t>　　</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25</a:t>
            </a:fld>
            <a:endParaRPr kumimoji="1" lang="ja-JP" altLang="en-US" dirty="0"/>
          </a:p>
        </p:txBody>
      </p:sp>
      <p:sp>
        <p:nvSpPr>
          <p:cNvPr id="18" name="Rectangle 13">
            <a:extLst>
              <a:ext uri="{FF2B5EF4-FFF2-40B4-BE49-F238E27FC236}">
                <a16:creationId xmlns:a16="http://schemas.microsoft.com/office/drawing/2014/main" id="{F8A5B84A-0960-4653-BDB1-B30E1F3A8F95}"/>
              </a:ext>
            </a:extLst>
          </p:cNvPr>
          <p:cNvSpPr>
            <a:spLocks noChangeArrowheads="1"/>
          </p:cNvSpPr>
          <p:nvPr/>
        </p:nvSpPr>
        <p:spPr bwMode="auto">
          <a:xfrm>
            <a:off x="4572000" y="2515234"/>
            <a:ext cx="1171349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ja-JP" altLang="en-US"/>
          </a:p>
        </p:txBody>
      </p:sp>
      <p:sp>
        <p:nvSpPr>
          <p:cNvPr id="5" name="Rectangle 1">
            <a:extLst>
              <a:ext uri="{FF2B5EF4-FFF2-40B4-BE49-F238E27FC236}">
                <a16:creationId xmlns:a16="http://schemas.microsoft.com/office/drawing/2014/main" id="{7036FCE0-EB70-4651-8D16-E4DEE1582EE8}"/>
              </a:ext>
            </a:extLst>
          </p:cNvPr>
          <p:cNvSpPr>
            <a:spLocks noChangeArrowheads="1"/>
          </p:cNvSpPr>
          <p:nvPr/>
        </p:nvSpPr>
        <p:spPr bwMode="auto">
          <a:xfrm>
            <a:off x="2649537" y="2558449"/>
            <a:ext cx="9896299" cy="1037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7745" tIns="45720" rIns="1007745" bIns="53958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ja-JP" sz="1100" b="0" i="0" u="none" strike="noStrike" cap="none" normalizeH="0" baseline="0">
                <a:ln>
                  <a:noFill/>
                </a:ln>
                <a:solidFill>
                  <a:schemeClr val="tx1"/>
                </a:solidFill>
                <a:effectLst/>
                <a:latin typeface="ＭＳ 明朝" panose="02020609040205080304" pitchFamily="17" charset="-128"/>
                <a:ea typeface="ＭＳ 明朝" panose="02020609040205080304" pitchFamily="17" charset="-128"/>
                <a:cs typeface="Times New Roman" panose="02020603050405020304" pitchFamily="18" charset="0"/>
              </a:rPr>
            </a:br>
            <a:endParaRPr kumimoji="0" lang="en-US" altLang="ja-JP" sz="1800" b="0" i="0" u="none" strike="noStrike" cap="none" normalizeH="0" baseline="0">
              <a:ln>
                <a:noFill/>
              </a:ln>
              <a:solidFill>
                <a:schemeClr val="tx1"/>
              </a:solidFill>
              <a:effectLst/>
              <a:latin typeface="Arial" panose="020B0604020202020204" pitchFamily="34" charset="0"/>
            </a:endParaRPr>
          </a:p>
        </p:txBody>
      </p:sp>
      <p:pic>
        <p:nvPicPr>
          <p:cNvPr id="4" name="図 3">
            <a:extLst>
              <a:ext uri="{FF2B5EF4-FFF2-40B4-BE49-F238E27FC236}">
                <a16:creationId xmlns:a16="http://schemas.microsoft.com/office/drawing/2014/main" id="{5BB3361B-48C3-4C01-BE95-F19EE8C0D62A}"/>
              </a:ext>
            </a:extLst>
          </p:cNvPr>
          <p:cNvPicPr>
            <a:picLocks noChangeAspect="1"/>
          </p:cNvPicPr>
          <p:nvPr/>
        </p:nvPicPr>
        <p:blipFill>
          <a:blip r:embed="rId3"/>
          <a:stretch>
            <a:fillRect/>
          </a:stretch>
        </p:blipFill>
        <p:spPr>
          <a:xfrm>
            <a:off x="3545716" y="1292447"/>
            <a:ext cx="4339290" cy="5408391"/>
          </a:xfrm>
          <a:prstGeom prst="rect">
            <a:avLst/>
          </a:prstGeom>
        </p:spPr>
      </p:pic>
      <p:sp>
        <p:nvSpPr>
          <p:cNvPr id="14" name="テキスト ボックス 13">
            <a:extLst>
              <a:ext uri="{FF2B5EF4-FFF2-40B4-BE49-F238E27FC236}">
                <a16:creationId xmlns:a16="http://schemas.microsoft.com/office/drawing/2014/main" id="{BAED19A5-D96D-429C-8D15-033DCEF6344F}"/>
              </a:ext>
            </a:extLst>
          </p:cNvPr>
          <p:cNvSpPr txBox="1"/>
          <p:nvPr/>
        </p:nvSpPr>
        <p:spPr>
          <a:xfrm>
            <a:off x="7682673" y="586238"/>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P.14</a:t>
            </a:r>
            <a:r>
              <a:rPr lang="ja-JP" altLang="en-US" sz="1400" dirty="0"/>
              <a:t>参照</a:t>
            </a:r>
            <a:endParaRPr kumimoji="1" lang="ja-JP" altLang="en-US" sz="1600" dirty="0"/>
          </a:p>
        </p:txBody>
      </p:sp>
      <p:sp>
        <p:nvSpPr>
          <p:cNvPr id="6" name="四角形: 角を丸くする 5">
            <a:extLst>
              <a:ext uri="{FF2B5EF4-FFF2-40B4-BE49-F238E27FC236}">
                <a16:creationId xmlns:a16="http://schemas.microsoft.com/office/drawing/2014/main" id="{CF531C03-5AE3-423C-9C6A-9602A2B66A28}"/>
              </a:ext>
            </a:extLst>
          </p:cNvPr>
          <p:cNvSpPr/>
          <p:nvPr/>
        </p:nvSpPr>
        <p:spPr bwMode="auto">
          <a:xfrm>
            <a:off x="3545716" y="2558449"/>
            <a:ext cx="1392043" cy="2790791"/>
          </a:xfrm>
          <a:prstGeom prst="roundRect">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rtlCol="0" anchor="ctr" anchorCtr="0"/>
          <a:lstStyle/>
          <a:p>
            <a:pPr algn="ctr"/>
            <a:endParaRPr kumimoji="0" lang="ja-JP" altLang="en-US" sz="2400" b="1" dirty="0">
              <a:ea typeface="HG丸ｺﾞｼｯｸM-PRO" pitchFamily="50" charset="-128"/>
            </a:endParaRPr>
          </a:p>
        </p:txBody>
      </p:sp>
    </p:spTree>
    <p:extLst>
      <p:ext uri="{BB962C8B-B14F-4D97-AF65-F5344CB8AC3E}">
        <p14:creationId xmlns:p14="http://schemas.microsoft.com/office/powerpoint/2010/main" val="2221941519"/>
      </p:ext>
    </p:extLst>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262452" y="801598"/>
            <a:ext cx="8359033" cy="501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空家等対策に関する施策</a:t>
            </a:r>
            <a:r>
              <a:rPr lang="en-US" altLang="ja-JP" sz="2400" b="1" dirty="0">
                <a:latin typeface="メイリオ" panose="020B0604030504040204" pitchFamily="50" charset="-128"/>
                <a:ea typeface="メイリオ" panose="020B0604030504040204" pitchFamily="50" charset="-128"/>
              </a:rPr>
              <a:t>】</a:t>
            </a:r>
            <a:endParaRPr lang="en-US" altLang="ja-JP" sz="2000" b="1" dirty="0">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３ 空家等の対策</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514073" y="1369197"/>
            <a:ext cx="8241137" cy="1128958"/>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◆空家等の発生の抑制と適正管理の促進　</a:t>
            </a:r>
            <a:endParaRPr lang="en-US" altLang="ja-JP" sz="2000" dirty="0">
              <a:solidFill>
                <a:srgbClr val="FF0000"/>
              </a:solidFill>
              <a:latin typeface="メイリオ" panose="020B0604030504040204" pitchFamily="50" charset="-128"/>
              <a:ea typeface="メイリオ" panose="020B0604030504040204" pitchFamily="50" charset="-128"/>
            </a:endParaRPr>
          </a:p>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  ・所有者等への啓発</a:t>
            </a:r>
            <a:endParaRPr lang="en-US" altLang="ja-JP" sz="2000" dirty="0">
              <a:solidFill>
                <a:schemeClr val="tx1"/>
              </a:solidFill>
              <a:latin typeface="メイリオ" panose="020B0604030504040204" pitchFamily="50" charset="-128"/>
              <a:ea typeface="メイリオ" panose="020B0604030504040204" pitchFamily="50" charset="-128"/>
            </a:endParaRPr>
          </a:p>
          <a:p>
            <a:pPr marL="252000" indent="-252000" algn="just">
              <a:spcAft>
                <a:spcPts val="1200"/>
              </a:spcAft>
            </a:pP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11530"/>
            <a:ext cx="8359033" cy="5600156"/>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26</a:t>
            </a:fld>
            <a:endParaRPr kumimoji="1" lang="ja-JP" altLang="en-US" dirty="0"/>
          </a:p>
        </p:txBody>
      </p:sp>
      <p:sp>
        <p:nvSpPr>
          <p:cNvPr id="18" name="Rectangle 13">
            <a:extLst>
              <a:ext uri="{FF2B5EF4-FFF2-40B4-BE49-F238E27FC236}">
                <a16:creationId xmlns:a16="http://schemas.microsoft.com/office/drawing/2014/main" id="{F8A5B84A-0960-4653-BDB1-B30E1F3A8F95}"/>
              </a:ext>
            </a:extLst>
          </p:cNvPr>
          <p:cNvSpPr>
            <a:spLocks noChangeArrowheads="1"/>
          </p:cNvSpPr>
          <p:nvPr/>
        </p:nvSpPr>
        <p:spPr bwMode="auto">
          <a:xfrm>
            <a:off x="4572000" y="2515234"/>
            <a:ext cx="1171349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ja-JP" altLang="en-US"/>
          </a:p>
        </p:txBody>
      </p:sp>
      <p:sp>
        <p:nvSpPr>
          <p:cNvPr id="5" name="Rectangle 1">
            <a:extLst>
              <a:ext uri="{FF2B5EF4-FFF2-40B4-BE49-F238E27FC236}">
                <a16:creationId xmlns:a16="http://schemas.microsoft.com/office/drawing/2014/main" id="{7036FCE0-EB70-4651-8D16-E4DEE1582EE8}"/>
              </a:ext>
            </a:extLst>
          </p:cNvPr>
          <p:cNvSpPr>
            <a:spLocks noChangeArrowheads="1"/>
          </p:cNvSpPr>
          <p:nvPr/>
        </p:nvSpPr>
        <p:spPr bwMode="auto">
          <a:xfrm>
            <a:off x="2649537" y="2558449"/>
            <a:ext cx="9896299" cy="1037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7745" tIns="45720" rIns="1007745" bIns="53958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ja-JP" sz="1100" b="0" i="0" u="none" strike="noStrike" cap="none" normalizeH="0" baseline="0">
                <a:ln>
                  <a:noFill/>
                </a:ln>
                <a:solidFill>
                  <a:schemeClr val="tx1"/>
                </a:solidFill>
                <a:effectLst/>
                <a:latin typeface="ＭＳ 明朝" panose="02020609040205080304" pitchFamily="17" charset="-128"/>
                <a:ea typeface="ＭＳ 明朝" panose="02020609040205080304" pitchFamily="17" charset="-128"/>
                <a:cs typeface="Times New Roman" panose="02020603050405020304" pitchFamily="18" charset="0"/>
              </a:rPr>
            </a:br>
            <a:endParaRPr kumimoji="0" lang="en-US" altLang="ja-JP" sz="1800" b="0" i="0" u="none" strike="noStrike" cap="none" normalizeH="0" baseline="0">
              <a:ln>
                <a:noFill/>
              </a:ln>
              <a:solidFill>
                <a:schemeClr val="tx1"/>
              </a:solidFill>
              <a:effectLst/>
              <a:latin typeface="Arial" panose="020B0604020202020204" pitchFamily="34" charset="0"/>
            </a:endParaRPr>
          </a:p>
        </p:txBody>
      </p:sp>
      <p:sp>
        <p:nvSpPr>
          <p:cNvPr id="13" name="テキスト ボックス 12">
            <a:extLst>
              <a:ext uri="{FF2B5EF4-FFF2-40B4-BE49-F238E27FC236}">
                <a16:creationId xmlns:a16="http://schemas.microsoft.com/office/drawing/2014/main" id="{1471EEA9-9B4B-4004-8E67-30B6907328A8}"/>
              </a:ext>
            </a:extLst>
          </p:cNvPr>
          <p:cNvSpPr txBox="1"/>
          <p:nvPr/>
        </p:nvSpPr>
        <p:spPr>
          <a:xfrm>
            <a:off x="779006" y="2269297"/>
            <a:ext cx="7842479" cy="1785104"/>
          </a:xfrm>
          <a:prstGeom prst="rect">
            <a:avLst/>
          </a:prstGeom>
          <a:noFill/>
        </p:spPr>
        <p:txBody>
          <a:bodyPr wrap="square">
            <a:spAutoFit/>
          </a:bodyPr>
          <a:lstStyle/>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 </a:t>
            </a:r>
            <a:r>
              <a:rPr lang="ja-JP" altLang="en-US" sz="2000" dirty="0">
                <a:latin typeface="メイリオ" panose="020B0604030504040204" pitchFamily="50" charset="-128"/>
                <a:ea typeface="メイリオ" panose="020B0604030504040204" pitchFamily="50" charset="-128"/>
              </a:rPr>
              <a:t>空家等は</a:t>
            </a:r>
            <a:r>
              <a:rPr lang="ja-JP" altLang="en-US" sz="2000" dirty="0">
                <a:solidFill>
                  <a:srgbClr val="0033CC"/>
                </a:solidFill>
                <a:latin typeface="メイリオ" panose="020B0604030504040204" pitchFamily="50" charset="-128"/>
                <a:ea typeface="メイリオ" panose="020B0604030504040204" pitchFamily="50" charset="-128"/>
              </a:rPr>
              <a:t>所有者等自らが適切に管理することが原則</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現行計画</a:t>
            </a:r>
            <a:r>
              <a:rPr lang="en-US" altLang="ja-JP" sz="2000" dirty="0">
                <a:latin typeface="メイリオ" panose="020B0604030504040204" pitchFamily="50" charset="-128"/>
                <a:ea typeface="メイリオ" panose="020B0604030504040204" pitchFamily="50" charset="-128"/>
              </a:rPr>
              <a:t>)</a:t>
            </a:r>
          </a:p>
          <a:p>
            <a:pPr marL="252000" indent="-252000" algn="just">
              <a:spcAft>
                <a:spcPts val="1200"/>
              </a:spcAft>
            </a:pPr>
            <a:r>
              <a:rPr lang="ja-JP" altLang="en-US" sz="2000" dirty="0">
                <a:solidFill>
                  <a:srgbClr val="FF0000"/>
                </a:solidFill>
                <a:latin typeface="メイリオ" panose="020B0604030504040204" pitchFamily="50" charset="-128"/>
                <a:ea typeface="メイリオ" panose="020B0604030504040204" pitchFamily="50" charset="-128"/>
              </a:rPr>
              <a:t>➤ 不適切な管理により他人に損害を与えた場合は</a:t>
            </a:r>
            <a:r>
              <a:rPr lang="ja-JP" altLang="en-US" sz="2000" b="1" dirty="0">
                <a:solidFill>
                  <a:srgbClr val="FF0000"/>
                </a:solidFill>
                <a:latin typeface="メイリオ" panose="020B0604030504040204" pitchFamily="50" charset="-128"/>
                <a:ea typeface="メイリオ" panose="020B0604030504040204" pitchFamily="50" charset="-128"/>
              </a:rPr>
              <a:t>所有者に責任が及んだり</a:t>
            </a:r>
            <a:r>
              <a:rPr lang="ja-JP" altLang="en-US" sz="2000" dirty="0">
                <a:solidFill>
                  <a:srgbClr val="FF0000"/>
                </a:solidFill>
                <a:latin typeface="メイリオ" panose="020B0604030504040204" pitchFamily="50" charset="-128"/>
                <a:ea typeface="メイリオ" panose="020B0604030504040204" pitchFamily="50" charset="-128"/>
              </a:rPr>
              <a:t>、空家等が</a:t>
            </a:r>
            <a:r>
              <a:rPr lang="ja-JP" altLang="en-US" sz="2000" b="1" dirty="0">
                <a:solidFill>
                  <a:srgbClr val="FF0000"/>
                </a:solidFill>
                <a:latin typeface="メイリオ" panose="020B0604030504040204" pitchFamily="50" charset="-128"/>
                <a:ea typeface="メイリオ" panose="020B0604030504040204" pitchFamily="50" charset="-128"/>
              </a:rPr>
              <a:t>犯罪の温床となる</a:t>
            </a:r>
            <a:r>
              <a:rPr lang="ja-JP" altLang="en-US" sz="2000" dirty="0">
                <a:solidFill>
                  <a:srgbClr val="FF0000"/>
                </a:solidFill>
                <a:latin typeface="メイリオ" panose="020B0604030504040204" pitchFamily="50" charset="-128"/>
                <a:ea typeface="メイリオ" panose="020B0604030504040204" pitchFamily="50" charset="-128"/>
              </a:rPr>
              <a:t>可能性もあるなど、</a:t>
            </a:r>
            <a:r>
              <a:rPr lang="ja-JP" altLang="en-US" sz="2000" b="1" dirty="0">
                <a:solidFill>
                  <a:srgbClr val="FF0000"/>
                </a:solidFill>
                <a:latin typeface="メイリオ" panose="020B0604030504040204" pitchFamily="50" charset="-128"/>
                <a:ea typeface="メイリオ" panose="020B0604030504040204" pitchFamily="50" charset="-128"/>
              </a:rPr>
              <a:t>放置することのリスク</a:t>
            </a:r>
            <a:r>
              <a:rPr lang="ja-JP" altLang="en-US" sz="2000" dirty="0">
                <a:solidFill>
                  <a:srgbClr val="FF0000"/>
                </a:solidFill>
                <a:latin typeface="メイリオ" panose="020B0604030504040204" pitchFamily="50" charset="-128"/>
                <a:ea typeface="メイリオ" panose="020B0604030504040204" pitchFamily="50" charset="-128"/>
              </a:rPr>
              <a:t>を含めて、ホームページ等で啓発を行う</a:t>
            </a:r>
            <a:r>
              <a:rPr lang="ja-JP" altLang="en-US" sz="2000" dirty="0">
                <a:latin typeface="メイリオ" panose="020B0604030504040204" pitchFamily="50" charset="-128"/>
                <a:ea typeface="メイリオ" panose="020B0604030504040204" pitchFamily="50" charset="-128"/>
              </a:rPr>
              <a:t>と</a:t>
            </a:r>
            <a:r>
              <a:rPr lang="ja-JP" altLang="en-US" sz="2000" dirty="0">
                <a:solidFill>
                  <a:schemeClr val="tx1"/>
                </a:solidFill>
                <a:latin typeface="メイリオ" panose="020B0604030504040204" pitchFamily="50" charset="-128"/>
                <a:ea typeface="メイリオ" panose="020B0604030504040204" pitchFamily="50" charset="-128"/>
              </a:rPr>
              <a:t>表記（第</a:t>
            </a:r>
            <a:r>
              <a:rPr lang="en-US" altLang="ja-JP" sz="2000" dirty="0">
                <a:solidFill>
                  <a:schemeClr val="tx1"/>
                </a:solidFill>
                <a:latin typeface="メイリオ" panose="020B0604030504040204" pitchFamily="50" charset="-128"/>
                <a:ea typeface="メイリオ" panose="020B0604030504040204" pitchFamily="50" charset="-128"/>
              </a:rPr>
              <a:t>3</a:t>
            </a:r>
            <a:r>
              <a:rPr lang="ja-JP" altLang="en-US" sz="2000" dirty="0">
                <a:solidFill>
                  <a:schemeClr val="tx1"/>
                </a:solidFill>
                <a:latin typeface="メイリオ" panose="020B0604030504040204" pitchFamily="50" charset="-128"/>
                <a:ea typeface="メイリオ" panose="020B0604030504040204" pitchFamily="50" charset="-128"/>
              </a:rPr>
              <a:t>次計画）</a:t>
            </a:r>
            <a:endParaRPr lang="en-US" altLang="ja-JP" sz="2000" dirty="0">
              <a:solidFill>
                <a:schemeClr val="tx1"/>
              </a:solidFill>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B7BBCBE6-1650-4E23-87B0-FBB9DA14F343}"/>
              </a:ext>
            </a:extLst>
          </p:cNvPr>
          <p:cNvSpPr txBox="1"/>
          <p:nvPr/>
        </p:nvSpPr>
        <p:spPr>
          <a:xfrm>
            <a:off x="7682673" y="586238"/>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P.11</a:t>
            </a:r>
            <a:r>
              <a:rPr lang="ja-JP" altLang="en-US" sz="1400" dirty="0"/>
              <a:t>参照</a:t>
            </a:r>
            <a:endParaRPr kumimoji="1" lang="ja-JP" altLang="en-US" sz="1600" dirty="0"/>
          </a:p>
        </p:txBody>
      </p:sp>
    </p:spTree>
    <p:extLst>
      <p:ext uri="{BB962C8B-B14F-4D97-AF65-F5344CB8AC3E}">
        <p14:creationId xmlns:p14="http://schemas.microsoft.com/office/powerpoint/2010/main" val="3255544398"/>
      </p:ext>
    </p:extLst>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49" y="802943"/>
            <a:ext cx="8359033"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空家等の相談対応、空家等対策の実施体制</a:t>
            </a:r>
            <a:r>
              <a:rPr lang="en-US" altLang="ja-JP" sz="2400" b="1" dirty="0">
                <a:latin typeface="メイリオ" panose="020B0604030504040204" pitchFamily="50" charset="-128"/>
                <a:ea typeface="メイリオ" panose="020B0604030504040204" pitchFamily="50" charset="-128"/>
              </a:rPr>
              <a:t>】</a:t>
            </a:r>
            <a:endParaRPr lang="en-US" altLang="ja-JP" sz="2000" b="1" dirty="0">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４ 空家等対策に関する実施体制</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27</a:t>
            </a:fld>
            <a:endParaRPr kumimoji="1" lang="ja-JP" altLang="en-US" dirty="0"/>
          </a:p>
        </p:txBody>
      </p:sp>
      <p:sp>
        <p:nvSpPr>
          <p:cNvPr id="18" name="Rectangle 13">
            <a:extLst>
              <a:ext uri="{FF2B5EF4-FFF2-40B4-BE49-F238E27FC236}">
                <a16:creationId xmlns:a16="http://schemas.microsoft.com/office/drawing/2014/main" id="{F8A5B84A-0960-4653-BDB1-B30E1F3A8F95}"/>
              </a:ext>
            </a:extLst>
          </p:cNvPr>
          <p:cNvSpPr>
            <a:spLocks noChangeArrowheads="1"/>
          </p:cNvSpPr>
          <p:nvPr/>
        </p:nvSpPr>
        <p:spPr bwMode="auto">
          <a:xfrm>
            <a:off x="4572000" y="2515234"/>
            <a:ext cx="1171349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ja-JP" altLang="en-US"/>
          </a:p>
        </p:txBody>
      </p:sp>
      <p:sp>
        <p:nvSpPr>
          <p:cNvPr id="5" name="Rectangle 1">
            <a:extLst>
              <a:ext uri="{FF2B5EF4-FFF2-40B4-BE49-F238E27FC236}">
                <a16:creationId xmlns:a16="http://schemas.microsoft.com/office/drawing/2014/main" id="{7036FCE0-EB70-4651-8D16-E4DEE1582EE8}"/>
              </a:ext>
            </a:extLst>
          </p:cNvPr>
          <p:cNvSpPr>
            <a:spLocks noChangeArrowheads="1"/>
          </p:cNvSpPr>
          <p:nvPr/>
        </p:nvSpPr>
        <p:spPr bwMode="auto">
          <a:xfrm>
            <a:off x="2649537" y="2558449"/>
            <a:ext cx="9896299" cy="1037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7745" tIns="45720" rIns="1007745" bIns="53958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ja-JP" sz="1100" b="0" i="0" u="none" strike="noStrike" cap="none" normalizeH="0" baseline="0">
                <a:ln>
                  <a:noFill/>
                </a:ln>
                <a:solidFill>
                  <a:schemeClr val="tx1"/>
                </a:solidFill>
                <a:effectLst/>
                <a:latin typeface="ＭＳ 明朝" panose="02020609040205080304" pitchFamily="17" charset="-128"/>
                <a:ea typeface="ＭＳ 明朝" panose="02020609040205080304" pitchFamily="17" charset="-128"/>
                <a:cs typeface="Times New Roman" panose="02020603050405020304" pitchFamily="18" charset="0"/>
              </a:rPr>
            </a:br>
            <a:endParaRPr kumimoji="0" lang="en-US" altLang="ja-JP" sz="1800" b="0" i="0" u="none" strike="noStrike" cap="none" normalizeH="0" baseline="0">
              <a:ln>
                <a:noFill/>
              </a:ln>
              <a:solidFill>
                <a:schemeClr val="tx1"/>
              </a:solidFill>
              <a:effectLst/>
              <a:latin typeface="Arial" panose="020B0604020202020204" pitchFamily="34" charset="0"/>
            </a:endParaRPr>
          </a:p>
        </p:txBody>
      </p:sp>
      <p:pic>
        <p:nvPicPr>
          <p:cNvPr id="7" name="図 6">
            <a:extLst>
              <a:ext uri="{FF2B5EF4-FFF2-40B4-BE49-F238E27FC236}">
                <a16:creationId xmlns:a16="http://schemas.microsoft.com/office/drawing/2014/main" id="{8C95CDED-6FA0-432F-AD95-8051D82C97E9}"/>
              </a:ext>
            </a:extLst>
          </p:cNvPr>
          <p:cNvPicPr>
            <a:picLocks noChangeAspect="1"/>
          </p:cNvPicPr>
          <p:nvPr/>
        </p:nvPicPr>
        <p:blipFill>
          <a:blip r:embed="rId3"/>
          <a:stretch>
            <a:fillRect/>
          </a:stretch>
        </p:blipFill>
        <p:spPr>
          <a:xfrm>
            <a:off x="2265154" y="1276358"/>
            <a:ext cx="5221496" cy="5433028"/>
          </a:xfrm>
          <a:prstGeom prst="rect">
            <a:avLst/>
          </a:prstGeom>
        </p:spPr>
      </p:pic>
      <p:sp>
        <p:nvSpPr>
          <p:cNvPr id="12" name="テキスト ボックス 11">
            <a:extLst>
              <a:ext uri="{FF2B5EF4-FFF2-40B4-BE49-F238E27FC236}">
                <a16:creationId xmlns:a16="http://schemas.microsoft.com/office/drawing/2014/main" id="{194AD222-09FB-4817-9383-F8F3CB3075B1}"/>
              </a:ext>
            </a:extLst>
          </p:cNvPr>
          <p:cNvSpPr txBox="1"/>
          <p:nvPr/>
        </p:nvSpPr>
        <p:spPr>
          <a:xfrm>
            <a:off x="7682673" y="586238"/>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P.15</a:t>
            </a:r>
            <a:r>
              <a:rPr lang="ja-JP" altLang="en-US" sz="1400" dirty="0"/>
              <a:t>参照</a:t>
            </a:r>
            <a:endParaRPr kumimoji="1" lang="ja-JP" altLang="en-US" sz="1600" dirty="0"/>
          </a:p>
        </p:txBody>
      </p:sp>
    </p:spTree>
    <p:extLst>
      <p:ext uri="{BB962C8B-B14F-4D97-AF65-F5344CB8AC3E}">
        <p14:creationId xmlns:p14="http://schemas.microsoft.com/office/powerpoint/2010/main" val="307767373"/>
      </p:ext>
    </p:extLst>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262452" y="801598"/>
            <a:ext cx="8359033" cy="501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計画の見直し</a:t>
            </a:r>
            <a:r>
              <a:rPr lang="en-US" altLang="ja-JP" sz="2400" b="1" dirty="0">
                <a:latin typeface="メイリオ" panose="020B0604030504040204" pitchFamily="50" charset="-128"/>
                <a:ea typeface="メイリオ" panose="020B0604030504040204" pitchFamily="50" charset="-128"/>
              </a:rPr>
              <a:t>】</a:t>
            </a:r>
            <a:endParaRPr lang="en-US" altLang="ja-JP" sz="2000" b="1" dirty="0">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５ </a:t>
            </a:r>
            <a:r>
              <a:rPr lang="ja-JP" altLang="en-US" sz="25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その他空家等に関する対策の実施に関し必要な事項</a:t>
            </a:r>
            <a:endParaRPr lang="en-US" altLang="ja-JP" sz="25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514073" y="1369197"/>
            <a:ext cx="8241137" cy="282573"/>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現行計画と同様に</a:t>
            </a:r>
            <a:r>
              <a:rPr lang="ja-JP" altLang="en-US" sz="1600" dirty="0">
                <a:solidFill>
                  <a:srgbClr val="0033CC"/>
                </a:solidFill>
                <a:latin typeface="メイリオ" panose="020B0604030504040204" pitchFamily="50" charset="-128"/>
                <a:ea typeface="メイリオ" panose="020B0604030504040204" pitchFamily="50" charset="-128"/>
              </a:rPr>
              <a:t>５年後</a:t>
            </a:r>
            <a:r>
              <a:rPr lang="ja-JP" altLang="en-US" sz="1600" dirty="0">
                <a:solidFill>
                  <a:schemeClr val="tx1"/>
                </a:solidFill>
                <a:latin typeface="メイリオ" panose="020B0604030504040204" pitchFamily="50" charset="-128"/>
                <a:ea typeface="メイリオ" panose="020B0604030504040204" pitchFamily="50" charset="-128"/>
              </a:rPr>
              <a:t>の</a:t>
            </a:r>
            <a:r>
              <a:rPr lang="ja-JP" altLang="en-US" sz="1600" dirty="0">
                <a:solidFill>
                  <a:srgbClr val="0033CC"/>
                </a:solidFill>
                <a:latin typeface="メイリオ" panose="020B0604030504040204" pitchFamily="50" charset="-128"/>
                <a:ea typeface="メイリオ" panose="020B0604030504040204" pitchFamily="50" charset="-128"/>
              </a:rPr>
              <a:t>定時改定</a:t>
            </a:r>
            <a:r>
              <a:rPr lang="ja-JP" altLang="en-US" sz="1600" dirty="0">
                <a:solidFill>
                  <a:schemeClr val="tx1"/>
                </a:solidFill>
                <a:latin typeface="メイリオ" panose="020B0604030504040204" pitchFamily="50" charset="-128"/>
                <a:ea typeface="メイリオ" panose="020B0604030504040204" pitchFamily="50" charset="-128"/>
              </a:rPr>
              <a:t>と必要に応じて随時見直しを行う</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11530"/>
            <a:ext cx="8359033" cy="5600156"/>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28</a:t>
            </a:fld>
            <a:endParaRPr kumimoji="1" lang="ja-JP" altLang="en-US" dirty="0"/>
          </a:p>
        </p:txBody>
      </p:sp>
      <p:sp>
        <p:nvSpPr>
          <p:cNvPr id="5" name="Rectangle 1">
            <a:extLst>
              <a:ext uri="{FF2B5EF4-FFF2-40B4-BE49-F238E27FC236}">
                <a16:creationId xmlns:a16="http://schemas.microsoft.com/office/drawing/2014/main" id="{7036FCE0-EB70-4651-8D16-E4DEE1582EE8}"/>
              </a:ext>
            </a:extLst>
          </p:cNvPr>
          <p:cNvSpPr>
            <a:spLocks noChangeArrowheads="1"/>
          </p:cNvSpPr>
          <p:nvPr/>
        </p:nvSpPr>
        <p:spPr bwMode="auto">
          <a:xfrm>
            <a:off x="2649537" y="2558449"/>
            <a:ext cx="9896299" cy="1037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7745" tIns="45720" rIns="1007745" bIns="53958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ja-JP" sz="1100" b="0" i="0" u="none" strike="noStrike" cap="none" normalizeH="0" baseline="0">
                <a:ln>
                  <a:noFill/>
                </a:ln>
                <a:solidFill>
                  <a:schemeClr val="tx1"/>
                </a:solidFill>
                <a:effectLst/>
                <a:latin typeface="ＭＳ 明朝" panose="02020609040205080304" pitchFamily="17" charset="-128"/>
                <a:ea typeface="ＭＳ 明朝" panose="02020609040205080304" pitchFamily="17" charset="-128"/>
                <a:cs typeface="Times New Roman" panose="02020603050405020304" pitchFamily="18" charset="0"/>
              </a:rPr>
            </a:br>
            <a:endParaRPr kumimoji="0" lang="en-US" altLang="ja-JP" sz="1800" b="0" i="0" u="none" strike="noStrike" cap="none" normalizeH="0" baseline="0">
              <a:ln>
                <a:noFill/>
              </a:ln>
              <a:solidFill>
                <a:schemeClr val="tx1"/>
              </a:solidFill>
              <a:effectLst/>
              <a:latin typeface="Arial" panose="020B0604020202020204" pitchFamily="34" charset="0"/>
            </a:endParaRPr>
          </a:p>
        </p:txBody>
      </p:sp>
      <p:sp>
        <p:nvSpPr>
          <p:cNvPr id="12" name="テキスト ボックス 4">
            <a:extLst>
              <a:ext uri="{FF2B5EF4-FFF2-40B4-BE49-F238E27FC236}">
                <a16:creationId xmlns:a16="http://schemas.microsoft.com/office/drawing/2014/main" id="{AF983272-5237-4046-8782-2318AE5C311D}"/>
              </a:ext>
            </a:extLst>
          </p:cNvPr>
          <p:cNvSpPr txBox="1"/>
          <p:nvPr/>
        </p:nvSpPr>
        <p:spPr>
          <a:xfrm>
            <a:off x="498244" y="1799910"/>
            <a:ext cx="8241137" cy="282573"/>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計画改定にあたっては、「</a:t>
            </a:r>
            <a:r>
              <a:rPr lang="ja-JP" altLang="en-US" sz="1600" dirty="0">
                <a:solidFill>
                  <a:srgbClr val="0033CC"/>
                </a:solidFill>
                <a:latin typeface="メイリオ" panose="020B0604030504040204" pitchFamily="50" charset="-128"/>
                <a:ea typeface="メイリオ" panose="020B0604030504040204" pitchFamily="50" charset="-128"/>
              </a:rPr>
              <a:t>空家等対策協議会</a:t>
            </a:r>
            <a:r>
              <a:rPr lang="ja-JP" altLang="en-US" sz="1600" dirty="0">
                <a:solidFill>
                  <a:schemeClr val="tx1"/>
                </a:solidFill>
                <a:latin typeface="メイリオ" panose="020B0604030504040204" pitchFamily="50" charset="-128"/>
                <a:ea typeface="メイリオ" panose="020B0604030504040204" pitchFamily="50" charset="-128"/>
              </a:rPr>
              <a:t>」</a:t>
            </a:r>
            <a:r>
              <a:rPr lang="ja-JP" altLang="en-US" sz="1600" dirty="0">
                <a:solidFill>
                  <a:srgbClr val="0033CC"/>
                </a:solidFill>
                <a:latin typeface="メイリオ" panose="020B0604030504040204" pitchFamily="50" charset="-128"/>
                <a:ea typeface="メイリオ" panose="020B0604030504040204" pitchFamily="50" charset="-128"/>
              </a:rPr>
              <a:t>での</a:t>
            </a:r>
            <a:r>
              <a:rPr lang="ja-JP" altLang="en-US" sz="1600" dirty="0">
                <a:solidFill>
                  <a:schemeClr val="tx1"/>
                </a:solidFill>
                <a:latin typeface="メイリオ" panose="020B0604030504040204" pitchFamily="50" charset="-128"/>
                <a:ea typeface="メイリオ" panose="020B0604030504040204" pitchFamily="50" charset="-128"/>
              </a:rPr>
              <a:t>見直し案の</a:t>
            </a:r>
            <a:r>
              <a:rPr lang="ja-JP" altLang="en-US" sz="1600" dirty="0">
                <a:solidFill>
                  <a:srgbClr val="0033CC"/>
                </a:solidFill>
                <a:latin typeface="メイリオ" panose="020B0604030504040204" pitchFamily="50" charset="-128"/>
                <a:ea typeface="メイリオ" panose="020B0604030504040204" pitchFamily="50" charset="-128"/>
              </a:rPr>
              <a:t>協議を基本</a:t>
            </a:r>
            <a:r>
              <a:rPr lang="ja-JP" altLang="en-US" sz="1600" dirty="0">
                <a:solidFill>
                  <a:schemeClr val="tx1"/>
                </a:solidFill>
                <a:latin typeface="メイリオ" panose="020B0604030504040204" pitchFamily="50" charset="-128"/>
                <a:ea typeface="メイリオ" panose="020B0604030504040204" pitchFamily="50" charset="-128"/>
              </a:rPr>
              <a:t>とする</a:t>
            </a:r>
            <a:endParaRPr lang="en-US" altLang="ja-JP" sz="1600" dirty="0">
              <a:solidFill>
                <a:srgbClr val="FF0000"/>
              </a:solidFill>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C1242F44-09E0-4827-B449-72E8F759D915}"/>
              </a:ext>
            </a:extLst>
          </p:cNvPr>
          <p:cNvSpPr txBox="1"/>
          <p:nvPr/>
        </p:nvSpPr>
        <p:spPr>
          <a:xfrm>
            <a:off x="7689563" y="800858"/>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en-US" altLang="ja-JP" sz="1400" dirty="0"/>
              <a:t>P.18</a:t>
            </a:r>
            <a:r>
              <a:rPr lang="ja-JP" altLang="en-US" sz="1400" dirty="0"/>
              <a:t>参照</a:t>
            </a:r>
            <a:endParaRPr kumimoji="1" lang="ja-JP" altLang="en-US" sz="1600" dirty="0"/>
          </a:p>
        </p:txBody>
      </p:sp>
    </p:spTree>
    <p:extLst>
      <p:ext uri="{BB962C8B-B14F-4D97-AF65-F5344CB8AC3E}">
        <p14:creationId xmlns:p14="http://schemas.microsoft.com/office/powerpoint/2010/main" val="2536005902"/>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680856"/>
          </a:xfrm>
          <a:solidFill>
            <a:schemeClr val="accent4">
              <a:lumMod val="20000"/>
              <a:lumOff val="80000"/>
            </a:schemeClr>
          </a:solidFill>
          <a:ln>
            <a:solidFill>
              <a:schemeClr val="accent6">
                <a:lumMod val="40000"/>
                <a:lumOff val="60000"/>
              </a:schemeClr>
            </a:solidFill>
          </a:ln>
          <a:effectLst>
            <a:outerShdw blurRad="50800" dist="38100" dir="2700000" algn="tl" rotWithShape="0">
              <a:prstClr val="black">
                <a:alpha val="40000"/>
              </a:prstClr>
            </a:outerShdw>
          </a:effectLst>
        </p:spPr>
        <p:txBody>
          <a:bodyPr vert="horz" lIns="91440" tIns="45720" rIns="91440" bIns="45720" rtlCol="0" anchor="ctr">
            <a:noAutofit/>
          </a:bodyPr>
          <a:lstStyle/>
          <a:p>
            <a:pPr algn="ctr">
              <a:tabLst>
                <a:tab pos="627063" algn="l"/>
              </a:tabLst>
            </a:pPr>
            <a:r>
              <a:rPr lang="ja-JP" altLang="en-US" sz="2800" dirty="0">
                <a:solidFill>
                  <a:schemeClr val="tx1"/>
                </a:solidFill>
                <a:latin typeface="メイリオ" pitchFamily="50" charset="-128"/>
                <a:ea typeface="メイリオ" pitchFamily="50" charset="-128"/>
                <a:cs typeface="メイリオ" pitchFamily="50" charset="-128"/>
              </a:rPr>
              <a:t>令和８年度</a:t>
            </a:r>
            <a:br>
              <a:rPr lang="en-US" altLang="ja-JP" sz="2800" dirty="0">
                <a:solidFill>
                  <a:srgbClr val="00B050"/>
                </a:solidFill>
                <a:latin typeface="メイリオ" pitchFamily="50" charset="-128"/>
                <a:ea typeface="メイリオ" pitchFamily="50" charset="-128"/>
                <a:cs typeface="メイリオ" pitchFamily="50" charset="-128"/>
              </a:rPr>
            </a:br>
            <a:r>
              <a:rPr lang="ja-JP" altLang="en-US" sz="3600" b="1" dirty="0">
                <a:solidFill>
                  <a:srgbClr val="0033CC"/>
                </a:solidFill>
                <a:latin typeface="メイリオ" pitchFamily="50" charset="-128"/>
                <a:ea typeface="メイリオ" pitchFamily="50" charset="-128"/>
                <a:cs typeface="メイリオ" pitchFamily="50" charset="-128"/>
              </a:rPr>
              <a:t>第１回 入間</a:t>
            </a:r>
            <a:r>
              <a:rPr lang="zh-TW" altLang="en-US" sz="3600" b="1" dirty="0">
                <a:solidFill>
                  <a:srgbClr val="0033CC"/>
                </a:solidFill>
                <a:latin typeface="メイリオ" pitchFamily="50" charset="-128"/>
                <a:ea typeface="メイリオ" pitchFamily="50" charset="-128"/>
                <a:cs typeface="メイリオ" pitchFamily="50" charset="-128"/>
              </a:rPr>
              <a:t>市</a:t>
            </a:r>
            <a:r>
              <a:rPr lang="ja-JP" altLang="en-US" sz="3600" b="1" dirty="0">
                <a:solidFill>
                  <a:srgbClr val="0033CC"/>
                </a:solidFill>
                <a:latin typeface="メイリオ" pitchFamily="50" charset="-128"/>
                <a:ea typeface="メイリオ" pitchFamily="50" charset="-128"/>
                <a:cs typeface="メイリオ" pitchFamily="50" charset="-128"/>
              </a:rPr>
              <a:t>空家等対策協議会</a:t>
            </a:r>
            <a:br>
              <a:rPr lang="en-US" altLang="zh-TW" sz="2800" dirty="0">
                <a:solidFill>
                  <a:srgbClr val="0070C0"/>
                </a:solidFill>
                <a:latin typeface="メイリオ" pitchFamily="50" charset="-128"/>
                <a:ea typeface="メイリオ" pitchFamily="50" charset="-128"/>
                <a:cs typeface="メイリオ" pitchFamily="50" charset="-128"/>
              </a:rPr>
            </a:br>
            <a:br>
              <a:rPr lang="en-US" altLang="ja-JP" sz="3200" dirty="0">
                <a:solidFill>
                  <a:schemeClr val="bg1"/>
                </a:solidFill>
                <a:latin typeface="メイリオ" pitchFamily="50" charset="-128"/>
                <a:ea typeface="メイリオ" pitchFamily="50" charset="-128"/>
                <a:cs typeface="メイリオ" pitchFamily="50" charset="-128"/>
              </a:rPr>
            </a:br>
            <a:r>
              <a:rPr lang="ja-JP" altLang="en-US" sz="3600" b="1" spc="-100" dirty="0">
                <a:solidFill>
                  <a:srgbClr val="00B050"/>
                </a:solidFill>
                <a:latin typeface="メイリオ" pitchFamily="50" charset="-128"/>
                <a:ea typeface="メイリオ" pitchFamily="50" charset="-128"/>
                <a:cs typeface="メイリオ" pitchFamily="50" charset="-128"/>
              </a:rPr>
              <a:t>第</a:t>
            </a:r>
            <a:r>
              <a:rPr lang="ja-JP" altLang="en-US" sz="3600" b="1" spc="-100" dirty="0">
                <a:solidFill>
                  <a:srgbClr val="FF0000"/>
                </a:solidFill>
                <a:latin typeface="メイリオ" pitchFamily="50" charset="-128"/>
                <a:ea typeface="メイリオ" pitchFamily="50" charset="-128"/>
                <a:cs typeface="メイリオ" pitchFamily="50" charset="-128"/>
              </a:rPr>
              <a:t>３</a:t>
            </a:r>
            <a:r>
              <a:rPr lang="ja-JP" altLang="en-US" sz="3600" b="1" spc="-100" dirty="0">
                <a:solidFill>
                  <a:srgbClr val="00B050"/>
                </a:solidFill>
                <a:latin typeface="メイリオ" pitchFamily="50" charset="-128"/>
                <a:ea typeface="メイリオ" pitchFamily="50" charset="-128"/>
                <a:cs typeface="メイリオ" pitchFamily="50" charset="-128"/>
              </a:rPr>
              <a:t>次入間市空家等対策計画の策定について</a:t>
            </a:r>
            <a:br>
              <a:rPr lang="ja-JP" altLang="en-US" sz="3600" b="1" spc="-100" dirty="0">
                <a:solidFill>
                  <a:srgbClr val="00B050"/>
                </a:solidFill>
                <a:latin typeface="メイリオ" pitchFamily="50" charset="-128"/>
                <a:ea typeface="メイリオ" pitchFamily="50" charset="-128"/>
                <a:cs typeface="メイリオ" pitchFamily="50" charset="-128"/>
              </a:rPr>
            </a:br>
            <a:br>
              <a:rPr lang="en-US" altLang="ja-JP" sz="2400" b="1" spc="-100" dirty="0">
                <a:solidFill>
                  <a:srgbClr val="00B050"/>
                </a:solidFill>
                <a:latin typeface="メイリオ" pitchFamily="50" charset="-128"/>
                <a:ea typeface="メイリオ" pitchFamily="50" charset="-128"/>
                <a:cs typeface="メイリオ" pitchFamily="50" charset="-128"/>
              </a:rPr>
            </a:br>
            <a:r>
              <a:rPr lang="ja-JP" altLang="en-US" sz="2400" dirty="0">
                <a:solidFill>
                  <a:schemeClr val="tx1"/>
                </a:solidFill>
                <a:latin typeface="メイリオ" panose="020B0604030504040204" pitchFamily="50" charset="-128"/>
                <a:ea typeface="メイリオ" panose="020B0604030504040204" pitchFamily="50" charset="-128"/>
              </a:rPr>
              <a:t>◆</a:t>
            </a:r>
            <a:r>
              <a:rPr lang="ja-JP" altLang="en-US" sz="2400" b="1" spc="-100" dirty="0">
                <a:solidFill>
                  <a:schemeClr val="tx1"/>
                </a:solidFill>
                <a:latin typeface="メイリオ" pitchFamily="50" charset="-128"/>
                <a:ea typeface="メイリオ" pitchFamily="50" charset="-128"/>
                <a:cs typeface="メイリオ" pitchFamily="50" charset="-128"/>
              </a:rPr>
              <a:t>計画策定（改定）の経緯、改定の考え方の要点、</a:t>
            </a:r>
            <a:br>
              <a:rPr lang="en-US" altLang="ja-JP" sz="2400" b="1" spc="-100" dirty="0">
                <a:solidFill>
                  <a:schemeClr val="tx1"/>
                </a:solidFill>
                <a:latin typeface="メイリオ" pitchFamily="50" charset="-128"/>
                <a:ea typeface="メイリオ" pitchFamily="50" charset="-128"/>
                <a:cs typeface="メイリオ" pitchFamily="50" charset="-128"/>
              </a:rPr>
            </a:br>
            <a:r>
              <a:rPr lang="ja-JP" altLang="en-US" sz="2400" b="1" spc="-100" dirty="0">
                <a:solidFill>
                  <a:schemeClr val="tx1"/>
                </a:solidFill>
                <a:latin typeface="メイリオ" pitchFamily="50" charset="-128"/>
                <a:ea typeface="メイリオ" pitchFamily="50" charset="-128"/>
                <a:cs typeface="メイリオ" pitchFamily="50" charset="-128"/>
              </a:rPr>
              <a:t>策定（改定）の基本的な考え方、計画で定める事項、</a:t>
            </a:r>
            <a:br>
              <a:rPr lang="en-US" altLang="ja-JP" sz="2400" b="1" spc="-100" dirty="0">
                <a:solidFill>
                  <a:schemeClr val="tx1"/>
                </a:solidFill>
                <a:latin typeface="メイリオ" pitchFamily="50" charset="-128"/>
                <a:ea typeface="メイリオ" pitchFamily="50" charset="-128"/>
                <a:cs typeface="メイリオ" pitchFamily="50" charset="-128"/>
              </a:rPr>
            </a:br>
            <a:r>
              <a:rPr lang="ja-JP" altLang="en-US" sz="2400" b="1" spc="-100" dirty="0">
                <a:solidFill>
                  <a:schemeClr val="tx1"/>
                </a:solidFill>
                <a:latin typeface="メイリオ" pitchFamily="50" charset="-128"/>
                <a:ea typeface="メイリオ" pitchFamily="50" charset="-128"/>
                <a:cs typeface="メイリオ" pitchFamily="50" charset="-128"/>
              </a:rPr>
              <a:t>策定体制、策定スケジュール</a:t>
            </a:r>
            <a:br>
              <a:rPr lang="en-US" altLang="ja-JP" sz="2400" b="1" spc="-100" dirty="0">
                <a:solidFill>
                  <a:srgbClr val="00B050"/>
                </a:solidFill>
                <a:latin typeface="メイリオ" pitchFamily="50" charset="-128"/>
                <a:ea typeface="メイリオ" pitchFamily="50" charset="-128"/>
                <a:cs typeface="メイリオ" pitchFamily="50" charset="-128"/>
              </a:rPr>
            </a:br>
            <a:r>
              <a:rPr lang="ja-JP" altLang="en-US" sz="2400" b="1" spc="-100" dirty="0">
                <a:solidFill>
                  <a:srgbClr val="00B050"/>
                </a:solidFill>
                <a:latin typeface="メイリオ" pitchFamily="50" charset="-128"/>
                <a:ea typeface="メイリオ" pitchFamily="50" charset="-128"/>
                <a:cs typeface="メイリオ" pitchFamily="50" charset="-128"/>
              </a:rPr>
              <a:t>⇓</a:t>
            </a:r>
            <a:br>
              <a:rPr lang="en-US" altLang="ja-JP" sz="2400" b="1" spc="-100" dirty="0">
                <a:solidFill>
                  <a:srgbClr val="00B050"/>
                </a:solidFill>
                <a:latin typeface="メイリオ" pitchFamily="50" charset="-128"/>
                <a:ea typeface="メイリオ" pitchFamily="50" charset="-128"/>
                <a:cs typeface="メイリオ" pitchFamily="50" charset="-128"/>
              </a:rPr>
            </a:br>
            <a:r>
              <a:rPr lang="ja-JP" altLang="en-US" sz="2400" dirty="0">
                <a:solidFill>
                  <a:schemeClr val="tx1"/>
                </a:solidFill>
                <a:latin typeface="メイリオ" panose="020B0604030504040204" pitchFamily="50" charset="-128"/>
                <a:ea typeface="メイリオ" panose="020B0604030504040204" pitchFamily="50" charset="-128"/>
              </a:rPr>
              <a:t>◆</a:t>
            </a:r>
            <a:r>
              <a:rPr lang="ja-JP" altLang="en-US" sz="2400" b="1" spc="-100" dirty="0">
                <a:solidFill>
                  <a:schemeClr val="tx1"/>
                </a:solidFill>
                <a:latin typeface="メイリオ" pitchFamily="50" charset="-128"/>
                <a:ea typeface="メイリオ" pitchFamily="50" charset="-128"/>
                <a:cs typeface="メイリオ" pitchFamily="50" charset="-128"/>
              </a:rPr>
              <a:t>第３次入間市空家等対策計画（素案）の内容</a:t>
            </a:r>
            <a:endParaRPr lang="ja-JP" altLang="en-US" sz="3200" b="1" spc="-100" dirty="0">
              <a:solidFill>
                <a:srgbClr val="00B050"/>
              </a:solidFill>
              <a:latin typeface="メイリオ" pitchFamily="50" charset="-128"/>
              <a:ea typeface="メイリオ" pitchFamily="50" charset="-128"/>
              <a:cs typeface="メイリオ" pitchFamily="50" charset="-128"/>
            </a:endParaRPr>
          </a:p>
        </p:txBody>
      </p:sp>
      <p:sp>
        <p:nvSpPr>
          <p:cNvPr id="3" name="テキスト ボックス 2"/>
          <p:cNvSpPr txBox="1"/>
          <p:nvPr/>
        </p:nvSpPr>
        <p:spPr>
          <a:xfrm>
            <a:off x="5916705" y="156447"/>
            <a:ext cx="3473060" cy="400110"/>
          </a:xfrm>
          <a:prstGeom prst="rect">
            <a:avLst/>
          </a:prstGeom>
          <a:noFill/>
        </p:spPr>
        <p:txBody>
          <a:bodyPr wrap="square" rtlCol="0">
            <a:spAutoFit/>
          </a:bodyPr>
          <a:lstStyle/>
          <a:p>
            <a:r>
              <a:rPr kumimoji="1" lang="ja-JP" altLang="en-US" sz="2000" b="1" dirty="0">
                <a:latin typeface="ＭＳ ゴシック" panose="020B0609070205080204" pitchFamily="49" charset="-128"/>
                <a:ea typeface="ＭＳ ゴシック" panose="020B0609070205080204" pitchFamily="49" charset="-128"/>
              </a:rPr>
              <a:t>　　　　　　　</a:t>
            </a:r>
            <a:r>
              <a:rPr kumimoji="1" lang="en-US" altLang="ja-JP" sz="2000" b="1" dirty="0">
                <a:latin typeface="ＭＳ ゴシック" panose="020B0609070205080204" pitchFamily="49" charset="-128"/>
                <a:ea typeface="ＭＳ ゴシック" panose="020B0609070205080204" pitchFamily="49" charset="-128"/>
              </a:rPr>
              <a:t>【</a:t>
            </a:r>
            <a:r>
              <a:rPr kumimoji="1" lang="ja-JP" altLang="en-US" sz="2000" b="1" dirty="0">
                <a:latin typeface="ＭＳ ゴシック" panose="020B0609070205080204" pitchFamily="49" charset="-128"/>
                <a:ea typeface="ＭＳ ゴシック" panose="020B0609070205080204" pitchFamily="49" charset="-128"/>
              </a:rPr>
              <a:t>資料５</a:t>
            </a:r>
            <a:r>
              <a:rPr kumimoji="1" lang="en-US" altLang="ja-JP" sz="2000" b="1" dirty="0">
                <a:latin typeface="ＭＳ ゴシック" panose="020B0609070205080204" pitchFamily="49" charset="-128"/>
                <a:ea typeface="ＭＳ ゴシック" panose="020B0609070205080204" pitchFamily="49" charset="-128"/>
              </a:rPr>
              <a:t>】</a:t>
            </a:r>
            <a:endParaRPr kumimoji="1" lang="ja-JP" altLang="en-US" sz="2000" b="1" dirty="0">
              <a:latin typeface="ＭＳ ゴシック" panose="020B0609070205080204" pitchFamily="49" charset="-128"/>
              <a:ea typeface="ＭＳ ゴシック" panose="020B0609070205080204" pitchFamily="49" charset="-128"/>
            </a:endParaRPr>
          </a:p>
        </p:txBody>
      </p:sp>
      <p:sp>
        <p:nvSpPr>
          <p:cNvPr id="8" name="正方形/長方形 7">
            <a:extLst>
              <a:ext uri="{FF2B5EF4-FFF2-40B4-BE49-F238E27FC236}">
                <a16:creationId xmlns:a16="http://schemas.microsoft.com/office/drawing/2014/main" id="{3F0E8DBE-8054-4852-9226-991779035E49}"/>
              </a:ext>
            </a:extLst>
          </p:cNvPr>
          <p:cNvSpPr/>
          <p:nvPr/>
        </p:nvSpPr>
        <p:spPr>
          <a:xfrm>
            <a:off x="0" y="4293096"/>
            <a:ext cx="9144000" cy="1348021"/>
          </a:xfrm>
          <a:prstGeom prst="rect">
            <a:avLst/>
          </a:prstGeom>
          <a:noFill/>
          <a:ln w="9525">
            <a:noFill/>
            <a:miter lim="800000"/>
            <a:headEnd/>
            <a:tailEnd/>
          </a:ln>
        </p:spPr>
        <p:txBody>
          <a:bodyPr anchor="b"/>
          <a:lstStyle/>
          <a:p>
            <a:pPr algn="ctr"/>
            <a:r>
              <a:rPr lang="ja-JP" altLang="en-US" sz="2800" dirty="0">
                <a:latin typeface="メイリオ" panose="020B0604030504040204" pitchFamily="50" charset="-128"/>
                <a:ea typeface="メイリオ" panose="020B0604030504040204" pitchFamily="50" charset="-128"/>
              </a:rPr>
              <a:t>令和８年７月</a:t>
            </a:r>
            <a:r>
              <a:rPr lang="en-US" altLang="ja-JP" sz="2800" dirty="0">
                <a:latin typeface="メイリオ" panose="020B0604030504040204" pitchFamily="50" charset="-128"/>
                <a:ea typeface="メイリオ" panose="020B0604030504040204" pitchFamily="50" charset="-128"/>
              </a:rPr>
              <a:t>30</a:t>
            </a:r>
            <a:r>
              <a:rPr lang="ja-JP" altLang="en-US" sz="2800" dirty="0">
                <a:latin typeface="メイリオ" panose="020B0604030504040204" pitchFamily="50" charset="-128"/>
                <a:ea typeface="メイリオ" panose="020B0604030504040204" pitchFamily="50" charset="-128"/>
              </a:rPr>
              <a:t>日（木）</a:t>
            </a:r>
          </a:p>
        </p:txBody>
      </p:sp>
    </p:spTree>
    <p:extLst>
      <p:ext uri="{BB962C8B-B14F-4D97-AF65-F5344CB8AC3E}">
        <p14:creationId xmlns:p14="http://schemas.microsoft.com/office/powerpoint/2010/main" val="181551396"/>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27175" y="801678"/>
            <a:ext cx="2446897"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策定の経緯</a:t>
            </a:r>
            <a:r>
              <a:rPr lang="en-US" altLang="ja-JP" sz="2400" b="1" dirty="0">
                <a:latin typeface="メイリオ" panose="020B0604030504040204" pitchFamily="50" charset="-128"/>
                <a:ea typeface="メイリオ" panose="020B0604030504040204" pitchFamily="50" charset="-128"/>
              </a:rPr>
              <a:t>】</a:t>
            </a: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第３次入間市空家等対策計画の策定について</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498244" y="1223677"/>
            <a:ext cx="8241137" cy="1729123"/>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 平成３１年２月 空家等に関する対策を総合的かつ計画的に実施するため、「入間市空き家等対策計画」を策定</a:t>
            </a:r>
            <a:endParaRPr lang="en-US" altLang="ja-JP" sz="2000" dirty="0">
              <a:solidFill>
                <a:schemeClr val="tx1"/>
              </a:solidFill>
              <a:latin typeface="メイリオ" panose="020B0604030504040204" pitchFamily="50" charset="-128"/>
              <a:ea typeface="メイリオ" panose="020B0604030504040204" pitchFamily="50" charset="-128"/>
            </a:endParaRPr>
          </a:p>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a:t>
            </a:r>
            <a:r>
              <a:rPr lang="en-US" altLang="ja-JP" sz="2000" dirty="0">
                <a:solidFill>
                  <a:schemeClr val="tx1"/>
                </a:solidFill>
                <a:latin typeface="メイリオ" panose="020B0604030504040204" pitchFamily="50" charset="-128"/>
                <a:ea typeface="メイリオ" panose="020B0604030504040204" pitchFamily="50" charset="-128"/>
              </a:rPr>
              <a:t> </a:t>
            </a:r>
            <a:r>
              <a:rPr lang="ja-JP" altLang="en-US" sz="2000" dirty="0">
                <a:solidFill>
                  <a:schemeClr val="tx1"/>
                </a:solidFill>
                <a:latin typeface="メイリオ" panose="020B0604030504040204" pitchFamily="50" charset="-128"/>
                <a:ea typeface="メイリオ" panose="020B0604030504040204" pitchFamily="50" charset="-128"/>
              </a:rPr>
              <a:t>令和４年４月 「第２次同計画」</a:t>
            </a:r>
            <a:r>
              <a:rPr lang="en-US" altLang="ja-JP" sz="2000" dirty="0">
                <a:solidFill>
                  <a:schemeClr val="tx1"/>
                </a:solidFill>
                <a:latin typeface="メイリオ" panose="020B0604030504040204" pitchFamily="50" charset="-128"/>
                <a:ea typeface="メイリオ" panose="020B0604030504040204" pitchFamily="50" charset="-128"/>
              </a:rPr>
              <a:t>(</a:t>
            </a:r>
            <a:r>
              <a:rPr lang="ja-JP" altLang="en-US" sz="2000" dirty="0">
                <a:solidFill>
                  <a:schemeClr val="tx1"/>
                </a:solidFill>
                <a:latin typeface="メイリオ" panose="020B0604030504040204" pitchFamily="50" charset="-128"/>
                <a:ea typeface="メイリオ" panose="020B0604030504040204" pitchFamily="50" charset="-128"/>
              </a:rPr>
              <a:t>現行計画</a:t>
            </a:r>
            <a:r>
              <a:rPr lang="en-US" altLang="ja-JP" sz="2000" dirty="0">
                <a:solidFill>
                  <a:schemeClr val="tx1"/>
                </a:solidFill>
                <a:latin typeface="メイリオ" panose="020B0604030504040204" pitchFamily="50" charset="-128"/>
                <a:ea typeface="メイリオ" panose="020B0604030504040204" pitchFamily="50" charset="-128"/>
              </a:rPr>
              <a:t>)</a:t>
            </a:r>
            <a:r>
              <a:rPr lang="ja-JP" altLang="en-US" sz="2000" dirty="0">
                <a:solidFill>
                  <a:schemeClr val="tx1"/>
                </a:solidFill>
                <a:latin typeface="メイリオ" panose="020B0604030504040204" pitchFamily="50" charset="-128"/>
                <a:ea typeface="メイリオ" panose="020B0604030504040204" pitchFamily="50" charset="-128"/>
              </a:rPr>
              <a:t>を策定、その計画期間が令和８年末をもって満了となることから、次の</a:t>
            </a:r>
            <a:r>
              <a:rPr lang="ja-JP" altLang="en-US" sz="2000" dirty="0">
                <a:solidFill>
                  <a:srgbClr val="00B050"/>
                </a:solidFill>
                <a:latin typeface="メイリオ" panose="020B0604030504040204" pitchFamily="50" charset="-128"/>
                <a:ea typeface="メイリオ" panose="020B0604030504040204" pitchFamily="50" charset="-128"/>
              </a:rPr>
              <a:t>第</a:t>
            </a:r>
            <a:r>
              <a:rPr lang="ja-JP" altLang="en-US" sz="2000" dirty="0">
                <a:solidFill>
                  <a:srgbClr val="FF0000"/>
                </a:solidFill>
                <a:latin typeface="メイリオ" panose="020B0604030504040204" pitchFamily="50" charset="-128"/>
                <a:ea typeface="メイリオ" panose="020B0604030504040204" pitchFamily="50" charset="-128"/>
              </a:rPr>
              <a:t>３</a:t>
            </a:r>
            <a:r>
              <a:rPr lang="ja-JP" altLang="en-US" sz="2000" dirty="0">
                <a:solidFill>
                  <a:srgbClr val="00B050"/>
                </a:solidFill>
                <a:latin typeface="メイリオ" panose="020B0604030504040204" pitchFamily="50" charset="-128"/>
                <a:ea typeface="メイリオ" panose="020B0604030504040204" pitchFamily="50" charset="-128"/>
              </a:rPr>
              <a:t>次計画</a:t>
            </a:r>
            <a:r>
              <a:rPr lang="ja-JP" altLang="en-US" sz="2000" dirty="0">
                <a:solidFill>
                  <a:schemeClr val="tx1"/>
                </a:solidFill>
                <a:latin typeface="メイリオ" panose="020B0604030504040204" pitchFamily="50" charset="-128"/>
                <a:ea typeface="メイリオ" panose="020B0604030504040204" pitchFamily="50" charset="-128"/>
              </a:rPr>
              <a:t>の策定（改定）に取り組むもの　　　　　　　　　　　　　　　　  </a:t>
            </a: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4</a:t>
            </a:fld>
            <a:endParaRPr kumimoji="1" lang="ja-JP" altLang="en-US" dirty="0"/>
          </a:p>
        </p:txBody>
      </p:sp>
      <p:sp>
        <p:nvSpPr>
          <p:cNvPr id="14" name="テキスト ボックス 12">
            <a:extLst>
              <a:ext uri="{FF2B5EF4-FFF2-40B4-BE49-F238E27FC236}">
                <a16:creationId xmlns:a16="http://schemas.microsoft.com/office/drawing/2014/main" id="{EB936F02-6199-421D-9851-10EADE9D11E4}"/>
              </a:ext>
            </a:extLst>
          </p:cNvPr>
          <p:cNvSpPr txBox="1">
            <a:spLocks noChangeArrowheads="1"/>
          </p:cNvSpPr>
          <p:nvPr/>
        </p:nvSpPr>
        <p:spPr bwMode="auto">
          <a:xfrm>
            <a:off x="127175" y="2896855"/>
            <a:ext cx="4659072"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空家等対策計画策定の根拠</a:t>
            </a:r>
            <a:r>
              <a:rPr lang="en-US" altLang="ja-JP" sz="2400" b="1" dirty="0">
                <a:latin typeface="メイリオ" panose="020B0604030504040204" pitchFamily="50" charset="-128"/>
                <a:ea typeface="メイリオ" panose="020B0604030504040204" pitchFamily="50" charset="-128"/>
              </a:rPr>
              <a:t>】</a:t>
            </a:r>
          </a:p>
        </p:txBody>
      </p:sp>
      <p:sp>
        <p:nvSpPr>
          <p:cNvPr id="18" name="テキスト ボックス 4">
            <a:extLst>
              <a:ext uri="{FF2B5EF4-FFF2-40B4-BE49-F238E27FC236}">
                <a16:creationId xmlns:a16="http://schemas.microsoft.com/office/drawing/2014/main" id="{72DF1502-220C-42D8-B96A-1B6A54D154E5}"/>
              </a:ext>
            </a:extLst>
          </p:cNvPr>
          <p:cNvSpPr txBox="1"/>
          <p:nvPr/>
        </p:nvSpPr>
        <p:spPr>
          <a:xfrm>
            <a:off x="478857" y="3371277"/>
            <a:ext cx="8142628" cy="3421894"/>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◆空家等対策の推進に関する特別措置法</a:t>
            </a:r>
            <a:endParaRPr lang="en-US" altLang="ja-JP" sz="2000" dirty="0">
              <a:solidFill>
                <a:schemeClr val="tx1"/>
              </a:solidFill>
              <a:latin typeface="メイリオ" panose="020B0604030504040204" pitchFamily="50" charset="-128"/>
              <a:ea typeface="メイリオ" panose="020B0604030504040204" pitchFamily="50" charset="-128"/>
            </a:endParaRPr>
          </a:p>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◆空家等</a:t>
            </a:r>
            <a:r>
              <a:rPr lang="ja-JP" altLang="en-US" sz="1400" dirty="0">
                <a:solidFill>
                  <a:schemeClr val="tx1"/>
                </a:solidFill>
                <a:latin typeface="メイリオ" panose="020B0604030504040204" pitchFamily="50" charset="-128"/>
                <a:ea typeface="メイリオ" panose="020B0604030504040204" pitchFamily="50" charset="-128"/>
              </a:rPr>
              <a:t>に関する</a:t>
            </a:r>
            <a:r>
              <a:rPr lang="ja-JP" altLang="en-US" sz="2000" dirty="0">
                <a:solidFill>
                  <a:schemeClr val="tx1"/>
                </a:solidFill>
                <a:latin typeface="メイリオ" panose="020B0604030504040204" pitchFamily="50" charset="-128"/>
                <a:ea typeface="メイリオ" panose="020B0604030504040204" pitchFamily="50" charset="-128"/>
              </a:rPr>
              <a:t>施策</a:t>
            </a:r>
            <a:r>
              <a:rPr lang="ja-JP" altLang="en-US" sz="1400" dirty="0">
                <a:solidFill>
                  <a:schemeClr val="tx1"/>
                </a:solidFill>
                <a:latin typeface="メイリオ" panose="020B0604030504040204" pitchFamily="50" charset="-128"/>
                <a:ea typeface="メイリオ" panose="020B0604030504040204" pitchFamily="50" charset="-128"/>
              </a:rPr>
              <a:t>を</a:t>
            </a:r>
            <a:r>
              <a:rPr lang="ja-JP" altLang="en-US" sz="2000" dirty="0">
                <a:solidFill>
                  <a:schemeClr val="tx1"/>
                </a:solidFill>
                <a:latin typeface="メイリオ" panose="020B0604030504040204" pitchFamily="50" charset="-128"/>
                <a:ea typeface="メイリオ" panose="020B0604030504040204" pitchFamily="50" charset="-128"/>
              </a:rPr>
              <a:t>総合的</a:t>
            </a:r>
            <a:r>
              <a:rPr lang="ja-JP" altLang="en-US" sz="1400" dirty="0">
                <a:solidFill>
                  <a:schemeClr val="tx1"/>
                </a:solidFill>
                <a:latin typeface="メイリオ" panose="020B0604030504040204" pitchFamily="50" charset="-128"/>
                <a:ea typeface="メイリオ" panose="020B0604030504040204" pitchFamily="50" charset="-128"/>
              </a:rPr>
              <a:t>かつ</a:t>
            </a:r>
            <a:r>
              <a:rPr lang="ja-JP" altLang="en-US" sz="2000" dirty="0">
                <a:solidFill>
                  <a:schemeClr val="tx1"/>
                </a:solidFill>
                <a:latin typeface="メイリオ" panose="020B0604030504040204" pitchFamily="50" charset="-128"/>
                <a:ea typeface="メイリオ" panose="020B0604030504040204" pitchFamily="50" charset="-128"/>
              </a:rPr>
              <a:t>計画的</a:t>
            </a:r>
            <a:r>
              <a:rPr lang="ja-JP" altLang="en-US" sz="1400" dirty="0">
                <a:solidFill>
                  <a:schemeClr val="tx1"/>
                </a:solidFill>
                <a:latin typeface="メイリオ" panose="020B0604030504040204" pitchFamily="50" charset="-128"/>
                <a:ea typeface="メイリオ" panose="020B0604030504040204" pitchFamily="50" charset="-128"/>
              </a:rPr>
              <a:t>に</a:t>
            </a:r>
            <a:r>
              <a:rPr lang="ja-JP" altLang="en-US" sz="2000" dirty="0">
                <a:solidFill>
                  <a:schemeClr val="tx1"/>
                </a:solidFill>
                <a:latin typeface="メイリオ" panose="020B0604030504040204" pitchFamily="50" charset="-128"/>
                <a:ea typeface="メイリオ" panose="020B0604030504040204" pitchFamily="50" charset="-128"/>
              </a:rPr>
              <a:t>実施するための</a:t>
            </a:r>
            <a:r>
              <a:rPr lang="ja-JP" altLang="en-US" sz="2000" dirty="0">
                <a:solidFill>
                  <a:srgbClr val="FF0000"/>
                </a:solidFill>
                <a:latin typeface="メイリオ" panose="020B0604030504040204" pitchFamily="50" charset="-128"/>
                <a:ea typeface="メイリオ" panose="020B0604030504040204" pitchFamily="50" charset="-128"/>
              </a:rPr>
              <a:t>基本的</a:t>
            </a:r>
            <a:r>
              <a:rPr lang="ja-JP" altLang="en-US" sz="2000" dirty="0">
                <a:solidFill>
                  <a:schemeClr val="tx1"/>
                </a:solidFill>
                <a:latin typeface="メイリオ" panose="020B0604030504040204" pitchFamily="50" charset="-128"/>
                <a:ea typeface="メイリオ" panose="020B0604030504040204" pitchFamily="50" charset="-128"/>
              </a:rPr>
              <a:t>な</a:t>
            </a:r>
            <a:r>
              <a:rPr lang="ja-JP" altLang="en-US" sz="2000" dirty="0">
                <a:solidFill>
                  <a:srgbClr val="FF0000"/>
                </a:solidFill>
                <a:latin typeface="メイリオ" panose="020B0604030504040204" pitchFamily="50" charset="-128"/>
                <a:ea typeface="メイリオ" panose="020B0604030504040204" pitchFamily="50" charset="-128"/>
              </a:rPr>
              <a:t>指針</a:t>
            </a:r>
            <a:endParaRPr lang="en-US" altLang="ja-JP" sz="2000" dirty="0">
              <a:solidFill>
                <a:srgbClr val="FF0000"/>
              </a:solidFill>
              <a:latin typeface="メイリオ" panose="020B0604030504040204" pitchFamily="50" charset="-128"/>
              <a:ea typeface="メイリオ" panose="020B0604030504040204" pitchFamily="50" charset="-128"/>
            </a:endParaRPr>
          </a:p>
          <a:p>
            <a:pPr marL="252000" indent="-252000" algn="just">
              <a:spcAft>
                <a:spcPts val="1200"/>
              </a:spcAft>
            </a:pPr>
            <a:r>
              <a:rPr lang="ja-JP" altLang="en-US" dirty="0">
                <a:solidFill>
                  <a:schemeClr val="tx1"/>
                </a:solidFill>
                <a:latin typeface="メイリオ" panose="020B0604030504040204" pitchFamily="50" charset="-128"/>
                <a:ea typeface="メイリオ" panose="020B0604030504040204" pitchFamily="50" charset="-128"/>
              </a:rPr>
              <a:t>　</a:t>
            </a:r>
            <a:r>
              <a:rPr lang="en-US" altLang="ja-JP" dirty="0">
                <a:solidFill>
                  <a:schemeClr val="tx1"/>
                </a:solidFill>
                <a:latin typeface="メイリオ" panose="020B0604030504040204" pitchFamily="50" charset="-128"/>
                <a:ea typeface="メイリオ" panose="020B0604030504040204" pitchFamily="50" charset="-128"/>
              </a:rPr>
              <a:t>(</a:t>
            </a:r>
            <a:r>
              <a:rPr lang="ja-JP" altLang="en-US" dirty="0">
                <a:solidFill>
                  <a:schemeClr val="tx1"/>
                </a:solidFill>
                <a:latin typeface="メイリオ" panose="020B0604030504040204" pitchFamily="50" charset="-128"/>
                <a:ea typeface="メイリオ" panose="020B0604030504040204" pitchFamily="50" charset="-128"/>
              </a:rPr>
              <a:t>１</a:t>
            </a:r>
            <a:r>
              <a:rPr lang="en-US" altLang="ja-JP" dirty="0">
                <a:solidFill>
                  <a:schemeClr val="tx1"/>
                </a:solidFill>
                <a:latin typeface="メイリオ" panose="020B0604030504040204" pitchFamily="50" charset="-128"/>
                <a:ea typeface="メイリオ" panose="020B0604030504040204" pitchFamily="50" charset="-128"/>
              </a:rPr>
              <a:t>) </a:t>
            </a:r>
            <a:r>
              <a:rPr lang="ja-JP" altLang="en-US" dirty="0">
                <a:solidFill>
                  <a:srgbClr val="FF0000"/>
                </a:solidFill>
                <a:latin typeface="メイリオ" panose="020B0604030504040204" pitchFamily="50" charset="-128"/>
                <a:ea typeface="メイリオ" panose="020B0604030504040204" pitchFamily="50" charset="-128"/>
              </a:rPr>
              <a:t>社会状況の変化への対応</a:t>
            </a:r>
          </a:p>
          <a:p>
            <a:pPr marL="252000" indent="-252000" algn="just">
              <a:spcAft>
                <a:spcPts val="1200"/>
              </a:spcAft>
            </a:pPr>
            <a:r>
              <a:rPr lang="ja-JP" altLang="en-US" dirty="0">
                <a:solidFill>
                  <a:schemeClr val="tx1"/>
                </a:solidFill>
                <a:latin typeface="メイリオ" panose="020B0604030504040204" pitchFamily="50" charset="-128"/>
                <a:ea typeface="メイリオ" panose="020B0604030504040204" pitchFamily="50" charset="-128"/>
              </a:rPr>
              <a:t>　</a:t>
            </a:r>
            <a:r>
              <a:rPr lang="en-US" altLang="ja-JP" dirty="0">
                <a:solidFill>
                  <a:schemeClr val="tx1"/>
                </a:solidFill>
                <a:latin typeface="メイリオ" panose="020B0604030504040204" pitchFamily="50" charset="-128"/>
                <a:ea typeface="メイリオ" panose="020B0604030504040204" pitchFamily="50" charset="-128"/>
              </a:rPr>
              <a:t>(</a:t>
            </a:r>
            <a:r>
              <a:rPr lang="ja-JP" altLang="en-US" dirty="0">
                <a:solidFill>
                  <a:schemeClr val="tx1"/>
                </a:solidFill>
                <a:latin typeface="メイリオ" panose="020B0604030504040204" pitchFamily="50" charset="-128"/>
                <a:ea typeface="メイリオ" panose="020B0604030504040204" pitchFamily="50" charset="-128"/>
              </a:rPr>
              <a:t>２</a:t>
            </a:r>
            <a:r>
              <a:rPr lang="en-US" altLang="ja-JP" dirty="0">
                <a:solidFill>
                  <a:schemeClr val="tx1"/>
                </a:solidFill>
                <a:latin typeface="メイリオ" panose="020B0604030504040204" pitchFamily="50" charset="-128"/>
                <a:ea typeface="メイリオ" panose="020B0604030504040204" pitchFamily="50" charset="-128"/>
              </a:rPr>
              <a:t>) </a:t>
            </a:r>
            <a:r>
              <a:rPr lang="ja-JP" altLang="en-US" dirty="0">
                <a:solidFill>
                  <a:schemeClr val="tx1"/>
                </a:solidFill>
                <a:latin typeface="メイリオ" panose="020B0604030504040204" pitchFamily="50" charset="-128"/>
                <a:ea typeface="メイリオ" panose="020B0604030504040204" pitchFamily="50" charset="-128"/>
              </a:rPr>
              <a:t>目標達成状況の評価と見直し</a:t>
            </a:r>
          </a:p>
          <a:p>
            <a:pPr marL="252000" indent="-252000" algn="just">
              <a:spcAft>
                <a:spcPts val="1200"/>
              </a:spcAft>
            </a:pPr>
            <a:r>
              <a:rPr lang="ja-JP" altLang="en-US" dirty="0">
                <a:solidFill>
                  <a:schemeClr val="tx1"/>
                </a:solidFill>
                <a:latin typeface="メイリオ" panose="020B0604030504040204" pitchFamily="50" charset="-128"/>
                <a:ea typeface="メイリオ" panose="020B0604030504040204" pitchFamily="50" charset="-128"/>
              </a:rPr>
              <a:t>　</a:t>
            </a:r>
            <a:r>
              <a:rPr lang="en-US" altLang="ja-JP" dirty="0">
                <a:solidFill>
                  <a:schemeClr val="tx1"/>
                </a:solidFill>
                <a:latin typeface="メイリオ" panose="020B0604030504040204" pitchFamily="50" charset="-128"/>
                <a:ea typeface="メイリオ" panose="020B0604030504040204" pitchFamily="50" charset="-128"/>
              </a:rPr>
              <a:t>(</a:t>
            </a:r>
            <a:r>
              <a:rPr lang="ja-JP" altLang="en-US" dirty="0">
                <a:solidFill>
                  <a:schemeClr val="tx1"/>
                </a:solidFill>
                <a:latin typeface="メイリオ" panose="020B0604030504040204" pitchFamily="50" charset="-128"/>
                <a:ea typeface="メイリオ" panose="020B0604030504040204" pitchFamily="50" charset="-128"/>
              </a:rPr>
              <a:t>３</a:t>
            </a:r>
            <a:r>
              <a:rPr lang="en-US" altLang="ja-JP" dirty="0">
                <a:solidFill>
                  <a:schemeClr val="tx1"/>
                </a:solidFill>
                <a:latin typeface="メイリオ" panose="020B0604030504040204" pitchFamily="50" charset="-128"/>
                <a:ea typeface="メイリオ" panose="020B0604030504040204" pitchFamily="50" charset="-128"/>
              </a:rPr>
              <a:t>) </a:t>
            </a:r>
            <a:r>
              <a:rPr lang="ja-JP" altLang="en-US" dirty="0">
                <a:solidFill>
                  <a:srgbClr val="FF0000"/>
                </a:solidFill>
                <a:latin typeface="メイリオ" panose="020B0604030504040204" pitchFamily="50" charset="-128"/>
                <a:ea typeface="メイリオ" panose="020B0604030504040204" pitchFamily="50" charset="-128"/>
              </a:rPr>
              <a:t>新たな施策や課題への対応</a:t>
            </a:r>
          </a:p>
          <a:p>
            <a:pPr marL="252000" indent="-252000" algn="just">
              <a:spcAft>
                <a:spcPts val="1200"/>
              </a:spcAft>
            </a:pPr>
            <a:r>
              <a:rPr lang="ja-JP" altLang="en-US" dirty="0">
                <a:solidFill>
                  <a:schemeClr val="tx1"/>
                </a:solidFill>
                <a:latin typeface="メイリオ" panose="020B0604030504040204" pitchFamily="50" charset="-128"/>
                <a:ea typeface="メイリオ" panose="020B0604030504040204" pitchFamily="50" charset="-128"/>
              </a:rPr>
              <a:t>　</a:t>
            </a:r>
            <a:r>
              <a:rPr lang="en-US" altLang="ja-JP" dirty="0">
                <a:solidFill>
                  <a:schemeClr val="tx1"/>
                </a:solidFill>
                <a:latin typeface="メイリオ" panose="020B0604030504040204" pitchFamily="50" charset="-128"/>
                <a:ea typeface="メイリオ" panose="020B0604030504040204" pitchFamily="50" charset="-128"/>
              </a:rPr>
              <a:t>(</a:t>
            </a:r>
            <a:r>
              <a:rPr lang="ja-JP" altLang="en-US" dirty="0">
                <a:solidFill>
                  <a:schemeClr val="tx1"/>
                </a:solidFill>
                <a:latin typeface="メイリオ" panose="020B0604030504040204" pitchFamily="50" charset="-128"/>
                <a:ea typeface="メイリオ" panose="020B0604030504040204" pitchFamily="50" charset="-128"/>
              </a:rPr>
              <a:t>４</a:t>
            </a:r>
            <a:r>
              <a:rPr lang="en-US" altLang="ja-JP" dirty="0">
                <a:solidFill>
                  <a:schemeClr val="tx1"/>
                </a:solidFill>
                <a:latin typeface="メイリオ" panose="020B0604030504040204" pitchFamily="50" charset="-128"/>
                <a:ea typeface="メイリオ" panose="020B0604030504040204" pitchFamily="50" charset="-128"/>
              </a:rPr>
              <a:t>) </a:t>
            </a:r>
            <a:r>
              <a:rPr lang="ja-JP" altLang="en-US" dirty="0">
                <a:solidFill>
                  <a:schemeClr val="tx1"/>
                </a:solidFill>
                <a:latin typeface="メイリオ" panose="020B0604030504040204" pitchFamily="50" charset="-128"/>
                <a:ea typeface="メイリオ" panose="020B0604030504040204" pitchFamily="50" charset="-128"/>
              </a:rPr>
              <a:t>地域のニーズと</a:t>
            </a:r>
            <a:r>
              <a:rPr lang="ja-JP" altLang="en-US" dirty="0">
                <a:solidFill>
                  <a:srgbClr val="FF0000"/>
                </a:solidFill>
                <a:latin typeface="メイリオ" panose="020B0604030504040204" pitchFamily="50" charset="-128"/>
                <a:ea typeface="メイリオ" panose="020B0604030504040204" pitchFamily="50" charset="-128"/>
              </a:rPr>
              <a:t>政策課題の再検討</a:t>
            </a:r>
          </a:p>
          <a:p>
            <a:pPr marL="252000" indent="-252000" algn="just">
              <a:spcAft>
                <a:spcPts val="1200"/>
              </a:spcAft>
            </a:pPr>
            <a:r>
              <a:rPr lang="ja-JP" altLang="en-US" dirty="0">
                <a:solidFill>
                  <a:schemeClr val="tx1"/>
                </a:solidFill>
                <a:latin typeface="メイリオ" panose="020B0604030504040204" pitchFamily="50" charset="-128"/>
                <a:ea typeface="メイリオ" panose="020B0604030504040204" pitchFamily="50" charset="-128"/>
              </a:rPr>
              <a:t> （５）</a:t>
            </a:r>
            <a:r>
              <a:rPr lang="ja-JP" altLang="en-US" dirty="0">
                <a:solidFill>
                  <a:srgbClr val="FF0000"/>
                </a:solidFill>
                <a:latin typeface="メイリオ" panose="020B0604030504040204" pitchFamily="50" charset="-128"/>
                <a:ea typeface="メイリオ" panose="020B0604030504040204" pitchFamily="50" charset="-128"/>
              </a:rPr>
              <a:t>庁内関係部署間の連携強化</a:t>
            </a:r>
          </a:p>
          <a:p>
            <a:pPr marL="252000" indent="-252000" algn="just">
              <a:spcAft>
                <a:spcPts val="1200"/>
              </a:spcAft>
            </a:pPr>
            <a:endParaRPr lang="en-US" altLang="ja-JP" sz="2000" dirty="0">
              <a:solidFill>
                <a:srgbClr val="FF0000"/>
              </a:solidFill>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09D4F69F-45F3-4B56-9869-B915A76104A1}"/>
              </a:ext>
            </a:extLst>
          </p:cNvPr>
          <p:cNvSpPr txBox="1"/>
          <p:nvPr/>
        </p:nvSpPr>
        <p:spPr>
          <a:xfrm>
            <a:off x="7909560" y="480060"/>
            <a:ext cx="925830" cy="553998"/>
          </a:xfrm>
          <a:prstGeom prst="rect">
            <a:avLst/>
          </a:prstGeom>
          <a:solidFill>
            <a:schemeClr val="bg1"/>
          </a:solidFill>
          <a:ln>
            <a:solidFill>
              <a:schemeClr val="tx1"/>
            </a:solidFill>
          </a:ln>
        </p:spPr>
        <p:txBody>
          <a:bodyPr wrap="square" rtlCol="0">
            <a:spAutoFit/>
          </a:bodyPr>
          <a:lstStyle/>
          <a:p>
            <a:pPr algn="ctr"/>
            <a:r>
              <a:rPr lang="ja-JP" altLang="en-US" sz="1600" dirty="0"/>
              <a:t>資料２</a:t>
            </a:r>
            <a:r>
              <a:rPr lang="en-US" altLang="ja-JP" sz="1400" dirty="0"/>
              <a:t>P.1</a:t>
            </a:r>
            <a:r>
              <a:rPr lang="ja-JP" altLang="en-US" sz="1400" dirty="0"/>
              <a:t>参照</a:t>
            </a:r>
            <a:endParaRPr kumimoji="1" lang="ja-JP" altLang="en-US" sz="1600" dirty="0"/>
          </a:p>
        </p:txBody>
      </p:sp>
    </p:spTree>
    <p:extLst>
      <p:ext uri="{BB962C8B-B14F-4D97-AF65-F5344CB8AC3E}">
        <p14:creationId xmlns:p14="http://schemas.microsoft.com/office/powerpoint/2010/main" val="2288453996"/>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50" y="802943"/>
            <a:ext cx="3963340"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策定の基本的な考え方</a:t>
            </a:r>
            <a:r>
              <a:rPr lang="en-US" altLang="ja-JP" sz="2400" b="1" dirty="0">
                <a:latin typeface="メイリオ" panose="020B0604030504040204" pitchFamily="50" charset="-128"/>
                <a:ea typeface="メイリオ" panose="020B0604030504040204" pitchFamily="50" charset="-128"/>
              </a:rPr>
              <a:t>】</a:t>
            </a: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第３次入間市空家等対策計画の策定について</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498244" y="1223677"/>
            <a:ext cx="8241137" cy="1421346"/>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 上位計画である入間市総合計画との整合性を図ることを基本</a:t>
            </a:r>
            <a:endParaRPr lang="en-US" altLang="ja-JP" sz="2000" dirty="0">
              <a:solidFill>
                <a:schemeClr val="tx1"/>
              </a:solidFill>
              <a:latin typeface="メイリオ" panose="020B0604030504040204" pitchFamily="50" charset="-128"/>
              <a:ea typeface="メイリオ" panose="020B0604030504040204" pitchFamily="50" charset="-128"/>
            </a:endParaRPr>
          </a:p>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 現計画の基本方針を継承しつつ、社会状況の変化や新たな施策・課題への対応を図ったうえで、引き続き市民生活の安全と生活環境の保全に取り組む</a:t>
            </a: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5</a:t>
            </a:fld>
            <a:endParaRPr kumimoji="1" lang="ja-JP" altLang="en-US" dirty="0"/>
          </a:p>
        </p:txBody>
      </p:sp>
      <p:sp>
        <p:nvSpPr>
          <p:cNvPr id="14" name="テキスト ボックス 12">
            <a:extLst>
              <a:ext uri="{FF2B5EF4-FFF2-40B4-BE49-F238E27FC236}">
                <a16:creationId xmlns:a16="http://schemas.microsoft.com/office/drawing/2014/main" id="{EB936F02-6199-421D-9851-10EADE9D11E4}"/>
              </a:ext>
            </a:extLst>
          </p:cNvPr>
          <p:cNvSpPr txBox="1">
            <a:spLocks noChangeArrowheads="1"/>
          </p:cNvSpPr>
          <p:nvPr/>
        </p:nvSpPr>
        <p:spPr bwMode="auto">
          <a:xfrm>
            <a:off x="94517" y="2519267"/>
            <a:ext cx="3486882"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計画で定める事項</a:t>
            </a:r>
            <a:r>
              <a:rPr lang="en-US" altLang="ja-JP" sz="2400" b="1" dirty="0">
                <a:latin typeface="メイリオ" panose="020B0604030504040204" pitchFamily="50" charset="-128"/>
                <a:ea typeface="メイリオ" panose="020B0604030504040204" pitchFamily="50" charset="-128"/>
              </a:rPr>
              <a:t>】</a:t>
            </a:r>
          </a:p>
        </p:txBody>
      </p:sp>
      <p:sp>
        <p:nvSpPr>
          <p:cNvPr id="18" name="テキスト ボックス 4">
            <a:extLst>
              <a:ext uri="{FF2B5EF4-FFF2-40B4-BE49-F238E27FC236}">
                <a16:creationId xmlns:a16="http://schemas.microsoft.com/office/drawing/2014/main" id="{72DF1502-220C-42D8-B96A-1B6A54D154E5}"/>
              </a:ext>
            </a:extLst>
          </p:cNvPr>
          <p:cNvSpPr txBox="1"/>
          <p:nvPr/>
        </p:nvSpPr>
        <p:spPr>
          <a:xfrm>
            <a:off x="478857" y="2989792"/>
            <a:ext cx="8142628" cy="3945114"/>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（１）空家等対策の対象地区及び対象空家等の種類その他空家等対策の基本的な指針</a:t>
            </a:r>
          </a:p>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（２）計画期間</a:t>
            </a:r>
          </a:p>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（３）空家等の調査に関する事項</a:t>
            </a:r>
          </a:p>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（４）所有者等による空家等の適切な管理の促進に関する事項</a:t>
            </a:r>
          </a:p>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（５）空家等及び除却した空家等に係る跡地の活用の促進に関する事項</a:t>
            </a:r>
          </a:p>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（６）管理不全空家等及び特定空家等に対する措置その他の対処に関する事項</a:t>
            </a:r>
          </a:p>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（７）住民等からの空家等に関する相談・苦情への対応体制に関する事項</a:t>
            </a:r>
          </a:p>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（８）空家等に関する庁内及び関係機関等連携による対策の実施体制に関する事項</a:t>
            </a:r>
          </a:p>
          <a:p>
            <a:pPr marL="252000" indent="-252000" algn="just">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（９）その他空家等に関する対策の実施に関し必要な事項</a:t>
            </a:r>
          </a:p>
          <a:p>
            <a:pPr marL="252000" indent="-252000" algn="just">
              <a:spcAft>
                <a:spcPts val="1200"/>
              </a:spcAft>
            </a:pPr>
            <a:endParaRPr lang="en-US" altLang="ja-JP" sz="2000" dirty="0">
              <a:solidFill>
                <a:srgbClr val="FF0000"/>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C9310A6B-EBDB-4842-AF41-8899DDD1EF7E}"/>
              </a:ext>
            </a:extLst>
          </p:cNvPr>
          <p:cNvSpPr txBox="1"/>
          <p:nvPr/>
        </p:nvSpPr>
        <p:spPr>
          <a:xfrm>
            <a:off x="7715331" y="674283"/>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資料２</a:t>
            </a:r>
            <a:endParaRPr lang="en-US" altLang="ja-JP" sz="1600" dirty="0"/>
          </a:p>
          <a:p>
            <a:pPr algn="ctr"/>
            <a:r>
              <a:rPr lang="en-US" altLang="ja-JP" sz="1400" dirty="0"/>
              <a:t>P.1</a:t>
            </a:r>
            <a:r>
              <a:rPr lang="ja-JP" altLang="en-US" sz="1400" dirty="0"/>
              <a:t>～</a:t>
            </a:r>
            <a:r>
              <a:rPr lang="en-US" altLang="ja-JP" sz="1400" dirty="0"/>
              <a:t>P.2</a:t>
            </a:r>
            <a:r>
              <a:rPr lang="ja-JP" altLang="en-US" sz="1400" dirty="0"/>
              <a:t>参照</a:t>
            </a:r>
            <a:endParaRPr kumimoji="1" lang="ja-JP" altLang="en-US" sz="1600" dirty="0"/>
          </a:p>
        </p:txBody>
      </p:sp>
    </p:spTree>
    <p:extLst>
      <p:ext uri="{BB962C8B-B14F-4D97-AF65-F5344CB8AC3E}">
        <p14:creationId xmlns:p14="http://schemas.microsoft.com/office/powerpoint/2010/main" val="429561587"/>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50" y="802943"/>
            <a:ext cx="3963340"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計画期間</a:t>
            </a:r>
            <a:r>
              <a:rPr lang="en-US" altLang="ja-JP" sz="2400" b="1" dirty="0">
                <a:latin typeface="メイリオ" panose="020B0604030504040204" pitchFamily="50" charset="-128"/>
                <a:ea typeface="メイリオ" panose="020B0604030504040204" pitchFamily="50" charset="-128"/>
              </a:rPr>
              <a:t>】</a:t>
            </a: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第３次入間市空家等対策計画の策定について</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4">
            <a:extLst>
              <a:ext uri="{FF2B5EF4-FFF2-40B4-BE49-F238E27FC236}">
                <a16:creationId xmlns:a16="http://schemas.microsoft.com/office/drawing/2014/main" id="{431CB2DB-CD6B-E921-E0C3-388EC40864C0}"/>
              </a:ext>
            </a:extLst>
          </p:cNvPr>
          <p:cNvSpPr txBox="1"/>
          <p:nvPr/>
        </p:nvSpPr>
        <p:spPr>
          <a:xfrm>
            <a:off x="498244" y="1223677"/>
            <a:ext cx="8241137" cy="344128"/>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r>
              <a:rPr lang="ja-JP" altLang="en-US" sz="2000" dirty="0">
                <a:solidFill>
                  <a:schemeClr val="tx1"/>
                </a:solidFill>
                <a:latin typeface="メイリオ" panose="020B0604030504040204" pitchFamily="50" charset="-128"/>
                <a:ea typeface="メイリオ" panose="020B0604030504040204" pitchFamily="50" charset="-128"/>
              </a:rPr>
              <a:t>◆令和９年度から令和１３年度までの５年間</a:t>
            </a:r>
            <a:endParaRPr lang="en-US" altLang="ja-JP" sz="2000" dirty="0">
              <a:solidFill>
                <a:schemeClr val="tx1"/>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6</a:t>
            </a:fld>
            <a:endParaRPr kumimoji="1" lang="ja-JP" altLang="en-US" dirty="0"/>
          </a:p>
        </p:txBody>
      </p:sp>
      <p:sp>
        <p:nvSpPr>
          <p:cNvPr id="14" name="テキスト ボックス 12">
            <a:extLst>
              <a:ext uri="{FF2B5EF4-FFF2-40B4-BE49-F238E27FC236}">
                <a16:creationId xmlns:a16="http://schemas.microsoft.com/office/drawing/2014/main" id="{EB936F02-6199-421D-9851-10EADE9D11E4}"/>
              </a:ext>
            </a:extLst>
          </p:cNvPr>
          <p:cNvSpPr txBox="1">
            <a:spLocks noChangeArrowheads="1"/>
          </p:cNvSpPr>
          <p:nvPr/>
        </p:nvSpPr>
        <p:spPr bwMode="auto">
          <a:xfrm>
            <a:off x="116288" y="1573011"/>
            <a:ext cx="2213254"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策定体制</a:t>
            </a:r>
            <a:r>
              <a:rPr lang="en-US" altLang="ja-JP" sz="2400" b="1" dirty="0">
                <a:latin typeface="メイリオ" panose="020B0604030504040204" pitchFamily="50" charset="-128"/>
                <a:ea typeface="メイリオ" panose="020B0604030504040204" pitchFamily="50" charset="-128"/>
              </a:rPr>
              <a:t>】</a:t>
            </a:r>
          </a:p>
        </p:txBody>
      </p:sp>
      <p:sp>
        <p:nvSpPr>
          <p:cNvPr id="18" name="テキスト ボックス 4">
            <a:extLst>
              <a:ext uri="{FF2B5EF4-FFF2-40B4-BE49-F238E27FC236}">
                <a16:creationId xmlns:a16="http://schemas.microsoft.com/office/drawing/2014/main" id="{72DF1502-220C-42D8-B96A-1B6A54D154E5}"/>
              </a:ext>
            </a:extLst>
          </p:cNvPr>
          <p:cNvSpPr txBox="1"/>
          <p:nvPr/>
        </p:nvSpPr>
        <p:spPr>
          <a:xfrm>
            <a:off x="478857" y="2255054"/>
            <a:ext cx="8142628" cy="344128"/>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endParaRPr lang="en-US" altLang="ja-JP" sz="2000" dirty="0">
              <a:solidFill>
                <a:srgbClr val="FF0000"/>
              </a:solidFill>
              <a:latin typeface="メイリオ" panose="020B0604030504040204" pitchFamily="50" charset="-128"/>
              <a:ea typeface="メイリオ" panose="020B0604030504040204" pitchFamily="50" charset="-128"/>
            </a:endParaRPr>
          </a:p>
        </p:txBody>
      </p:sp>
      <p:grpSp>
        <p:nvGrpSpPr>
          <p:cNvPr id="95" name="グループ化 94">
            <a:extLst>
              <a:ext uri="{FF2B5EF4-FFF2-40B4-BE49-F238E27FC236}">
                <a16:creationId xmlns:a16="http://schemas.microsoft.com/office/drawing/2014/main" id="{83CF9881-D001-4873-BD32-38B4430D7181}"/>
              </a:ext>
            </a:extLst>
          </p:cNvPr>
          <p:cNvGrpSpPr/>
          <p:nvPr/>
        </p:nvGrpSpPr>
        <p:grpSpPr>
          <a:xfrm>
            <a:off x="1262743" y="1938748"/>
            <a:ext cx="7162800" cy="3191186"/>
            <a:chOff x="0" y="0"/>
            <a:chExt cx="5427980" cy="2838450"/>
          </a:xfrm>
        </p:grpSpPr>
        <p:sp>
          <p:nvSpPr>
            <p:cNvPr id="96" name="Rectangle 106">
              <a:extLst>
                <a:ext uri="{FF2B5EF4-FFF2-40B4-BE49-F238E27FC236}">
                  <a16:creationId xmlns:a16="http://schemas.microsoft.com/office/drawing/2014/main" id="{5211C48C-97EC-4960-BB6F-935F5E8C793A}"/>
                </a:ext>
              </a:extLst>
            </p:cNvPr>
            <p:cNvSpPr>
              <a:spLocks noChangeArrowheads="1"/>
            </p:cNvSpPr>
            <p:nvPr/>
          </p:nvSpPr>
          <p:spPr bwMode="auto">
            <a:xfrm>
              <a:off x="1362075" y="0"/>
              <a:ext cx="2076450" cy="314325"/>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74295" tIns="8890" rIns="74295" bIns="8890" anchor="t" anchorCtr="0" upright="1">
              <a:noAutofit/>
            </a:bodyPr>
            <a:lstStyle/>
            <a:p>
              <a:pPr algn="just"/>
              <a:r>
                <a:rPr lang="ja-JP" sz="1100" b="1" kern="100">
                  <a:effectLst/>
                  <a:latin typeface="ＭＳ 明朝" panose="02020609040205080304" pitchFamily="17" charset="-128"/>
                  <a:ea typeface="BIZ UD明朝 Medium" panose="02020500000000000000" pitchFamily="17" charset="-128"/>
                  <a:cs typeface="Times New Roman" panose="02020603050405020304" pitchFamily="18" charset="0"/>
                </a:rPr>
                <a:t>「第</a:t>
              </a:r>
              <a:r>
                <a:rPr lang="ja-JP" sz="1100" b="1" kern="100">
                  <a:solidFill>
                    <a:srgbClr val="FF0000"/>
                  </a:solidFill>
                  <a:effectLst/>
                  <a:latin typeface="ＭＳ 明朝" panose="02020609040205080304" pitchFamily="17" charset="-128"/>
                  <a:ea typeface="BIZ UD明朝 Medium" panose="02020500000000000000" pitchFamily="17" charset="-128"/>
                  <a:cs typeface="Times New Roman" panose="02020603050405020304" pitchFamily="18" charset="0"/>
                </a:rPr>
                <a:t>３</a:t>
              </a:r>
              <a:r>
                <a:rPr lang="ja-JP" sz="1100" b="1" kern="100">
                  <a:effectLst/>
                  <a:latin typeface="ＭＳ 明朝" panose="02020609040205080304" pitchFamily="17" charset="-128"/>
                  <a:ea typeface="BIZ UD明朝 Medium" panose="02020500000000000000" pitchFamily="17" charset="-128"/>
                  <a:cs typeface="Times New Roman" panose="02020603050405020304" pitchFamily="18" charset="0"/>
                </a:rPr>
                <a:t>次入間市空家等対策計画」策定</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97" name="AutoShape 107">
              <a:extLst>
                <a:ext uri="{FF2B5EF4-FFF2-40B4-BE49-F238E27FC236}">
                  <a16:creationId xmlns:a16="http://schemas.microsoft.com/office/drawing/2014/main" id="{61E901DD-5797-49FC-BB50-FF7733520B1B}"/>
                </a:ext>
              </a:extLst>
            </p:cNvPr>
            <p:cNvSpPr>
              <a:spLocks noChangeAspect="1" noChangeArrowheads="1"/>
            </p:cNvSpPr>
            <p:nvPr/>
          </p:nvSpPr>
          <p:spPr bwMode="auto">
            <a:xfrm>
              <a:off x="1885950" y="781050"/>
              <a:ext cx="1477882" cy="1524000"/>
            </a:xfrm>
            <a:prstGeom prst="roundRect">
              <a:avLst>
                <a:gd name="adj" fmla="val 16667"/>
              </a:avLst>
            </a:prstGeom>
            <a:solidFill>
              <a:srgbClr val="F7CAAC"/>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74295" tIns="8890" rIns="74295" bIns="8890" anchor="t" anchorCtr="0" upright="1">
              <a:noAutofit/>
            </a:bodyPr>
            <a:lstStyle/>
            <a:p>
              <a:pPr algn="ctr">
                <a:lnSpc>
                  <a:spcPct val="150000"/>
                </a:lnSpc>
              </a:pPr>
              <a:r>
                <a:rPr lang="ja-JP" sz="1100" b="1" kern="100">
                  <a:effectLst/>
                  <a:latin typeface="ＭＳ 明朝" panose="02020609040205080304" pitchFamily="17" charset="-128"/>
                  <a:ea typeface="BIZ UD明朝 Medium" panose="02020500000000000000" pitchFamily="17" charset="-128"/>
                  <a:cs typeface="Times New Roman" panose="02020603050405020304" pitchFamily="18" charset="0"/>
                </a:rPr>
                <a:t>入間市</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98" name="AutoShape 110">
              <a:extLst>
                <a:ext uri="{FF2B5EF4-FFF2-40B4-BE49-F238E27FC236}">
                  <a16:creationId xmlns:a16="http://schemas.microsoft.com/office/drawing/2014/main" id="{3213AF66-5842-4CF3-8B7D-A18B40918D74}"/>
                </a:ext>
              </a:extLst>
            </p:cNvPr>
            <p:cNvSpPr>
              <a:spLocks noChangeArrowheads="1"/>
            </p:cNvSpPr>
            <p:nvPr/>
          </p:nvSpPr>
          <p:spPr bwMode="auto">
            <a:xfrm>
              <a:off x="2085975" y="2228848"/>
              <a:ext cx="1076325" cy="457202"/>
            </a:xfrm>
            <a:prstGeom prst="roundRect">
              <a:avLst>
                <a:gd name="adj" fmla="val 16667"/>
              </a:avLst>
            </a:prstGeom>
            <a:solidFill>
              <a:schemeClr val="accent1">
                <a:lumMod val="60000"/>
                <a:lumOff val="40000"/>
              </a:schemeClr>
            </a:solidFill>
            <a:ln w="15875" algn="ctr">
              <a:solidFill>
                <a:srgbClr val="000000"/>
              </a:solidFill>
              <a:round/>
              <a:headEnd/>
              <a:tailEnd/>
            </a:ln>
            <a:effectLst/>
          </p:spPr>
          <p:txBody>
            <a:bodyPr rot="0" vert="horz" wrap="square" lIns="74295" tIns="8890" rIns="74295" bIns="8890" anchor="t" anchorCtr="0" upright="1">
              <a:noAutofit/>
            </a:bodyPr>
            <a:lstStyle/>
            <a:p>
              <a:pPr algn="ctr">
                <a:lnSpc>
                  <a:spcPts val="1200"/>
                </a:lnSpc>
              </a:pPr>
              <a:r>
                <a:rPr lang="ja-JP" sz="900" kern="100">
                  <a:effectLst/>
                  <a:latin typeface="ＭＳ 明朝" panose="02020609040205080304" pitchFamily="17" charset="-128"/>
                  <a:ea typeface="BIZ UD明朝 Medium" panose="02020500000000000000" pitchFamily="17" charset="-128"/>
                  <a:cs typeface="Times New Roman" panose="02020603050405020304" pitchFamily="18" charset="0"/>
                </a:rPr>
                <a:t>事務局</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a:p>
              <a:pPr algn="ctr">
                <a:lnSpc>
                  <a:spcPts val="1200"/>
                </a:lnSpc>
              </a:pPr>
              <a:r>
                <a:rPr lang="ja-JP" sz="900" kern="100">
                  <a:effectLst/>
                  <a:latin typeface="ＭＳ 明朝" panose="02020609040205080304" pitchFamily="17" charset="-128"/>
                  <a:ea typeface="BIZ UD明朝 Medium" panose="02020500000000000000" pitchFamily="17" charset="-128"/>
                  <a:cs typeface="Times New Roman" panose="02020603050405020304" pitchFamily="18" charset="0"/>
                </a:rPr>
                <a:t>（都市計画課）</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99" name="Text Box 116">
              <a:extLst>
                <a:ext uri="{FF2B5EF4-FFF2-40B4-BE49-F238E27FC236}">
                  <a16:creationId xmlns:a16="http://schemas.microsoft.com/office/drawing/2014/main" id="{9F54A3C6-BAD9-4AD0-A692-638D32037E86}"/>
                </a:ext>
              </a:extLst>
            </p:cNvPr>
            <p:cNvSpPr txBox="1">
              <a:spLocks noChangeArrowheads="1"/>
            </p:cNvSpPr>
            <p:nvPr/>
          </p:nvSpPr>
          <p:spPr bwMode="auto">
            <a:xfrm>
              <a:off x="1504950" y="933450"/>
              <a:ext cx="321310" cy="314325"/>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36000" tIns="8890" rIns="36000" bIns="8890" anchor="t" anchorCtr="0" upright="1">
              <a:noAutofit/>
            </a:bodyPr>
            <a:lstStyle/>
            <a:p>
              <a:pPr algn="just"/>
              <a:r>
                <a:rPr lang="ja-JP" sz="900" kern="100">
                  <a:effectLst/>
                  <a:latin typeface="ＭＳ 明朝" panose="02020609040205080304" pitchFamily="17" charset="-128"/>
                  <a:ea typeface="BIZ UD明朝 Medium" panose="02020500000000000000" pitchFamily="17" charset="-128"/>
                  <a:cs typeface="Times New Roman" panose="02020603050405020304" pitchFamily="18" charset="0"/>
                </a:rPr>
                <a:t>意見</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cxnSp>
          <p:nvCxnSpPr>
            <p:cNvPr id="100" name="AutoShape 117">
              <a:extLst>
                <a:ext uri="{FF2B5EF4-FFF2-40B4-BE49-F238E27FC236}">
                  <a16:creationId xmlns:a16="http://schemas.microsoft.com/office/drawing/2014/main" id="{3C32B8D5-BA3B-4CBB-8396-120E96A64FAA}"/>
                </a:ext>
              </a:extLst>
            </p:cNvPr>
            <p:cNvCxnSpPr>
              <a:cxnSpLocks noChangeShapeType="1"/>
            </p:cNvCxnSpPr>
            <p:nvPr/>
          </p:nvCxnSpPr>
          <p:spPr bwMode="auto">
            <a:xfrm flipH="1">
              <a:off x="1495425" y="1781175"/>
              <a:ext cx="334645" cy="635"/>
            </a:xfrm>
            <a:prstGeom prst="straightConnector1">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1" name="Text Box 118">
              <a:extLst>
                <a:ext uri="{FF2B5EF4-FFF2-40B4-BE49-F238E27FC236}">
                  <a16:creationId xmlns:a16="http://schemas.microsoft.com/office/drawing/2014/main" id="{B3714D44-29FB-4A45-B510-FAB9B6876A17}"/>
                </a:ext>
              </a:extLst>
            </p:cNvPr>
            <p:cNvSpPr txBox="1">
              <a:spLocks noChangeArrowheads="1"/>
            </p:cNvSpPr>
            <p:nvPr/>
          </p:nvSpPr>
          <p:spPr bwMode="auto">
            <a:xfrm>
              <a:off x="1522672" y="1828800"/>
              <a:ext cx="321310" cy="285750"/>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36000" tIns="8890" rIns="36000" bIns="8890" anchor="t" anchorCtr="0" upright="1">
              <a:noAutofit/>
            </a:bodyPr>
            <a:lstStyle/>
            <a:p>
              <a:pPr algn="just"/>
              <a:r>
                <a:rPr lang="ja-JP" sz="900" kern="100" dirty="0">
                  <a:effectLst/>
                  <a:latin typeface="ＭＳ 明朝" panose="02020609040205080304" pitchFamily="17" charset="-128"/>
                  <a:ea typeface="BIZ UD明朝 Medium" panose="02020500000000000000" pitchFamily="17" charset="-128"/>
                  <a:cs typeface="Times New Roman" panose="02020603050405020304" pitchFamily="18" charset="0"/>
                </a:rPr>
                <a:t>協議</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02" name="AutoShape 120">
              <a:extLst>
                <a:ext uri="{FF2B5EF4-FFF2-40B4-BE49-F238E27FC236}">
                  <a16:creationId xmlns:a16="http://schemas.microsoft.com/office/drawing/2014/main" id="{E68F9D13-4630-4257-B4F7-9224029B8AED}"/>
                </a:ext>
              </a:extLst>
            </p:cNvPr>
            <p:cNvSpPr>
              <a:spLocks noChangeArrowheads="1"/>
            </p:cNvSpPr>
            <p:nvPr/>
          </p:nvSpPr>
          <p:spPr bwMode="auto">
            <a:xfrm rot="16200000">
              <a:off x="2383155" y="264795"/>
              <a:ext cx="441009" cy="580390"/>
            </a:xfrm>
            <a:prstGeom prst="stripedRightArrow">
              <a:avLst>
                <a:gd name="adj1" fmla="val 44861"/>
                <a:gd name="adj2" fmla="val 47380"/>
              </a:avLst>
            </a:prstGeom>
            <a:solidFill>
              <a:srgbClr val="9CC2E5"/>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74295" tIns="8890" rIns="74295" bIns="8890" anchor="t" anchorCtr="0" upright="1">
              <a:noAutofit/>
            </a:bodyPr>
            <a:lstStyle/>
            <a:p>
              <a:endParaRPr lang="ja-JP" altLang="en-US"/>
            </a:p>
          </p:txBody>
        </p:sp>
        <p:cxnSp>
          <p:nvCxnSpPr>
            <p:cNvPr id="103" name="AutoShape 125">
              <a:extLst>
                <a:ext uri="{FF2B5EF4-FFF2-40B4-BE49-F238E27FC236}">
                  <a16:creationId xmlns:a16="http://schemas.microsoft.com/office/drawing/2014/main" id="{C0E95772-D7FD-4457-BADB-E0FB7EAADC6A}"/>
                </a:ext>
              </a:extLst>
            </p:cNvPr>
            <p:cNvCxnSpPr>
              <a:cxnSpLocks noChangeShapeType="1"/>
            </p:cNvCxnSpPr>
            <p:nvPr/>
          </p:nvCxnSpPr>
          <p:spPr bwMode="auto">
            <a:xfrm flipH="1">
              <a:off x="3466653" y="1762125"/>
              <a:ext cx="268418" cy="0"/>
            </a:xfrm>
            <a:prstGeom prst="straightConnector1">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4" name="Text Box 126">
              <a:extLst>
                <a:ext uri="{FF2B5EF4-FFF2-40B4-BE49-F238E27FC236}">
                  <a16:creationId xmlns:a16="http://schemas.microsoft.com/office/drawing/2014/main" id="{211D3727-1034-4564-AA4C-E5EAF2F7172B}"/>
                </a:ext>
              </a:extLst>
            </p:cNvPr>
            <p:cNvSpPr txBox="1">
              <a:spLocks noChangeArrowheads="1"/>
            </p:cNvSpPr>
            <p:nvPr/>
          </p:nvSpPr>
          <p:spPr bwMode="auto">
            <a:xfrm>
              <a:off x="3450027" y="723431"/>
              <a:ext cx="321310" cy="594360"/>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36000" tIns="8890" rIns="36000" bIns="8890" anchor="t" anchorCtr="0" upright="1">
              <a:noAutofit/>
            </a:bodyPr>
            <a:lstStyle/>
            <a:p>
              <a:pPr algn="just"/>
              <a:r>
                <a:rPr lang="ja-JP" sz="900" kern="100" dirty="0">
                  <a:effectLst/>
                  <a:latin typeface="ＭＳ 明朝" panose="02020609040205080304" pitchFamily="17" charset="-128"/>
                  <a:ea typeface="BIZ UD明朝 Medium" panose="02020500000000000000" pitchFamily="17" charset="-128"/>
                  <a:cs typeface="Times New Roman" panose="02020603050405020304" pitchFamily="18" charset="0"/>
                </a:rPr>
                <a:t>情報</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algn="just"/>
              <a:r>
                <a:rPr lang="ja-JP" sz="900" kern="100" dirty="0">
                  <a:effectLst/>
                  <a:latin typeface="ＭＳ 明朝" panose="02020609040205080304" pitchFamily="17" charset="-128"/>
                  <a:ea typeface="BIZ UD明朝 Medium" panose="02020500000000000000" pitchFamily="17" charset="-128"/>
                  <a:cs typeface="Times New Roman" panose="02020603050405020304" pitchFamily="18" charset="0"/>
                </a:rPr>
                <a:t>報告</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05" name="Text Box 127">
              <a:extLst>
                <a:ext uri="{FF2B5EF4-FFF2-40B4-BE49-F238E27FC236}">
                  <a16:creationId xmlns:a16="http://schemas.microsoft.com/office/drawing/2014/main" id="{F411B9DF-DA09-42F5-A9F0-F8F0FC278CB3}"/>
                </a:ext>
              </a:extLst>
            </p:cNvPr>
            <p:cNvSpPr txBox="1">
              <a:spLocks noChangeArrowheads="1"/>
            </p:cNvSpPr>
            <p:nvPr/>
          </p:nvSpPr>
          <p:spPr bwMode="auto">
            <a:xfrm>
              <a:off x="3502696" y="1843088"/>
              <a:ext cx="321310" cy="285750"/>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36000" tIns="8890" rIns="36000" bIns="8890" anchor="t" anchorCtr="0" upright="1">
              <a:noAutofit/>
            </a:bodyPr>
            <a:lstStyle/>
            <a:p>
              <a:pPr algn="just"/>
              <a:r>
                <a:rPr lang="ja-JP" sz="900" kern="100" dirty="0">
                  <a:effectLst/>
                  <a:latin typeface="ＭＳ 明朝" panose="02020609040205080304" pitchFamily="17" charset="-128"/>
                  <a:ea typeface="BIZ UD明朝 Medium" panose="02020500000000000000" pitchFamily="17" charset="-128"/>
                  <a:cs typeface="Times New Roman" panose="02020603050405020304" pitchFamily="18" charset="0"/>
                </a:rPr>
                <a:t>意見</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07" name="Rectangle 131">
              <a:extLst>
                <a:ext uri="{FF2B5EF4-FFF2-40B4-BE49-F238E27FC236}">
                  <a16:creationId xmlns:a16="http://schemas.microsoft.com/office/drawing/2014/main" id="{A0B70F60-D680-4A63-A545-8B78A021956A}"/>
                </a:ext>
              </a:extLst>
            </p:cNvPr>
            <p:cNvSpPr>
              <a:spLocks noChangeArrowheads="1"/>
            </p:cNvSpPr>
            <p:nvPr/>
          </p:nvSpPr>
          <p:spPr bwMode="auto">
            <a:xfrm>
              <a:off x="3438525" y="2305049"/>
              <a:ext cx="1989455" cy="533401"/>
            </a:xfrm>
            <a:prstGeom prst="rect">
              <a:avLst/>
            </a:prstGeom>
            <a:solidFill>
              <a:srgbClr val="FFFFFF"/>
            </a:solidFill>
            <a:ln w="9525" cap="flat" cmpd="sng" algn="ctr">
              <a:solidFill>
                <a:srgbClr val="000000"/>
              </a:solidFill>
              <a:prstDash val="solid"/>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74295" tIns="8890" rIns="74295" bIns="8890" anchor="ctr" anchorCtr="0" upright="1">
              <a:noAutofit/>
            </a:bodyPr>
            <a:lstStyle/>
            <a:p>
              <a:pPr algn="just">
                <a:lnSpc>
                  <a:spcPts val="1000"/>
                </a:lnSpc>
              </a:pPr>
              <a:r>
                <a:rPr lang="ja-JP" sz="1050" kern="100">
                  <a:effectLst/>
                  <a:latin typeface="ＭＳ 明朝" panose="02020609040205080304" pitchFamily="17" charset="-128"/>
                  <a:ea typeface="BIZ UD明朝 Medium" panose="02020500000000000000" pitchFamily="17" charset="-128"/>
                  <a:cs typeface="ＭＳ 明朝" panose="02020609040205080304" pitchFamily="17" charset="-128"/>
                </a:rPr>
                <a:t>〇 パブリックコメント</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a:p>
              <a:pPr indent="127000" algn="just">
                <a:lnSpc>
                  <a:spcPts val="1000"/>
                </a:lnSpc>
              </a:pPr>
              <a:r>
                <a:rPr lang="ja-JP" sz="1000" kern="100">
                  <a:effectLst/>
                  <a:latin typeface="ＭＳ 明朝" panose="02020609040205080304" pitchFamily="17" charset="-128"/>
                  <a:ea typeface="BIZ UD明朝 Medium" panose="02020500000000000000" pitchFamily="17" charset="-128"/>
                  <a:cs typeface="Times New Roman" panose="02020603050405020304" pitchFamily="18" charset="0"/>
                </a:rPr>
                <a:t>・令和８年１２月頃実施予定</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08" name="AutoShape 107">
              <a:extLst>
                <a:ext uri="{FF2B5EF4-FFF2-40B4-BE49-F238E27FC236}">
                  <a16:creationId xmlns:a16="http://schemas.microsoft.com/office/drawing/2014/main" id="{EA8C5DFA-8936-49F5-8864-9A7EC74D9627}"/>
                </a:ext>
              </a:extLst>
            </p:cNvPr>
            <p:cNvSpPr>
              <a:spLocks noChangeAspect="1" noChangeArrowheads="1"/>
            </p:cNvSpPr>
            <p:nvPr/>
          </p:nvSpPr>
          <p:spPr bwMode="auto">
            <a:xfrm>
              <a:off x="0" y="781050"/>
              <a:ext cx="1454150" cy="1283970"/>
            </a:xfrm>
            <a:prstGeom prst="roundRect">
              <a:avLst>
                <a:gd name="adj" fmla="val 16667"/>
              </a:avLst>
            </a:prstGeom>
            <a:solidFill>
              <a:srgbClr val="F7CAAC"/>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74295" tIns="8890" rIns="74295" bIns="8890" anchor="t" anchorCtr="0" upright="1">
              <a:noAutofit/>
            </a:bodyPr>
            <a:lstStyle/>
            <a:p>
              <a:pPr algn="ctr">
                <a:lnSpc>
                  <a:spcPct val="150000"/>
                </a:lnSpc>
              </a:pPr>
              <a:r>
                <a:rPr lang="ja-JP" sz="1100" b="1" kern="100">
                  <a:effectLst/>
                  <a:latin typeface="ＭＳ 明朝" panose="02020609040205080304" pitchFamily="17" charset="-128"/>
                  <a:ea typeface="BIZ UD明朝 Medium" panose="02020500000000000000" pitchFamily="17" charset="-128"/>
                  <a:cs typeface="Times New Roman" panose="02020603050405020304" pitchFamily="18" charset="0"/>
                </a:rPr>
                <a:t>附属機関</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09" name="Text Box 114">
              <a:extLst>
                <a:ext uri="{FF2B5EF4-FFF2-40B4-BE49-F238E27FC236}">
                  <a16:creationId xmlns:a16="http://schemas.microsoft.com/office/drawing/2014/main" id="{ABDBB921-AE6B-4C48-BFF4-56364530FC91}"/>
                </a:ext>
              </a:extLst>
            </p:cNvPr>
            <p:cNvSpPr txBox="1">
              <a:spLocks noChangeArrowheads="1"/>
            </p:cNvSpPr>
            <p:nvPr/>
          </p:nvSpPr>
          <p:spPr bwMode="auto">
            <a:xfrm>
              <a:off x="57150" y="1190625"/>
              <a:ext cx="1323917" cy="724535"/>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74295" tIns="8890" rIns="74295" bIns="8890" anchor="ctr" anchorCtr="0" upright="1">
              <a:noAutofit/>
            </a:bodyPr>
            <a:lstStyle/>
            <a:p>
              <a:pPr algn="just"/>
              <a:r>
                <a:rPr lang="ja-JP" sz="1100" b="1" kern="100">
                  <a:effectLst/>
                  <a:latin typeface="ＭＳ 明朝" panose="02020609040205080304" pitchFamily="17" charset="-128"/>
                  <a:ea typeface="BIZ UD明朝 Medium" panose="02020500000000000000" pitchFamily="17" charset="-128"/>
                  <a:cs typeface="Times New Roman" panose="02020603050405020304" pitchFamily="18" charset="0"/>
                </a:rPr>
                <a:t>入間市空家等対策協議会</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10" name="AutoShape 107">
              <a:extLst>
                <a:ext uri="{FF2B5EF4-FFF2-40B4-BE49-F238E27FC236}">
                  <a16:creationId xmlns:a16="http://schemas.microsoft.com/office/drawing/2014/main" id="{9F3BB364-92CC-47F7-B13E-BB6DCC352E42}"/>
                </a:ext>
              </a:extLst>
            </p:cNvPr>
            <p:cNvSpPr>
              <a:spLocks noChangeAspect="1" noChangeArrowheads="1"/>
            </p:cNvSpPr>
            <p:nvPr/>
          </p:nvSpPr>
          <p:spPr bwMode="auto">
            <a:xfrm>
              <a:off x="3876675" y="800100"/>
              <a:ext cx="1341755" cy="1152525"/>
            </a:xfrm>
            <a:prstGeom prst="roundRect">
              <a:avLst>
                <a:gd name="adj" fmla="val 16667"/>
              </a:avLst>
            </a:prstGeom>
            <a:solidFill>
              <a:srgbClr val="F7CAAC"/>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74295" tIns="8890" rIns="74295" bIns="8890" anchor="t" anchorCtr="0" upright="1">
              <a:noAutofit/>
            </a:bodyPr>
            <a:lstStyle/>
            <a:p>
              <a:pPr algn="ctr">
                <a:lnSpc>
                  <a:spcPts val="1200"/>
                </a:lnSpc>
              </a:pPr>
              <a:r>
                <a:rPr lang="ja-JP" sz="1100" b="1" kern="100" dirty="0">
                  <a:effectLst/>
                  <a:latin typeface="ＭＳ 明朝" panose="02020609040205080304" pitchFamily="17" charset="-128"/>
                  <a:ea typeface="BIZ UD明朝 Medium" panose="02020500000000000000" pitchFamily="17" charset="-128"/>
                  <a:cs typeface="Times New Roman" panose="02020603050405020304" pitchFamily="18" charset="0"/>
                </a:rPr>
                <a:t>市民等</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algn="ctr">
                <a:lnSpc>
                  <a:spcPts val="1200"/>
                </a:lnSpc>
              </a:pPr>
              <a:r>
                <a:rPr lang="en-US" sz="1100" b="1" kern="100" dirty="0">
                  <a:effectLst/>
                  <a:latin typeface="BIZ UD明朝 Medium" panose="02020500000000000000" pitchFamily="17" charset="-128"/>
                  <a:ea typeface="ＭＳ 明朝" panose="02020609040205080304" pitchFamily="17" charset="-128"/>
                  <a:cs typeface="Times New Roman" panose="02020603050405020304" pitchFamily="18" charset="0"/>
                </a:rPr>
                <a:t> </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algn="l">
                <a:lnSpc>
                  <a:spcPts val="1200"/>
                </a:lnSpc>
              </a:pPr>
              <a:r>
                <a:rPr lang="en-US" sz="1100" kern="100" dirty="0">
                  <a:effectLst/>
                  <a:latin typeface="BIZ UD明朝 Medium" panose="02020500000000000000" pitchFamily="17" charset="-128"/>
                  <a:ea typeface="ＭＳ 明朝" panose="02020609040205080304" pitchFamily="17" charset="-128"/>
                  <a:cs typeface="Times New Roman" panose="02020603050405020304" pitchFamily="18" charset="0"/>
                </a:rPr>
                <a:t>(</a:t>
              </a:r>
              <a:r>
                <a:rPr lang="ja-JP" sz="1100" kern="100" dirty="0">
                  <a:effectLst/>
                  <a:latin typeface="ＭＳ 明朝" panose="02020609040205080304" pitchFamily="17" charset="-128"/>
                  <a:ea typeface="BIZ UD明朝 Medium" panose="02020500000000000000" pitchFamily="17" charset="-128"/>
                  <a:cs typeface="Times New Roman" panose="02020603050405020304" pitchFamily="18" charset="0"/>
                </a:rPr>
                <a:t>市民意見聴取</a:t>
              </a:r>
              <a:endParaRPr lang="en-US" altLang="ja-JP" sz="1100" kern="100" dirty="0">
                <a:effectLst/>
                <a:latin typeface="ＭＳ 明朝" panose="02020609040205080304" pitchFamily="17" charset="-128"/>
                <a:ea typeface="BIZ UD明朝 Medium" panose="02020500000000000000" pitchFamily="17" charset="-128"/>
                <a:cs typeface="Times New Roman" panose="02020603050405020304" pitchFamily="18" charset="0"/>
              </a:endParaRPr>
            </a:p>
            <a:p>
              <a:pPr algn="l">
                <a:lnSpc>
                  <a:spcPts val="1200"/>
                </a:lnSpc>
              </a:pPr>
              <a:r>
                <a:rPr lang="ja-JP" sz="1100" kern="100" dirty="0">
                  <a:effectLst/>
                  <a:latin typeface="ＭＳ 明朝" panose="02020609040205080304" pitchFamily="17" charset="-128"/>
                  <a:ea typeface="BIZ UD明朝 Medium" panose="02020500000000000000" pitchFamily="17" charset="-128"/>
                  <a:cs typeface="Times New Roman" panose="02020603050405020304" pitchFamily="18" charset="0"/>
                </a:rPr>
                <a:t>＝パブリックコメント</a:t>
              </a:r>
              <a:r>
                <a:rPr lang="en-US" sz="1100" kern="100" dirty="0">
                  <a:effectLst/>
                  <a:latin typeface="ＭＳ 明朝" panose="02020609040205080304" pitchFamily="17" charset="-128"/>
                  <a:ea typeface="BIZ UD明朝 Medium" panose="02020500000000000000" pitchFamily="17" charset="-128"/>
                  <a:cs typeface="Times New Roman" panose="02020603050405020304" pitchFamily="18" charset="0"/>
                </a:rPr>
                <a:t>)</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algn="r">
                <a:lnSpc>
                  <a:spcPct val="150000"/>
                </a:lnSpc>
              </a:pPr>
              <a:r>
                <a:rPr lang="en-US" sz="800" kern="100" dirty="0">
                  <a:effectLst/>
                  <a:latin typeface="BIZ UD明朝 Medium" panose="02020500000000000000" pitchFamily="17" charset="-128"/>
                  <a:ea typeface="ＭＳ 明朝" panose="02020609040205080304" pitchFamily="17" charset="-128"/>
                  <a:cs typeface="Times New Roman" panose="02020603050405020304" pitchFamily="18" charset="0"/>
                </a:rPr>
                <a:t> </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11" name="AutoShape 119">
              <a:extLst>
                <a:ext uri="{FF2B5EF4-FFF2-40B4-BE49-F238E27FC236}">
                  <a16:creationId xmlns:a16="http://schemas.microsoft.com/office/drawing/2014/main" id="{65173B2D-84B1-44DA-BF41-D0DDA729AB65}"/>
                </a:ext>
              </a:extLst>
            </p:cNvPr>
            <p:cNvSpPr>
              <a:spLocks noChangeArrowheads="1"/>
            </p:cNvSpPr>
            <p:nvPr/>
          </p:nvSpPr>
          <p:spPr bwMode="auto">
            <a:xfrm>
              <a:off x="209550" y="2009776"/>
              <a:ext cx="1066800" cy="438150"/>
            </a:xfrm>
            <a:prstGeom prst="roundRect">
              <a:avLst>
                <a:gd name="adj" fmla="val 16667"/>
              </a:avLst>
            </a:prstGeom>
            <a:solidFill>
              <a:schemeClr val="accent1">
                <a:lumMod val="60000"/>
                <a:lumOff val="40000"/>
              </a:schemeClr>
            </a:solidFill>
            <a:ln w="15875" algn="ctr">
              <a:solidFill>
                <a:srgbClr val="000000"/>
              </a:solidFill>
              <a:round/>
              <a:headEnd/>
              <a:tailEnd/>
            </a:ln>
            <a:effectLst/>
          </p:spPr>
          <p:txBody>
            <a:bodyPr rot="0" vert="horz" wrap="square" lIns="74295" tIns="8890" rIns="74295" bIns="8890" anchor="t" anchorCtr="0" upright="1">
              <a:noAutofit/>
            </a:bodyPr>
            <a:lstStyle/>
            <a:p>
              <a:pPr algn="ctr">
                <a:lnSpc>
                  <a:spcPts val="1200"/>
                </a:lnSpc>
              </a:pPr>
              <a:r>
                <a:rPr lang="ja-JP" sz="900" kern="100">
                  <a:effectLst/>
                  <a:latin typeface="ＭＳ 明朝" panose="02020609040205080304" pitchFamily="17" charset="-128"/>
                  <a:ea typeface="BIZ UD明朝 Medium" panose="02020500000000000000" pitchFamily="17" charset="-128"/>
                  <a:cs typeface="Times New Roman" panose="02020603050405020304" pitchFamily="18" charset="0"/>
                </a:rPr>
                <a:t>事務局</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a:p>
              <a:pPr algn="ctr">
                <a:lnSpc>
                  <a:spcPts val="1200"/>
                </a:lnSpc>
              </a:pPr>
              <a:r>
                <a:rPr lang="ja-JP" sz="900" kern="100">
                  <a:effectLst/>
                  <a:latin typeface="ＭＳ 明朝" panose="02020609040205080304" pitchFamily="17" charset="-128"/>
                  <a:ea typeface="BIZ UD明朝 Medium" panose="02020500000000000000" pitchFamily="17" charset="-128"/>
                  <a:cs typeface="Times New Roman" panose="02020603050405020304" pitchFamily="18" charset="0"/>
                </a:rPr>
                <a:t>（都市計画課）</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p:txBody>
        </p:sp>
        <p:cxnSp>
          <p:nvCxnSpPr>
            <p:cNvPr id="112" name="AutoShape 130">
              <a:extLst>
                <a:ext uri="{FF2B5EF4-FFF2-40B4-BE49-F238E27FC236}">
                  <a16:creationId xmlns:a16="http://schemas.microsoft.com/office/drawing/2014/main" id="{7A0CE7A5-B8EB-4ADB-86F6-12B326AFAF60}"/>
                </a:ext>
              </a:extLst>
            </p:cNvPr>
            <p:cNvCxnSpPr>
              <a:cxnSpLocks noChangeShapeType="1"/>
            </p:cNvCxnSpPr>
            <p:nvPr/>
          </p:nvCxnSpPr>
          <p:spPr bwMode="auto">
            <a:xfrm flipH="1">
              <a:off x="3981450" y="1733550"/>
              <a:ext cx="314325" cy="550545"/>
            </a:xfrm>
            <a:prstGeom prst="straightConnector1">
              <a:avLst/>
            </a:prstGeom>
            <a:noFill/>
            <a:ln w="9525" cap="flat" cmpd="sng">
              <a:solidFill>
                <a:srgbClr val="000000"/>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4" name="Text Box 114">
              <a:extLst>
                <a:ext uri="{FF2B5EF4-FFF2-40B4-BE49-F238E27FC236}">
                  <a16:creationId xmlns:a16="http://schemas.microsoft.com/office/drawing/2014/main" id="{58F701E1-4351-477D-9E90-EB3DA12BE8AC}"/>
                </a:ext>
              </a:extLst>
            </p:cNvPr>
            <p:cNvSpPr txBox="1">
              <a:spLocks noChangeArrowheads="1"/>
            </p:cNvSpPr>
            <p:nvPr/>
          </p:nvSpPr>
          <p:spPr bwMode="auto">
            <a:xfrm>
              <a:off x="1952625" y="1228724"/>
              <a:ext cx="1323974" cy="885826"/>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74295" tIns="8890" rIns="74295" bIns="8890" anchor="ctr" anchorCtr="0" upright="1">
              <a:noAutofit/>
            </a:bodyPr>
            <a:lstStyle/>
            <a:p>
              <a:pPr algn="ctr">
                <a:lnSpc>
                  <a:spcPts val="1100"/>
                </a:lnSpc>
              </a:pPr>
              <a:r>
                <a:rPr lang="ja-JP" sz="1000" kern="100" dirty="0">
                  <a:effectLst/>
                  <a:latin typeface="ＭＳ 明朝" panose="02020609040205080304" pitchFamily="17" charset="-128"/>
                  <a:ea typeface="BIZ UD明朝 Medium" panose="02020500000000000000" pitchFamily="17" charset="-128"/>
                  <a:cs typeface="Times New Roman" panose="02020603050405020304" pitchFamily="18" charset="0"/>
                </a:rPr>
                <a:t>空家等対策庁内関係課</a:t>
              </a:r>
              <a:endParaRPr lang="en-US" altLang="ja-JP" sz="1000" kern="100" dirty="0">
                <a:effectLst/>
                <a:latin typeface="ＭＳ 明朝" panose="02020609040205080304" pitchFamily="17" charset="-128"/>
                <a:ea typeface="BIZ UD明朝 Medium" panose="02020500000000000000" pitchFamily="17" charset="-128"/>
                <a:cs typeface="Times New Roman" panose="02020603050405020304" pitchFamily="18" charset="0"/>
              </a:endParaRPr>
            </a:p>
            <a:p>
              <a:pPr algn="ctr">
                <a:lnSpc>
                  <a:spcPts val="1100"/>
                </a:lnSpc>
              </a:pPr>
              <a:r>
                <a:rPr lang="en-US" altLang="ja-JP" sz="1000" kern="100" dirty="0">
                  <a:effectLst/>
                  <a:latin typeface="ＭＳ 明朝" panose="02020609040205080304" pitchFamily="17" charset="-128"/>
                  <a:ea typeface="BIZ UD明朝 Medium" panose="02020500000000000000" pitchFamily="17" charset="-128"/>
                  <a:cs typeface="Times New Roman" panose="02020603050405020304" pitchFamily="18" charset="0"/>
                </a:rPr>
                <a:t>(</a:t>
              </a:r>
              <a:r>
                <a:rPr lang="zh-TW" altLang="en-US" sz="1000" kern="100" dirty="0">
                  <a:effectLst/>
                  <a:latin typeface="ＭＳ 明朝" panose="02020609040205080304" pitchFamily="17" charset="-128"/>
                  <a:ea typeface="BIZ UD明朝 Medium" panose="02020500000000000000" pitchFamily="17" charset="-128"/>
                  <a:cs typeface="Times New Roman" panose="02020603050405020304" pitchFamily="18" charset="0"/>
                </a:rPr>
                <a:t>市民安全課</a:t>
              </a:r>
              <a:r>
                <a:rPr lang="en-US" altLang="ja-JP" sz="1000" kern="100" dirty="0">
                  <a:effectLst/>
                  <a:latin typeface="ＭＳ 明朝" panose="02020609040205080304" pitchFamily="17" charset="-128"/>
                  <a:ea typeface="BIZ UD明朝 Medium" panose="02020500000000000000" pitchFamily="17" charset="-128"/>
                  <a:cs typeface="Times New Roman" panose="02020603050405020304" pitchFamily="18" charset="0"/>
                </a:rPr>
                <a:t>､</a:t>
              </a:r>
              <a:r>
                <a:rPr lang="zh-TW" altLang="en-US" sz="1000" kern="100" dirty="0">
                  <a:effectLst/>
                  <a:latin typeface="ＭＳ 明朝" panose="02020609040205080304" pitchFamily="17" charset="-128"/>
                  <a:ea typeface="BIZ UD明朝 Medium" panose="02020500000000000000" pitchFamily="17" charset="-128"/>
                  <a:cs typeface="Times New Roman" panose="02020603050405020304" pitchFamily="18" charset="0"/>
                </a:rPr>
                <a:t>生活環境課</a:t>
              </a:r>
              <a:r>
                <a:rPr lang="ja-JP" altLang="en-US" sz="1000" kern="100" dirty="0">
                  <a:effectLst/>
                  <a:latin typeface="ＭＳ 明朝" panose="02020609040205080304" pitchFamily="17" charset="-128"/>
                  <a:ea typeface="BIZ UD明朝 Medium" panose="02020500000000000000" pitchFamily="17" charset="-128"/>
                  <a:cs typeface="Times New Roman" panose="02020603050405020304" pitchFamily="18" charset="0"/>
                </a:rPr>
                <a:t>等</a:t>
              </a:r>
              <a:r>
                <a:rPr lang="en-US" altLang="ja-JP" sz="1000" kern="100" dirty="0">
                  <a:effectLst/>
                  <a:latin typeface="ＭＳ 明朝" panose="02020609040205080304" pitchFamily="17" charset="-128"/>
                  <a:ea typeface="BIZ UD明朝 Medium" panose="02020500000000000000" pitchFamily="17" charset="-128"/>
                  <a:cs typeface="Times New Roman" panose="02020603050405020304" pitchFamily="18" charset="0"/>
                </a:rPr>
                <a:t>)</a:t>
              </a:r>
              <a:r>
                <a:rPr lang="ja-JP" sz="1000" kern="100" dirty="0">
                  <a:effectLst/>
                  <a:latin typeface="ＭＳ 明朝" panose="02020609040205080304" pitchFamily="17" charset="-128"/>
                  <a:ea typeface="BIZ UD明朝 Medium" panose="02020500000000000000" pitchFamily="17" charset="-128"/>
                  <a:cs typeface="Times New Roman" panose="02020603050405020304" pitchFamily="18" charset="0"/>
                </a:rPr>
                <a:t>との協議</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grpSp>
      <p:cxnSp>
        <p:nvCxnSpPr>
          <p:cNvPr id="7185" name="直線矢印コネクタ 7184">
            <a:extLst>
              <a:ext uri="{FF2B5EF4-FFF2-40B4-BE49-F238E27FC236}">
                <a16:creationId xmlns:a16="http://schemas.microsoft.com/office/drawing/2014/main" id="{D6256109-D545-465A-8AB4-DCC38FB950EE}"/>
              </a:ext>
            </a:extLst>
          </p:cNvPr>
          <p:cNvCxnSpPr>
            <a:cxnSpLocks/>
          </p:cNvCxnSpPr>
          <p:nvPr/>
        </p:nvCxnSpPr>
        <p:spPr bwMode="auto">
          <a:xfrm>
            <a:off x="3273824" y="3200070"/>
            <a:ext cx="398864"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9" name="直線矢印コネクタ 118">
            <a:extLst>
              <a:ext uri="{FF2B5EF4-FFF2-40B4-BE49-F238E27FC236}">
                <a16:creationId xmlns:a16="http://schemas.microsoft.com/office/drawing/2014/main" id="{C6CEC5FE-4712-437D-A0C4-430CD3DD6F03}"/>
              </a:ext>
            </a:extLst>
          </p:cNvPr>
          <p:cNvCxnSpPr>
            <a:cxnSpLocks/>
          </p:cNvCxnSpPr>
          <p:nvPr/>
        </p:nvCxnSpPr>
        <p:spPr bwMode="auto">
          <a:xfrm>
            <a:off x="5837362" y="3164561"/>
            <a:ext cx="398864"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1" name="テキスト ボックス 30">
            <a:extLst>
              <a:ext uri="{FF2B5EF4-FFF2-40B4-BE49-F238E27FC236}">
                <a16:creationId xmlns:a16="http://schemas.microsoft.com/office/drawing/2014/main" id="{1CE92C86-B334-40C1-90CC-2362375B748B}"/>
              </a:ext>
            </a:extLst>
          </p:cNvPr>
          <p:cNvSpPr txBox="1"/>
          <p:nvPr/>
        </p:nvSpPr>
        <p:spPr>
          <a:xfrm>
            <a:off x="7715331" y="674283"/>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資料２</a:t>
            </a:r>
            <a:endParaRPr lang="en-US" altLang="ja-JP" sz="1600" dirty="0"/>
          </a:p>
          <a:p>
            <a:pPr algn="ctr"/>
            <a:r>
              <a:rPr lang="en-US" altLang="ja-JP" sz="1400" dirty="0"/>
              <a:t>P.2</a:t>
            </a:r>
            <a:r>
              <a:rPr lang="ja-JP" altLang="en-US" sz="1400" dirty="0"/>
              <a:t>参照</a:t>
            </a:r>
            <a:endParaRPr kumimoji="1" lang="ja-JP" altLang="en-US" sz="1600" dirty="0"/>
          </a:p>
        </p:txBody>
      </p:sp>
    </p:spTree>
    <p:extLst>
      <p:ext uri="{BB962C8B-B14F-4D97-AF65-F5344CB8AC3E}">
        <p14:creationId xmlns:p14="http://schemas.microsoft.com/office/powerpoint/2010/main" val="3961806358"/>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第３次入間市空家等対策計画の策定について</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7</a:t>
            </a:fld>
            <a:endParaRPr kumimoji="1" lang="ja-JP" altLang="en-US" dirty="0"/>
          </a:p>
        </p:txBody>
      </p:sp>
      <p:sp>
        <p:nvSpPr>
          <p:cNvPr id="14" name="テキスト ボックス 12">
            <a:extLst>
              <a:ext uri="{FF2B5EF4-FFF2-40B4-BE49-F238E27FC236}">
                <a16:creationId xmlns:a16="http://schemas.microsoft.com/office/drawing/2014/main" id="{EB936F02-6199-421D-9851-10EADE9D11E4}"/>
              </a:ext>
            </a:extLst>
          </p:cNvPr>
          <p:cNvSpPr txBox="1">
            <a:spLocks noChangeArrowheads="1"/>
          </p:cNvSpPr>
          <p:nvPr/>
        </p:nvSpPr>
        <p:spPr bwMode="auto">
          <a:xfrm>
            <a:off x="42661" y="744828"/>
            <a:ext cx="4398710"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策定スケジュール（案）</a:t>
            </a:r>
            <a:r>
              <a:rPr lang="en-US" altLang="ja-JP" sz="2400" b="1" dirty="0">
                <a:latin typeface="メイリオ" panose="020B0604030504040204" pitchFamily="50" charset="-128"/>
                <a:ea typeface="メイリオ" panose="020B0604030504040204" pitchFamily="50" charset="-128"/>
              </a:rPr>
              <a:t>】</a:t>
            </a:r>
          </a:p>
        </p:txBody>
      </p:sp>
      <p:sp>
        <p:nvSpPr>
          <p:cNvPr id="18" name="テキスト ボックス 4">
            <a:extLst>
              <a:ext uri="{FF2B5EF4-FFF2-40B4-BE49-F238E27FC236}">
                <a16:creationId xmlns:a16="http://schemas.microsoft.com/office/drawing/2014/main" id="{72DF1502-220C-42D8-B96A-1B6A54D154E5}"/>
              </a:ext>
            </a:extLst>
          </p:cNvPr>
          <p:cNvSpPr txBox="1"/>
          <p:nvPr/>
        </p:nvSpPr>
        <p:spPr>
          <a:xfrm>
            <a:off x="478857" y="2255054"/>
            <a:ext cx="8142628" cy="344128"/>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spcAft>
                <a:spcPts val="1200"/>
              </a:spcAft>
            </a:pPr>
            <a:endParaRPr lang="en-US" altLang="ja-JP" sz="2000" dirty="0">
              <a:solidFill>
                <a:srgbClr val="FF0000"/>
              </a:solidFill>
              <a:latin typeface="メイリオ" panose="020B0604030504040204" pitchFamily="50" charset="-128"/>
              <a:ea typeface="メイリオ" panose="020B0604030504040204" pitchFamily="50" charset="-128"/>
            </a:endParaRPr>
          </a:p>
        </p:txBody>
      </p:sp>
      <p:grpSp>
        <p:nvGrpSpPr>
          <p:cNvPr id="29" name="グループ化 28">
            <a:extLst>
              <a:ext uri="{FF2B5EF4-FFF2-40B4-BE49-F238E27FC236}">
                <a16:creationId xmlns:a16="http://schemas.microsoft.com/office/drawing/2014/main" id="{C406FDE4-97F6-4843-A789-10FA8B60243E}"/>
              </a:ext>
            </a:extLst>
          </p:cNvPr>
          <p:cNvGrpSpPr/>
          <p:nvPr/>
        </p:nvGrpSpPr>
        <p:grpSpPr>
          <a:xfrm>
            <a:off x="1952625" y="1503998"/>
            <a:ext cx="5320120" cy="4532080"/>
            <a:chOff x="0" y="1"/>
            <a:chExt cx="5320120" cy="3850001"/>
          </a:xfrm>
        </p:grpSpPr>
        <p:grpSp>
          <p:nvGrpSpPr>
            <p:cNvPr id="32" name="グループ化 31">
              <a:extLst>
                <a:ext uri="{FF2B5EF4-FFF2-40B4-BE49-F238E27FC236}">
                  <a16:creationId xmlns:a16="http://schemas.microsoft.com/office/drawing/2014/main" id="{16EFFAF8-ACE1-4C1F-8B30-662AB4D83B86}"/>
                </a:ext>
              </a:extLst>
            </p:cNvPr>
            <p:cNvGrpSpPr/>
            <p:nvPr/>
          </p:nvGrpSpPr>
          <p:grpSpPr>
            <a:xfrm>
              <a:off x="1746913" y="1"/>
              <a:ext cx="1519555" cy="3850001"/>
              <a:chOff x="0" y="0"/>
              <a:chExt cx="1520152" cy="3850189"/>
            </a:xfrm>
          </p:grpSpPr>
          <p:sp>
            <p:nvSpPr>
              <p:cNvPr id="43" name="正方形/長方形 42">
                <a:extLst>
                  <a:ext uri="{FF2B5EF4-FFF2-40B4-BE49-F238E27FC236}">
                    <a16:creationId xmlns:a16="http://schemas.microsoft.com/office/drawing/2014/main" id="{A1098EBE-4504-4408-8203-168173774CE8}"/>
                  </a:ext>
                </a:extLst>
              </p:cNvPr>
              <p:cNvSpPr/>
              <p:nvPr/>
            </p:nvSpPr>
            <p:spPr>
              <a:xfrm>
                <a:off x="0" y="524786"/>
                <a:ext cx="1512201" cy="248248"/>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第１回協議会</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44" name="下矢印 44">
                <a:extLst>
                  <a:ext uri="{FF2B5EF4-FFF2-40B4-BE49-F238E27FC236}">
                    <a16:creationId xmlns:a16="http://schemas.microsoft.com/office/drawing/2014/main" id="{8A0EFA09-73B7-4BDF-A401-2F9CDB4892CF}"/>
                  </a:ext>
                </a:extLst>
              </p:cNvPr>
              <p:cNvSpPr/>
              <p:nvPr/>
            </p:nvSpPr>
            <p:spPr>
              <a:xfrm>
                <a:off x="532431" y="795130"/>
                <a:ext cx="452645" cy="226661"/>
              </a:xfrm>
              <a:prstGeom prst="down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45" name="正方形/長方形 44">
                <a:extLst>
                  <a:ext uri="{FF2B5EF4-FFF2-40B4-BE49-F238E27FC236}">
                    <a16:creationId xmlns:a16="http://schemas.microsoft.com/office/drawing/2014/main" id="{BF37C22D-72F9-49AD-83F4-64031BEF6158}"/>
                  </a:ext>
                </a:extLst>
              </p:cNvPr>
              <p:cNvSpPr/>
              <p:nvPr/>
            </p:nvSpPr>
            <p:spPr>
              <a:xfrm>
                <a:off x="7951" y="1033669"/>
                <a:ext cx="1512201" cy="248248"/>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計画案の修正</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46" name="下矢印 46">
                <a:extLst>
                  <a:ext uri="{FF2B5EF4-FFF2-40B4-BE49-F238E27FC236}">
                    <a16:creationId xmlns:a16="http://schemas.microsoft.com/office/drawing/2014/main" id="{FBAF7379-552F-4914-AF1E-E135BD1AE96D}"/>
                  </a:ext>
                </a:extLst>
              </p:cNvPr>
              <p:cNvSpPr/>
              <p:nvPr/>
            </p:nvSpPr>
            <p:spPr>
              <a:xfrm>
                <a:off x="532737" y="1304014"/>
                <a:ext cx="452645" cy="226661"/>
              </a:xfrm>
              <a:prstGeom prst="down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47" name="正方形/長方形 46">
                <a:extLst>
                  <a:ext uri="{FF2B5EF4-FFF2-40B4-BE49-F238E27FC236}">
                    <a16:creationId xmlns:a16="http://schemas.microsoft.com/office/drawing/2014/main" id="{7F55AF6F-1F03-4D1F-82B5-9FD91B5A85C7}"/>
                  </a:ext>
                </a:extLst>
              </p:cNvPr>
              <p:cNvSpPr/>
              <p:nvPr/>
            </p:nvSpPr>
            <p:spPr>
              <a:xfrm>
                <a:off x="7951" y="1550504"/>
                <a:ext cx="1512201" cy="248248"/>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第２回協議会</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48" name="下矢印 48">
                <a:extLst>
                  <a:ext uri="{FF2B5EF4-FFF2-40B4-BE49-F238E27FC236}">
                    <a16:creationId xmlns:a16="http://schemas.microsoft.com/office/drawing/2014/main" id="{90AB4933-5B58-48CB-AD7E-2EDB859DD472}"/>
                  </a:ext>
                </a:extLst>
              </p:cNvPr>
              <p:cNvSpPr/>
              <p:nvPr/>
            </p:nvSpPr>
            <p:spPr>
              <a:xfrm>
                <a:off x="532431" y="1824117"/>
                <a:ext cx="452645" cy="226661"/>
              </a:xfrm>
              <a:prstGeom prst="down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49" name="正方形/長方形 48">
                <a:extLst>
                  <a:ext uri="{FF2B5EF4-FFF2-40B4-BE49-F238E27FC236}">
                    <a16:creationId xmlns:a16="http://schemas.microsoft.com/office/drawing/2014/main" id="{98E887D8-7BCE-4648-B5B0-67834D800D05}"/>
                  </a:ext>
                </a:extLst>
              </p:cNvPr>
              <p:cNvSpPr/>
              <p:nvPr/>
            </p:nvSpPr>
            <p:spPr>
              <a:xfrm>
                <a:off x="0" y="2067339"/>
                <a:ext cx="1512201" cy="248248"/>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パブリックコメント</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50" name="下矢印 50">
                <a:extLst>
                  <a:ext uri="{FF2B5EF4-FFF2-40B4-BE49-F238E27FC236}">
                    <a16:creationId xmlns:a16="http://schemas.microsoft.com/office/drawing/2014/main" id="{7C3E64DA-55F9-463B-8544-411DAB7E8448}"/>
                  </a:ext>
                </a:extLst>
              </p:cNvPr>
              <p:cNvSpPr/>
              <p:nvPr/>
            </p:nvSpPr>
            <p:spPr>
              <a:xfrm>
                <a:off x="532300" y="2340952"/>
                <a:ext cx="452645" cy="217247"/>
              </a:xfrm>
              <a:prstGeom prst="down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1" name="正方形/長方形 50">
                <a:extLst>
                  <a:ext uri="{FF2B5EF4-FFF2-40B4-BE49-F238E27FC236}">
                    <a16:creationId xmlns:a16="http://schemas.microsoft.com/office/drawing/2014/main" id="{4259B785-2465-4C6F-A23A-0CE9DD72C6BD}"/>
                  </a:ext>
                </a:extLst>
              </p:cNvPr>
              <p:cNvSpPr/>
              <p:nvPr/>
            </p:nvSpPr>
            <p:spPr>
              <a:xfrm>
                <a:off x="0" y="2576223"/>
                <a:ext cx="1512201" cy="248248"/>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計画案の修正</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52" name="下矢印 52">
                <a:extLst>
                  <a:ext uri="{FF2B5EF4-FFF2-40B4-BE49-F238E27FC236}">
                    <a16:creationId xmlns:a16="http://schemas.microsoft.com/office/drawing/2014/main" id="{DF1B11F5-4806-47B2-A805-E380361DA217}"/>
                  </a:ext>
                </a:extLst>
              </p:cNvPr>
              <p:cNvSpPr/>
              <p:nvPr/>
            </p:nvSpPr>
            <p:spPr>
              <a:xfrm>
                <a:off x="532431" y="2851316"/>
                <a:ext cx="452645" cy="226661"/>
              </a:xfrm>
              <a:prstGeom prst="down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3" name="正方形/長方形 52">
                <a:extLst>
                  <a:ext uri="{FF2B5EF4-FFF2-40B4-BE49-F238E27FC236}">
                    <a16:creationId xmlns:a16="http://schemas.microsoft.com/office/drawing/2014/main" id="{05B34E00-CCFB-4929-9BCA-6FF87425EF30}"/>
                  </a:ext>
                </a:extLst>
              </p:cNvPr>
              <p:cNvSpPr/>
              <p:nvPr/>
            </p:nvSpPr>
            <p:spPr>
              <a:xfrm>
                <a:off x="0" y="3093057"/>
                <a:ext cx="1512201" cy="248248"/>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第３回協議会</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54" name="正方形/長方形 53">
                <a:extLst>
                  <a:ext uri="{FF2B5EF4-FFF2-40B4-BE49-F238E27FC236}">
                    <a16:creationId xmlns:a16="http://schemas.microsoft.com/office/drawing/2014/main" id="{D27478E0-2A68-4B03-9039-C698F34034D6}"/>
                  </a:ext>
                </a:extLst>
              </p:cNvPr>
              <p:cNvSpPr/>
              <p:nvPr/>
            </p:nvSpPr>
            <p:spPr>
              <a:xfrm>
                <a:off x="7951" y="0"/>
                <a:ext cx="1512201" cy="248248"/>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計画案の作成</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55" name="下矢印 54">
                <a:extLst>
                  <a:ext uri="{FF2B5EF4-FFF2-40B4-BE49-F238E27FC236}">
                    <a16:creationId xmlns:a16="http://schemas.microsoft.com/office/drawing/2014/main" id="{E02E6D5D-F99C-420B-A5EE-4A1FF50672DE}"/>
                  </a:ext>
                </a:extLst>
              </p:cNvPr>
              <p:cNvSpPr/>
              <p:nvPr/>
            </p:nvSpPr>
            <p:spPr>
              <a:xfrm>
                <a:off x="532431" y="3363402"/>
                <a:ext cx="452120" cy="226060"/>
              </a:xfrm>
              <a:prstGeom prst="down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6" name="下矢印 68">
                <a:extLst>
                  <a:ext uri="{FF2B5EF4-FFF2-40B4-BE49-F238E27FC236}">
                    <a16:creationId xmlns:a16="http://schemas.microsoft.com/office/drawing/2014/main" id="{D7DCCEC9-BE22-4A31-A08F-33AD606164FF}"/>
                  </a:ext>
                </a:extLst>
              </p:cNvPr>
              <p:cNvSpPr/>
              <p:nvPr/>
            </p:nvSpPr>
            <p:spPr>
              <a:xfrm>
                <a:off x="532737" y="272686"/>
                <a:ext cx="452645" cy="226661"/>
              </a:xfrm>
              <a:prstGeom prst="down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7" name="正方形/長方形 56">
                <a:extLst>
                  <a:ext uri="{FF2B5EF4-FFF2-40B4-BE49-F238E27FC236}">
                    <a16:creationId xmlns:a16="http://schemas.microsoft.com/office/drawing/2014/main" id="{54742081-2AD6-4CFE-8ADE-0CF5A5B6AFA3}"/>
                  </a:ext>
                </a:extLst>
              </p:cNvPr>
              <p:cNvSpPr/>
              <p:nvPr/>
            </p:nvSpPr>
            <p:spPr>
              <a:xfrm>
                <a:off x="0" y="3601941"/>
                <a:ext cx="1512201" cy="248248"/>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計画の完</a:t>
                </a:r>
                <a:r>
                  <a:rPr lang="ja-JP" sz="1000" kern="100">
                    <a:solidFill>
                      <a:srgbClr val="000000"/>
                    </a:solidFill>
                    <a:effectLst/>
                    <a:latin typeface="Century" panose="02040604050505020304" pitchFamily="18" charset="0"/>
                    <a:ea typeface="ＭＳ 明朝" panose="02020609040205080304" pitchFamily="17" charset="-128"/>
                    <a:cs typeface="Times New Roman" panose="02020603050405020304" pitchFamily="18" charset="0"/>
                  </a:rPr>
                  <a:t>成</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grpSp>
        <p:grpSp>
          <p:nvGrpSpPr>
            <p:cNvPr id="33" name="グループ化 32">
              <a:extLst>
                <a:ext uri="{FF2B5EF4-FFF2-40B4-BE49-F238E27FC236}">
                  <a16:creationId xmlns:a16="http://schemas.microsoft.com/office/drawing/2014/main" id="{8F7715E9-4AEA-4315-8874-2FADD5BD5188}"/>
                </a:ext>
              </a:extLst>
            </p:cNvPr>
            <p:cNvGrpSpPr/>
            <p:nvPr/>
          </p:nvGrpSpPr>
          <p:grpSpPr>
            <a:xfrm>
              <a:off x="0" y="6823"/>
              <a:ext cx="1519555" cy="3841112"/>
              <a:chOff x="0" y="0"/>
              <a:chExt cx="1519887" cy="3841640"/>
            </a:xfrm>
          </p:grpSpPr>
          <p:sp>
            <p:nvSpPr>
              <p:cNvPr id="35" name="正方形/長方形 34">
                <a:extLst>
                  <a:ext uri="{FF2B5EF4-FFF2-40B4-BE49-F238E27FC236}">
                    <a16:creationId xmlns:a16="http://schemas.microsoft.com/office/drawing/2014/main" id="{88C8E2FD-EAEF-431B-8396-919F0F5491F3}"/>
                  </a:ext>
                </a:extLst>
              </p:cNvPr>
              <p:cNvSpPr/>
              <p:nvPr/>
            </p:nvSpPr>
            <p:spPr>
              <a:xfrm>
                <a:off x="0" y="516835"/>
                <a:ext cx="1512201" cy="248248"/>
              </a:xfrm>
              <a:prstGeom prst="rect">
                <a:avLst/>
              </a:prstGeom>
              <a:solidFill>
                <a:schemeClr val="accent2">
                  <a:lumMod val="40000"/>
                  <a:lumOff val="60000"/>
                </a:schemeClr>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dirty="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令和</a:t>
                </a:r>
                <a:r>
                  <a:rPr lang="ja-JP" sz="1000" kern="100" dirty="0">
                    <a:effectLst/>
                    <a:latin typeface="Century" panose="02040604050505020304" pitchFamily="18" charset="0"/>
                    <a:ea typeface="BIZ UD明朝 Medium" panose="02020500000000000000" pitchFamily="17" charset="-128"/>
                    <a:cs typeface="Times New Roman" panose="02020603050405020304" pitchFamily="18" charset="0"/>
                  </a:rPr>
                  <a:t>８</a:t>
                </a:r>
                <a:r>
                  <a:rPr lang="ja-JP" sz="1000" kern="100" dirty="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年７月</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36" name="正方形/長方形 35">
                <a:extLst>
                  <a:ext uri="{FF2B5EF4-FFF2-40B4-BE49-F238E27FC236}">
                    <a16:creationId xmlns:a16="http://schemas.microsoft.com/office/drawing/2014/main" id="{CD5E1B11-C9A2-40D3-A6C9-2F5EB523B43B}"/>
                  </a:ext>
                </a:extLst>
              </p:cNvPr>
              <p:cNvSpPr/>
              <p:nvPr/>
            </p:nvSpPr>
            <p:spPr>
              <a:xfrm>
                <a:off x="7952" y="1025718"/>
                <a:ext cx="1511935" cy="247650"/>
              </a:xfrm>
              <a:prstGeom prst="rect">
                <a:avLst/>
              </a:prstGeom>
              <a:solidFill>
                <a:schemeClr val="accent2">
                  <a:lumMod val="40000"/>
                  <a:lumOff val="60000"/>
                </a:schemeClr>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dirty="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令和</a:t>
                </a:r>
                <a:r>
                  <a:rPr lang="ja-JP" sz="1000" kern="100" dirty="0">
                    <a:effectLst/>
                    <a:latin typeface="Century" panose="02040604050505020304" pitchFamily="18" charset="0"/>
                    <a:ea typeface="BIZ UD明朝 Medium" panose="02020500000000000000" pitchFamily="17" charset="-128"/>
                    <a:cs typeface="Times New Roman" panose="02020603050405020304" pitchFamily="18" charset="0"/>
                  </a:rPr>
                  <a:t>８年７月～９月</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37" name="正方形/長方形 36">
                <a:extLst>
                  <a:ext uri="{FF2B5EF4-FFF2-40B4-BE49-F238E27FC236}">
                    <a16:creationId xmlns:a16="http://schemas.microsoft.com/office/drawing/2014/main" id="{4EB2FBCB-4868-47C5-80ED-1FCD26619256}"/>
                  </a:ext>
                </a:extLst>
              </p:cNvPr>
              <p:cNvSpPr/>
              <p:nvPr/>
            </p:nvSpPr>
            <p:spPr>
              <a:xfrm>
                <a:off x="7952" y="1542553"/>
                <a:ext cx="1511935" cy="247650"/>
              </a:xfrm>
              <a:prstGeom prst="rect">
                <a:avLst/>
              </a:prstGeom>
              <a:solidFill>
                <a:schemeClr val="accent2">
                  <a:lumMod val="40000"/>
                  <a:lumOff val="60000"/>
                </a:schemeClr>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dirty="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令和</a:t>
                </a:r>
                <a:r>
                  <a:rPr lang="ja-JP" sz="1000" kern="100" dirty="0">
                    <a:effectLst/>
                    <a:latin typeface="Century" panose="02040604050505020304" pitchFamily="18" charset="0"/>
                    <a:ea typeface="BIZ UD明朝 Medium" panose="02020500000000000000" pitchFamily="17" charset="-128"/>
                    <a:cs typeface="Times New Roman" panose="02020603050405020304" pitchFamily="18" charset="0"/>
                  </a:rPr>
                  <a:t>８年</a:t>
                </a:r>
                <a:r>
                  <a:rPr lang="en-US" sz="1000" kern="100" dirty="0">
                    <a:effectLst/>
                    <a:latin typeface="BIZ UD明朝 Medium" panose="02020500000000000000" pitchFamily="17" charset="-128"/>
                    <a:ea typeface="ＭＳ 明朝" panose="02020609040205080304" pitchFamily="17" charset="-128"/>
                    <a:cs typeface="Times New Roman" panose="02020603050405020304" pitchFamily="18" charset="0"/>
                  </a:rPr>
                  <a:t>10</a:t>
                </a:r>
                <a:r>
                  <a:rPr lang="ja-JP" sz="1000" kern="100" dirty="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月</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38" name="正方形/長方形 37">
                <a:extLst>
                  <a:ext uri="{FF2B5EF4-FFF2-40B4-BE49-F238E27FC236}">
                    <a16:creationId xmlns:a16="http://schemas.microsoft.com/office/drawing/2014/main" id="{FA44B9A3-FF78-465F-A1B1-D56D31B52D07}"/>
                  </a:ext>
                </a:extLst>
              </p:cNvPr>
              <p:cNvSpPr/>
              <p:nvPr/>
            </p:nvSpPr>
            <p:spPr>
              <a:xfrm>
                <a:off x="0" y="2059388"/>
                <a:ext cx="1511935" cy="247650"/>
              </a:xfrm>
              <a:prstGeom prst="rect">
                <a:avLst/>
              </a:prstGeom>
              <a:solidFill>
                <a:schemeClr val="accent2">
                  <a:lumMod val="40000"/>
                  <a:lumOff val="60000"/>
                </a:schemeClr>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dirty="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令和</a:t>
                </a:r>
                <a:r>
                  <a:rPr lang="ja-JP" sz="1000" kern="100" dirty="0">
                    <a:effectLst/>
                    <a:latin typeface="Century" panose="02040604050505020304" pitchFamily="18" charset="0"/>
                    <a:ea typeface="BIZ UD明朝 Medium" panose="02020500000000000000" pitchFamily="17" charset="-128"/>
                    <a:cs typeface="Times New Roman" panose="02020603050405020304" pitchFamily="18" charset="0"/>
                  </a:rPr>
                  <a:t>８年</a:t>
                </a:r>
                <a:r>
                  <a:rPr lang="en-US" sz="1000" kern="100" dirty="0">
                    <a:effectLst/>
                    <a:latin typeface="BIZ UD明朝 Medium" panose="02020500000000000000" pitchFamily="17" charset="-128"/>
                    <a:ea typeface="ＭＳ 明朝" panose="02020609040205080304" pitchFamily="17" charset="-128"/>
                    <a:cs typeface="Times New Roman" panose="02020603050405020304" pitchFamily="18" charset="0"/>
                  </a:rPr>
                  <a:t>12</a:t>
                </a:r>
                <a:r>
                  <a:rPr lang="ja-JP" sz="1000" kern="100" dirty="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月</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39" name="正方形/長方形 38">
                <a:extLst>
                  <a:ext uri="{FF2B5EF4-FFF2-40B4-BE49-F238E27FC236}">
                    <a16:creationId xmlns:a16="http://schemas.microsoft.com/office/drawing/2014/main" id="{9B9925D1-2947-4D08-81F1-CF8A57752C84}"/>
                  </a:ext>
                </a:extLst>
              </p:cNvPr>
              <p:cNvSpPr/>
              <p:nvPr/>
            </p:nvSpPr>
            <p:spPr>
              <a:xfrm>
                <a:off x="0" y="2568272"/>
                <a:ext cx="1511935" cy="247650"/>
              </a:xfrm>
              <a:prstGeom prst="rect">
                <a:avLst/>
              </a:prstGeom>
              <a:solidFill>
                <a:schemeClr val="accent2">
                  <a:lumMod val="40000"/>
                  <a:lumOff val="60000"/>
                </a:schemeClr>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750" kern="100" dirty="0">
                    <a:effectLst/>
                    <a:latin typeface="Century" panose="02040604050505020304" pitchFamily="18" charset="0"/>
                    <a:ea typeface="BIZ UD明朝 Medium" panose="02020500000000000000" pitchFamily="17" charset="-128"/>
                    <a:cs typeface="Times New Roman" panose="02020603050405020304" pitchFamily="18" charset="0"/>
                  </a:rPr>
                  <a:t>令和８年</a:t>
                </a:r>
                <a:r>
                  <a:rPr lang="en-US" sz="750" kern="100" dirty="0">
                    <a:effectLst/>
                    <a:latin typeface="BIZ UD明朝 Medium" panose="02020500000000000000" pitchFamily="17" charset="-128"/>
                    <a:ea typeface="ＭＳ 明朝" panose="02020609040205080304" pitchFamily="17" charset="-128"/>
                    <a:cs typeface="Times New Roman" panose="02020603050405020304" pitchFamily="18" charset="0"/>
                  </a:rPr>
                  <a:t>12</a:t>
                </a:r>
                <a:r>
                  <a:rPr lang="ja-JP" sz="750" kern="100" dirty="0">
                    <a:effectLst/>
                    <a:latin typeface="Century" panose="02040604050505020304" pitchFamily="18" charset="0"/>
                    <a:ea typeface="BIZ UD明朝 Medium" panose="02020500000000000000" pitchFamily="17" charset="-128"/>
                    <a:cs typeface="Times New Roman" panose="02020603050405020304" pitchFamily="18" charset="0"/>
                  </a:rPr>
                  <a:t>月～令和９年１月</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40" name="正方形/長方形 39">
                <a:extLst>
                  <a:ext uri="{FF2B5EF4-FFF2-40B4-BE49-F238E27FC236}">
                    <a16:creationId xmlns:a16="http://schemas.microsoft.com/office/drawing/2014/main" id="{C309F243-9DA0-4F7C-9811-537738A64ADB}"/>
                  </a:ext>
                </a:extLst>
              </p:cNvPr>
              <p:cNvSpPr/>
              <p:nvPr/>
            </p:nvSpPr>
            <p:spPr>
              <a:xfrm>
                <a:off x="0" y="3085106"/>
                <a:ext cx="1511935" cy="247650"/>
              </a:xfrm>
              <a:prstGeom prst="rect">
                <a:avLst/>
              </a:prstGeom>
              <a:solidFill>
                <a:schemeClr val="accent2">
                  <a:lumMod val="40000"/>
                  <a:lumOff val="60000"/>
                </a:schemeClr>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dirty="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令和</a:t>
                </a:r>
                <a:r>
                  <a:rPr lang="ja-JP" sz="1000" kern="100" dirty="0">
                    <a:effectLst/>
                    <a:latin typeface="Century" panose="02040604050505020304" pitchFamily="18" charset="0"/>
                    <a:ea typeface="BIZ UD明朝 Medium" panose="02020500000000000000" pitchFamily="17" charset="-128"/>
                    <a:cs typeface="Times New Roman" panose="02020603050405020304" pitchFamily="18" charset="0"/>
                  </a:rPr>
                  <a:t>９</a:t>
                </a:r>
                <a:r>
                  <a:rPr lang="ja-JP" sz="1000" kern="100" dirty="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年２月</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41" name="正方形/長方形 40">
                <a:extLst>
                  <a:ext uri="{FF2B5EF4-FFF2-40B4-BE49-F238E27FC236}">
                    <a16:creationId xmlns:a16="http://schemas.microsoft.com/office/drawing/2014/main" id="{8807D437-6B6E-4BD4-AE2D-5E4CC5703C03}"/>
                  </a:ext>
                </a:extLst>
              </p:cNvPr>
              <p:cNvSpPr/>
              <p:nvPr/>
            </p:nvSpPr>
            <p:spPr>
              <a:xfrm>
                <a:off x="7952" y="0"/>
                <a:ext cx="1511935" cy="247650"/>
              </a:xfrm>
              <a:prstGeom prst="rect">
                <a:avLst/>
              </a:prstGeom>
              <a:solidFill>
                <a:schemeClr val="accent6">
                  <a:lumMod val="40000"/>
                  <a:lumOff val="60000"/>
                </a:schemeClr>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dirty="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令和</a:t>
                </a:r>
                <a:r>
                  <a:rPr lang="ja-JP" sz="1000" kern="100" dirty="0">
                    <a:effectLst/>
                    <a:latin typeface="Century" panose="02040604050505020304" pitchFamily="18" charset="0"/>
                    <a:ea typeface="BIZ UD明朝 Medium" panose="02020500000000000000" pitchFamily="17" charset="-128"/>
                    <a:cs typeface="Times New Roman" panose="02020603050405020304" pitchFamily="18" charset="0"/>
                  </a:rPr>
                  <a:t>８</a:t>
                </a:r>
                <a:r>
                  <a:rPr lang="ja-JP" sz="1000" kern="100" dirty="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年４月～６月</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42" name="正方形/長方形 41">
                <a:extLst>
                  <a:ext uri="{FF2B5EF4-FFF2-40B4-BE49-F238E27FC236}">
                    <a16:creationId xmlns:a16="http://schemas.microsoft.com/office/drawing/2014/main" id="{4483C48B-1836-4EAB-95E9-9719B052F01C}"/>
                  </a:ext>
                </a:extLst>
              </p:cNvPr>
              <p:cNvSpPr/>
              <p:nvPr/>
            </p:nvSpPr>
            <p:spPr>
              <a:xfrm>
                <a:off x="0" y="3593990"/>
                <a:ext cx="1511935" cy="247650"/>
              </a:xfrm>
              <a:prstGeom prst="rect">
                <a:avLst/>
              </a:prstGeom>
              <a:solidFill>
                <a:schemeClr val="accent2">
                  <a:lumMod val="40000"/>
                  <a:lumOff val="60000"/>
                </a:schemeClr>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dirty="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令和</a:t>
                </a:r>
                <a:r>
                  <a:rPr lang="ja-JP" sz="1000" kern="100" dirty="0">
                    <a:effectLst/>
                    <a:latin typeface="Century" panose="02040604050505020304" pitchFamily="18" charset="0"/>
                    <a:ea typeface="BIZ UD明朝 Medium" panose="02020500000000000000" pitchFamily="17" charset="-128"/>
                    <a:cs typeface="Times New Roman" panose="02020603050405020304" pitchFamily="18" charset="0"/>
                  </a:rPr>
                  <a:t>９</a:t>
                </a:r>
                <a:r>
                  <a:rPr lang="ja-JP" sz="1000" kern="100" dirty="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年３月末</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grpSp>
        <p:sp>
          <p:nvSpPr>
            <p:cNvPr id="34" name="正方形/長方形 33">
              <a:extLst>
                <a:ext uri="{FF2B5EF4-FFF2-40B4-BE49-F238E27FC236}">
                  <a16:creationId xmlns:a16="http://schemas.microsoft.com/office/drawing/2014/main" id="{3D0AD22F-988C-4FBA-AA85-E102932A1E8D}"/>
                </a:ext>
              </a:extLst>
            </p:cNvPr>
            <p:cNvSpPr/>
            <p:nvPr/>
          </p:nvSpPr>
          <p:spPr>
            <a:xfrm>
              <a:off x="3681820" y="9052"/>
              <a:ext cx="1638300" cy="285751"/>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dirty="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庁内</a:t>
              </a:r>
              <a:r>
                <a:rPr lang="ja-JP" sz="1000" kern="100" dirty="0">
                  <a:effectLst/>
                  <a:latin typeface="Century" panose="02040604050505020304" pitchFamily="18" charset="0"/>
                  <a:ea typeface="BIZ UD明朝 Medium" panose="02020500000000000000" pitchFamily="17" charset="-128"/>
                  <a:cs typeface="Times New Roman" panose="02020603050405020304" pitchFamily="18" charset="0"/>
                </a:rPr>
                <a:t>関係課協議</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grpSp>
      <p:sp>
        <p:nvSpPr>
          <p:cNvPr id="30" name="正方形/長方形 29">
            <a:extLst>
              <a:ext uri="{FF2B5EF4-FFF2-40B4-BE49-F238E27FC236}">
                <a16:creationId xmlns:a16="http://schemas.microsoft.com/office/drawing/2014/main" id="{3E227A88-470E-495C-B1BF-CE6122A214E3}"/>
              </a:ext>
            </a:extLst>
          </p:cNvPr>
          <p:cNvSpPr/>
          <p:nvPr/>
        </p:nvSpPr>
        <p:spPr>
          <a:xfrm>
            <a:off x="5661327" y="2732509"/>
            <a:ext cx="1638300" cy="325515"/>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dirty="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庁内</a:t>
            </a:r>
            <a:r>
              <a:rPr lang="ja-JP" sz="1000" kern="100" dirty="0">
                <a:effectLst/>
                <a:latin typeface="Century" panose="02040604050505020304" pitchFamily="18" charset="0"/>
                <a:ea typeface="BIZ UD明朝 Medium" panose="02020500000000000000" pitchFamily="17" charset="-128"/>
                <a:cs typeface="Times New Roman" panose="02020603050405020304" pitchFamily="18" charset="0"/>
              </a:rPr>
              <a:t>関係課協議</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31" name="正方形/長方形 30">
            <a:extLst>
              <a:ext uri="{FF2B5EF4-FFF2-40B4-BE49-F238E27FC236}">
                <a16:creationId xmlns:a16="http://schemas.microsoft.com/office/drawing/2014/main" id="{79D32BA6-564E-4964-A8AA-8F8368249E4B}"/>
              </a:ext>
            </a:extLst>
          </p:cNvPr>
          <p:cNvSpPr/>
          <p:nvPr/>
        </p:nvSpPr>
        <p:spPr>
          <a:xfrm>
            <a:off x="5661327" y="4515269"/>
            <a:ext cx="1638300" cy="345029"/>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sz="1000" kern="100" dirty="0">
                <a:solidFill>
                  <a:srgbClr val="000000"/>
                </a:solidFill>
                <a:effectLst/>
                <a:latin typeface="Century" panose="02040604050505020304" pitchFamily="18" charset="0"/>
                <a:ea typeface="BIZ UD明朝 Medium" panose="02020500000000000000" pitchFamily="17" charset="-128"/>
                <a:cs typeface="Times New Roman" panose="02020603050405020304" pitchFamily="18" charset="0"/>
              </a:rPr>
              <a:t>庁内</a:t>
            </a:r>
            <a:r>
              <a:rPr lang="ja-JP" sz="1000" kern="100" dirty="0">
                <a:effectLst/>
                <a:latin typeface="Century" panose="02040604050505020304" pitchFamily="18" charset="0"/>
                <a:ea typeface="BIZ UD明朝 Medium" panose="02020500000000000000" pitchFamily="17" charset="-128"/>
                <a:cs typeface="Times New Roman" panose="02020603050405020304" pitchFamily="18" charset="0"/>
              </a:rPr>
              <a:t>関係課協議</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cxnSp>
        <p:nvCxnSpPr>
          <p:cNvPr id="58" name="直線矢印コネクタ 57">
            <a:extLst>
              <a:ext uri="{FF2B5EF4-FFF2-40B4-BE49-F238E27FC236}">
                <a16:creationId xmlns:a16="http://schemas.microsoft.com/office/drawing/2014/main" id="{32229457-1CD1-4250-BD05-D334586800B8}"/>
              </a:ext>
            </a:extLst>
          </p:cNvPr>
          <p:cNvCxnSpPr/>
          <p:nvPr/>
        </p:nvCxnSpPr>
        <p:spPr>
          <a:xfrm>
            <a:off x="5323840" y="1682841"/>
            <a:ext cx="21971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9" name="直線矢印コネクタ 58">
            <a:extLst>
              <a:ext uri="{FF2B5EF4-FFF2-40B4-BE49-F238E27FC236}">
                <a16:creationId xmlns:a16="http://schemas.microsoft.com/office/drawing/2014/main" id="{E8946F8E-AFB4-47B5-B31F-5202B83BC527}"/>
              </a:ext>
            </a:extLst>
          </p:cNvPr>
          <p:cNvCxnSpPr/>
          <p:nvPr/>
        </p:nvCxnSpPr>
        <p:spPr>
          <a:xfrm>
            <a:off x="5323840" y="2836727"/>
            <a:ext cx="21971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0" name="直線矢印コネクタ 59">
            <a:extLst>
              <a:ext uri="{FF2B5EF4-FFF2-40B4-BE49-F238E27FC236}">
                <a16:creationId xmlns:a16="http://schemas.microsoft.com/office/drawing/2014/main" id="{393385F4-15A4-4066-9A63-AE7179CEBED6}"/>
              </a:ext>
            </a:extLst>
          </p:cNvPr>
          <p:cNvCxnSpPr/>
          <p:nvPr/>
        </p:nvCxnSpPr>
        <p:spPr>
          <a:xfrm>
            <a:off x="5323840" y="4680631"/>
            <a:ext cx="21971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1" name="テキスト ボックス 60">
            <a:extLst>
              <a:ext uri="{FF2B5EF4-FFF2-40B4-BE49-F238E27FC236}">
                <a16:creationId xmlns:a16="http://schemas.microsoft.com/office/drawing/2014/main" id="{ACDA2BAB-EE76-4891-84E0-D2838E92C4D9}"/>
              </a:ext>
            </a:extLst>
          </p:cNvPr>
          <p:cNvSpPr txBox="1"/>
          <p:nvPr/>
        </p:nvSpPr>
        <p:spPr>
          <a:xfrm>
            <a:off x="7715331" y="674283"/>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資料２</a:t>
            </a:r>
            <a:endParaRPr lang="en-US" altLang="ja-JP" sz="1600" dirty="0"/>
          </a:p>
          <a:p>
            <a:pPr algn="ctr"/>
            <a:r>
              <a:rPr lang="en-US" altLang="ja-JP" sz="1400" dirty="0"/>
              <a:t>P.3</a:t>
            </a:r>
            <a:r>
              <a:rPr lang="ja-JP" altLang="en-US" sz="1400" dirty="0"/>
              <a:t>参照</a:t>
            </a:r>
            <a:endParaRPr kumimoji="1" lang="ja-JP" altLang="en-US" sz="1600" dirty="0"/>
          </a:p>
        </p:txBody>
      </p:sp>
    </p:spTree>
    <p:extLst>
      <p:ext uri="{BB962C8B-B14F-4D97-AF65-F5344CB8AC3E}">
        <p14:creationId xmlns:p14="http://schemas.microsoft.com/office/powerpoint/2010/main" val="3468418733"/>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5595256"/>
          </a:xfrm>
          <a:solidFill>
            <a:schemeClr val="accent4">
              <a:lumMod val="20000"/>
              <a:lumOff val="80000"/>
            </a:schemeClr>
          </a:solidFill>
          <a:ln>
            <a:solidFill>
              <a:schemeClr val="accent6">
                <a:lumMod val="40000"/>
                <a:lumOff val="60000"/>
              </a:schemeClr>
            </a:solidFill>
          </a:ln>
          <a:effectLst>
            <a:outerShdw blurRad="50800" dist="38100" dir="2700000" algn="tl" rotWithShape="0">
              <a:prstClr val="black">
                <a:alpha val="40000"/>
              </a:prstClr>
            </a:outerShdw>
          </a:effectLst>
        </p:spPr>
        <p:txBody>
          <a:bodyPr vert="horz" lIns="91440" tIns="45720" rIns="91440" bIns="45720" rtlCol="0" anchor="ctr">
            <a:noAutofit/>
          </a:bodyPr>
          <a:lstStyle/>
          <a:p>
            <a:pPr algn="ctr">
              <a:tabLst>
                <a:tab pos="627063" algn="l"/>
              </a:tabLst>
            </a:pPr>
            <a:r>
              <a:rPr lang="ja-JP" altLang="en-US" sz="2800" dirty="0">
                <a:solidFill>
                  <a:schemeClr val="tx1"/>
                </a:solidFill>
                <a:latin typeface="メイリオ" pitchFamily="50" charset="-128"/>
                <a:ea typeface="メイリオ" pitchFamily="50" charset="-128"/>
                <a:cs typeface="メイリオ" pitchFamily="50" charset="-128"/>
              </a:rPr>
              <a:t>令和８年度</a:t>
            </a:r>
            <a:br>
              <a:rPr lang="en-US" altLang="ja-JP" sz="2800" dirty="0">
                <a:solidFill>
                  <a:srgbClr val="00B050"/>
                </a:solidFill>
                <a:latin typeface="メイリオ" pitchFamily="50" charset="-128"/>
                <a:ea typeface="メイリオ" pitchFamily="50" charset="-128"/>
                <a:cs typeface="メイリオ" pitchFamily="50" charset="-128"/>
              </a:rPr>
            </a:br>
            <a:r>
              <a:rPr lang="ja-JP" altLang="en-US" sz="3600" b="1" dirty="0">
                <a:solidFill>
                  <a:srgbClr val="0033CC"/>
                </a:solidFill>
                <a:latin typeface="メイリオ" pitchFamily="50" charset="-128"/>
                <a:ea typeface="メイリオ" pitchFamily="50" charset="-128"/>
                <a:cs typeface="メイリオ" pitchFamily="50" charset="-128"/>
              </a:rPr>
              <a:t>第１回 入間</a:t>
            </a:r>
            <a:r>
              <a:rPr lang="zh-TW" altLang="en-US" sz="3600" b="1" dirty="0">
                <a:solidFill>
                  <a:srgbClr val="0033CC"/>
                </a:solidFill>
                <a:latin typeface="メイリオ" pitchFamily="50" charset="-128"/>
                <a:ea typeface="メイリオ" pitchFamily="50" charset="-128"/>
                <a:cs typeface="メイリオ" pitchFamily="50" charset="-128"/>
              </a:rPr>
              <a:t>市</a:t>
            </a:r>
            <a:r>
              <a:rPr lang="ja-JP" altLang="en-US" sz="3600" b="1" dirty="0">
                <a:solidFill>
                  <a:srgbClr val="0033CC"/>
                </a:solidFill>
                <a:latin typeface="メイリオ" pitchFamily="50" charset="-128"/>
                <a:ea typeface="メイリオ" pitchFamily="50" charset="-128"/>
                <a:cs typeface="メイリオ" pitchFamily="50" charset="-128"/>
              </a:rPr>
              <a:t>空家等対策協議会</a:t>
            </a:r>
            <a:br>
              <a:rPr lang="en-US" altLang="zh-TW" sz="2800" dirty="0">
                <a:solidFill>
                  <a:srgbClr val="0070C0"/>
                </a:solidFill>
                <a:latin typeface="メイリオ" pitchFamily="50" charset="-128"/>
                <a:ea typeface="メイリオ" pitchFamily="50" charset="-128"/>
                <a:cs typeface="メイリオ" pitchFamily="50" charset="-128"/>
              </a:rPr>
            </a:br>
            <a:br>
              <a:rPr lang="en-US" altLang="ja-JP" sz="3200" dirty="0">
                <a:solidFill>
                  <a:schemeClr val="bg1"/>
                </a:solidFill>
                <a:latin typeface="メイリオ" pitchFamily="50" charset="-128"/>
                <a:ea typeface="メイリオ" pitchFamily="50" charset="-128"/>
                <a:cs typeface="メイリオ" pitchFamily="50" charset="-128"/>
              </a:rPr>
            </a:br>
            <a:r>
              <a:rPr lang="ja-JP" altLang="en-US" sz="3600" b="1" spc="-100" dirty="0">
                <a:solidFill>
                  <a:srgbClr val="00B050"/>
                </a:solidFill>
                <a:latin typeface="メイリオ" pitchFamily="50" charset="-128"/>
                <a:ea typeface="メイリオ" pitchFamily="50" charset="-128"/>
                <a:cs typeface="メイリオ" pitchFamily="50" charset="-128"/>
              </a:rPr>
              <a:t>第</a:t>
            </a:r>
            <a:r>
              <a:rPr lang="ja-JP" altLang="en-US" sz="3600" b="1" spc="-100" dirty="0">
                <a:solidFill>
                  <a:srgbClr val="FF0000"/>
                </a:solidFill>
                <a:latin typeface="メイリオ" pitchFamily="50" charset="-128"/>
                <a:ea typeface="メイリオ" pitchFamily="50" charset="-128"/>
                <a:cs typeface="メイリオ" pitchFamily="50" charset="-128"/>
              </a:rPr>
              <a:t>３</a:t>
            </a:r>
            <a:r>
              <a:rPr lang="ja-JP" altLang="en-US" sz="3600" b="1" spc="-100" dirty="0">
                <a:solidFill>
                  <a:srgbClr val="00B050"/>
                </a:solidFill>
                <a:latin typeface="メイリオ" pitchFamily="50" charset="-128"/>
                <a:ea typeface="メイリオ" pitchFamily="50" charset="-128"/>
                <a:cs typeface="メイリオ" pitchFamily="50" charset="-128"/>
              </a:rPr>
              <a:t>次入間市空家等対策計画の策定について</a:t>
            </a:r>
            <a:br>
              <a:rPr lang="ja-JP" altLang="en-US" sz="3600" b="1" spc="-100" dirty="0">
                <a:solidFill>
                  <a:srgbClr val="00B050"/>
                </a:solidFill>
                <a:latin typeface="メイリオ" pitchFamily="50" charset="-128"/>
                <a:ea typeface="メイリオ" pitchFamily="50" charset="-128"/>
                <a:cs typeface="メイリオ" pitchFamily="50" charset="-128"/>
              </a:rPr>
            </a:br>
            <a:br>
              <a:rPr lang="en-US" altLang="ja-JP" sz="2400" b="1" spc="-100" dirty="0">
                <a:solidFill>
                  <a:srgbClr val="00B050"/>
                </a:solidFill>
                <a:latin typeface="メイリオ" pitchFamily="50" charset="-128"/>
                <a:ea typeface="メイリオ" pitchFamily="50" charset="-128"/>
                <a:cs typeface="メイリオ" pitchFamily="50" charset="-128"/>
              </a:rPr>
            </a:br>
            <a:r>
              <a:rPr lang="ja-JP" altLang="en-US" sz="2400" dirty="0">
                <a:solidFill>
                  <a:schemeClr val="tx1"/>
                </a:solidFill>
                <a:latin typeface="メイリオ" panose="020B0604030504040204" pitchFamily="50" charset="-128"/>
                <a:ea typeface="メイリオ" panose="020B0604030504040204" pitchFamily="50" charset="-128"/>
              </a:rPr>
              <a:t>◆</a:t>
            </a:r>
            <a:r>
              <a:rPr lang="ja-JP" altLang="en-US" sz="2400" b="1" spc="-100" dirty="0">
                <a:solidFill>
                  <a:schemeClr val="tx1"/>
                </a:solidFill>
                <a:latin typeface="メイリオ" pitchFamily="50" charset="-128"/>
                <a:ea typeface="メイリオ" pitchFamily="50" charset="-128"/>
                <a:cs typeface="メイリオ" pitchFamily="50" charset="-128"/>
              </a:rPr>
              <a:t>第３次入間市空家等対策計画（</a:t>
            </a:r>
            <a:r>
              <a:rPr lang="ja-JP" altLang="en-US" sz="2400" b="1" spc="-100" dirty="0">
                <a:solidFill>
                  <a:srgbClr val="FF0000"/>
                </a:solidFill>
                <a:latin typeface="メイリオ" pitchFamily="50" charset="-128"/>
                <a:ea typeface="メイリオ" pitchFamily="50" charset="-128"/>
                <a:cs typeface="メイリオ" pitchFamily="50" charset="-128"/>
              </a:rPr>
              <a:t>素案</a:t>
            </a:r>
            <a:r>
              <a:rPr lang="ja-JP" altLang="en-US" sz="2400" b="1" spc="-100" dirty="0">
                <a:solidFill>
                  <a:schemeClr val="tx1"/>
                </a:solidFill>
                <a:latin typeface="メイリオ" pitchFamily="50" charset="-128"/>
                <a:ea typeface="メイリオ" pitchFamily="50" charset="-128"/>
                <a:cs typeface="メイリオ" pitchFamily="50" charset="-128"/>
              </a:rPr>
              <a:t>）の内容</a:t>
            </a:r>
            <a:br>
              <a:rPr lang="en-US" altLang="ja-JP" sz="2400" b="1" spc="-100" dirty="0">
                <a:solidFill>
                  <a:schemeClr val="tx1"/>
                </a:solidFill>
                <a:latin typeface="メイリオ" pitchFamily="50" charset="-128"/>
                <a:ea typeface="メイリオ" pitchFamily="50" charset="-128"/>
                <a:cs typeface="メイリオ" pitchFamily="50" charset="-128"/>
              </a:rPr>
            </a:br>
            <a:br>
              <a:rPr lang="en-US" altLang="ja-JP" sz="2400" b="1" spc="-100" dirty="0">
                <a:solidFill>
                  <a:schemeClr val="tx1"/>
                </a:solidFill>
                <a:latin typeface="メイリオ" pitchFamily="50" charset="-128"/>
                <a:ea typeface="メイリオ" pitchFamily="50" charset="-128"/>
                <a:cs typeface="メイリオ" pitchFamily="50" charset="-128"/>
              </a:rPr>
            </a:br>
            <a:br>
              <a:rPr lang="en-US" altLang="ja-JP" sz="2400" b="1" spc="-100" dirty="0">
                <a:solidFill>
                  <a:schemeClr val="tx1"/>
                </a:solidFill>
                <a:latin typeface="メイリオ" pitchFamily="50" charset="-128"/>
                <a:ea typeface="メイリオ" pitchFamily="50" charset="-128"/>
                <a:cs typeface="メイリオ" pitchFamily="50" charset="-128"/>
              </a:rPr>
            </a:br>
            <a:br>
              <a:rPr lang="en-US" altLang="ja-JP" sz="2400" b="1" spc="-100" dirty="0">
                <a:solidFill>
                  <a:schemeClr val="tx1"/>
                </a:solidFill>
                <a:latin typeface="メイリオ" pitchFamily="50" charset="-128"/>
                <a:ea typeface="メイリオ" pitchFamily="50" charset="-128"/>
                <a:cs typeface="メイリオ" pitchFamily="50" charset="-128"/>
              </a:rPr>
            </a:br>
            <a:endParaRPr lang="ja-JP" altLang="en-US" sz="3200" b="1" spc="-100" dirty="0">
              <a:solidFill>
                <a:srgbClr val="00B050"/>
              </a:solidFill>
              <a:latin typeface="メイリオ" pitchFamily="50" charset="-128"/>
              <a:ea typeface="メイリオ" pitchFamily="50" charset="-128"/>
              <a:cs typeface="メイリオ" pitchFamily="50" charset="-128"/>
            </a:endParaRPr>
          </a:p>
        </p:txBody>
      </p:sp>
      <p:sp>
        <p:nvSpPr>
          <p:cNvPr id="3" name="テキスト ボックス 2"/>
          <p:cNvSpPr txBox="1"/>
          <p:nvPr/>
        </p:nvSpPr>
        <p:spPr>
          <a:xfrm>
            <a:off x="5916705" y="156447"/>
            <a:ext cx="3473060" cy="400110"/>
          </a:xfrm>
          <a:prstGeom prst="rect">
            <a:avLst/>
          </a:prstGeom>
          <a:noFill/>
        </p:spPr>
        <p:txBody>
          <a:bodyPr wrap="square" rtlCol="0">
            <a:spAutoFit/>
          </a:bodyPr>
          <a:lstStyle/>
          <a:p>
            <a:r>
              <a:rPr kumimoji="1" lang="ja-JP" altLang="en-US" sz="2000" b="1" dirty="0">
                <a:latin typeface="ＭＳ ゴシック" panose="020B0609070205080204" pitchFamily="49" charset="-128"/>
                <a:ea typeface="ＭＳ ゴシック" panose="020B0609070205080204" pitchFamily="49" charset="-128"/>
              </a:rPr>
              <a:t>　　　　　　　</a:t>
            </a:r>
            <a:r>
              <a:rPr kumimoji="1" lang="en-US" altLang="ja-JP" sz="2000" b="1" dirty="0">
                <a:latin typeface="ＭＳ ゴシック" panose="020B0609070205080204" pitchFamily="49" charset="-128"/>
                <a:ea typeface="ＭＳ ゴシック" panose="020B0609070205080204" pitchFamily="49" charset="-128"/>
              </a:rPr>
              <a:t>【</a:t>
            </a:r>
            <a:r>
              <a:rPr kumimoji="1" lang="ja-JP" altLang="en-US" sz="2000" b="1" dirty="0">
                <a:latin typeface="ＭＳ ゴシック" panose="020B0609070205080204" pitchFamily="49" charset="-128"/>
                <a:ea typeface="ＭＳ ゴシック" panose="020B0609070205080204" pitchFamily="49" charset="-128"/>
              </a:rPr>
              <a:t>資料５</a:t>
            </a:r>
            <a:r>
              <a:rPr kumimoji="1" lang="en-US" altLang="ja-JP" sz="2000" b="1" dirty="0">
                <a:latin typeface="ＭＳ ゴシック" panose="020B0609070205080204" pitchFamily="49" charset="-128"/>
                <a:ea typeface="ＭＳ ゴシック" panose="020B0609070205080204" pitchFamily="49" charset="-128"/>
              </a:rPr>
              <a:t>】</a:t>
            </a:r>
            <a:endParaRPr kumimoji="1" lang="ja-JP" altLang="en-US" sz="2000" b="1" dirty="0">
              <a:latin typeface="ＭＳ ゴシック" panose="020B0609070205080204" pitchFamily="49" charset="-128"/>
              <a:ea typeface="ＭＳ ゴシック" panose="020B0609070205080204" pitchFamily="49" charset="-128"/>
            </a:endParaRPr>
          </a:p>
        </p:txBody>
      </p:sp>
      <p:sp>
        <p:nvSpPr>
          <p:cNvPr id="8" name="正方形/長方形 7">
            <a:extLst>
              <a:ext uri="{FF2B5EF4-FFF2-40B4-BE49-F238E27FC236}">
                <a16:creationId xmlns:a16="http://schemas.microsoft.com/office/drawing/2014/main" id="{3F0E8DBE-8054-4852-9226-991779035E49}"/>
              </a:ext>
            </a:extLst>
          </p:cNvPr>
          <p:cNvSpPr/>
          <p:nvPr/>
        </p:nvSpPr>
        <p:spPr>
          <a:xfrm>
            <a:off x="0" y="5061857"/>
            <a:ext cx="9144000" cy="1348021"/>
          </a:xfrm>
          <a:prstGeom prst="rect">
            <a:avLst/>
          </a:prstGeom>
          <a:noFill/>
          <a:ln w="9525">
            <a:noFill/>
            <a:miter lim="800000"/>
            <a:headEnd/>
            <a:tailEnd/>
          </a:ln>
        </p:spPr>
        <p:txBody>
          <a:bodyPr anchor="b"/>
          <a:lstStyle/>
          <a:p>
            <a:pPr algn="ctr"/>
            <a:endParaRPr lang="ja-JP" altLang="en-US" sz="2800" dirty="0">
              <a:latin typeface="メイリオ" panose="020B0604030504040204" pitchFamily="50" charset="-128"/>
              <a:ea typeface="メイリオ" panose="020B0604030504040204" pitchFamily="50" charset="-128"/>
            </a:endParaRPr>
          </a:p>
        </p:txBody>
      </p:sp>
      <p:pic>
        <p:nvPicPr>
          <p:cNvPr id="5" name="図 4">
            <a:extLst>
              <a:ext uri="{FF2B5EF4-FFF2-40B4-BE49-F238E27FC236}">
                <a16:creationId xmlns:a16="http://schemas.microsoft.com/office/drawing/2014/main" id="{5535C5FD-6A11-4C80-9C1E-CF320ACDCDA1}"/>
              </a:ext>
            </a:extLst>
          </p:cNvPr>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113313" y="2830284"/>
            <a:ext cx="2917373" cy="4027716"/>
          </a:xfrm>
          <a:prstGeom prst="rect">
            <a:avLst/>
          </a:prstGeom>
          <a:noFill/>
          <a:ln>
            <a:noFill/>
          </a:ln>
          <a:effectLst>
            <a:softEdge rad="584200"/>
          </a:effectLst>
        </p:spPr>
      </p:pic>
    </p:spTree>
    <p:extLst>
      <p:ext uri="{BB962C8B-B14F-4D97-AF65-F5344CB8AC3E}">
        <p14:creationId xmlns:p14="http://schemas.microsoft.com/office/powerpoint/2010/main" val="403995670"/>
      </p:ext>
    </p:extLst>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テキスト ボックス 12">
            <a:extLst>
              <a:ext uri="{FF2B5EF4-FFF2-40B4-BE49-F238E27FC236}">
                <a16:creationId xmlns:a16="http://schemas.microsoft.com/office/drawing/2014/main" id="{994A7344-4A99-418E-BDBE-445ED5606443}"/>
              </a:ext>
            </a:extLst>
          </p:cNvPr>
          <p:cNvSpPr txBox="1">
            <a:spLocks noChangeArrowheads="1"/>
          </p:cNvSpPr>
          <p:nvPr/>
        </p:nvSpPr>
        <p:spPr bwMode="auto">
          <a:xfrm>
            <a:off x="196850" y="802943"/>
            <a:ext cx="3963340" cy="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nSpc>
                <a:spcPts val="4275"/>
              </a:lnSpc>
              <a:spcBef>
                <a:spcPct val="0"/>
              </a:spcBef>
              <a:spcAft>
                <a:spcPts val="1538"/>
              </a:spcAft>
              <a:buFontTx/>
              <a:buNone/>
            </a:pPr>
            <a:r>
              <a:rPr lang="en-US" altLang="ja-JP" sz="2400" b="1" dirty="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目次</a:t>
            </a:r>
            <a:r>
              <a:rPr lang="en-US" altLang="ja-JP" sz="2400" b="1" dirty="0">
                <a:latin typeface="メイリオ" panose="020B0604030504040204" pitchFamily="50" charset="-128"/>
                <a:ea typeface="メイリオ" panose="020B0604030504040204" pitchFamily="50" charset="-128"/>
              </a:rPr>
              <a:t>】</a:t>
            </a:r>
          </a:p>
        </p:txBody>
      </p:sp>
      <p:sp>
        <p:nvSpPr>
          <p:cNvPr id="28" name="テキスト ボックス 27">
            <a:extLst>
              <a:ext uri="{FF2B5EF4-FFF2-40B4-BE49-F238E27FC236}">
                <a16:creationId xmlns:a16="http://schemas.microsoft.com/office/drawing/2014/main" id="{4787548F-20F8-4435-96A3-FBF963335270}"/>
              </a:ext>
            </a:extLst>
          </p:cNvPr>
          <p:cNvSpPr txBox="1"/>
          <p:nvPr/>
        </p:nvSpPr>
        <p:spPr>
          <a:xfrm>
            <a:off x="380348" y="329514"/>
            <a:ext cx="8241137" cy="523220"/>
          </a:xfrm>
          <a:prstGeom prst="rect">
            <a:avLst/>
          </a:prstGeom>
          <a:noFill/>
        </p:spPr>
        <p:txBody>
          <a:bodyPr wrap="square" rtlCol="0">
            <a:spAutoFit/>
          </a:bodyPr>
          <a:lstStyle/>
          <a:p>
            <a:r>
              <a:rPr lang="ja-JP" altLang="en-US"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rPr>
              <a:t>第３次入間市空家等対策計画（素案）の内容</a:t>
            </a:r>
            <a:endParaRPr lang="en-US" altLang="ja-JP" sz="2800" b="1" dirty="0">
              <a:solidFill>
                <a:srgbClr val="00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正方形/長方形 1">
            <a:extLst>
              <a:ext uri="{FF2B5EF4-FFF2-40B4-BE49-F238E27FC236}">
                <a16:creationId xmlns:a16="http://schemas.microsoft.com/office/drawing/2014/main" id="{C83351D2-2F1A-E697-AF0C-1E17B3C68EBF}"/>
              </a:ext>
            </a:extLst>
          </p:cNvPr>
          <p:cNvSpPr/>
          <p:nvPr/>
        </p:nvSpPr>
        <p:spPr bwMode="auto">
          <a:xfrm>
            <a:off x="404619" y="821922"/>
            <a:ext cx="8359033" cy="5589764"/>
          </a:xfrm>
          <a:prstGeom prst="rect">
            <a:avLst/>
          </a:prstGeom>
          <a:noFill/>
          <a:ln w="19050">
            <a:solidFill>
              <a:srgbClr val="92D050"/>
            </a:solidFill>
          </a:ln>
        </p:spPr>
        <p:txBody>
          <a:bodyPr wrap="square" rtlCol="0" anchor="ctr">
            <a:noAutofit/>
          </a:bodyPr>
          <a:lstStyle/>
          <a:p>
            <a:pPr marL="538163" indent="-452438" algn="ctr">
              <a:lnSpc>
                <a:spcPts val="5700"/>
              </a:lnSpc>
              <a:spcAft>
                <a:spcPts val="1800"/>
              </a:spcAft>
            </a:pPr>
            <a:endParaRPr lang="ja-JP" altLang="en-US" sz="4000" b="1" dirty="0">
              <a:solidFill>
                <a:srgbClr val="00B0F0"/>
              </a:solidFill>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B5307D7B-3D36-B32C-9DC0-8C4F2BBD2C0C}"/>
              </a:ext>
            </a:extLst>
          </p:cNvPr>
          <p:cNvSpPr>
            <a:spLocks noGrp="1"/>
          </p:cNvSpPr>
          <p:nvPr>
            <p:ph type="sldNum" sz="quarter" idx="12"/>
          </p:nvPr>
        </p:nvSpPr>
        <p:spPr/>
        <p:txBody>
          <a:bodyPr/>
          <a:lstStyle/>
          <a:p>
            <a:fld id="{D0601FA2-2358-4727-87BD-6616AE3B356F}" type="slidenum">
              <a:rPr kumimoji="1" lang="ja-JP" altLang="en-US" smtClean="0"/>
              <a:t>9</a:t>
            </a:fld>
            <a:endParaRPr kumimoji="1" lang="ja-JP" altLang="en-US" dirty="0"/>
          </a:p>
        </p:txBody>
      </p:sp>
      <p:sp>
        <p:nvSpPr>
          <p:cNvPr id="11" name="テキスト ボックス 4">
            <a:extLst>
              <a:ext uri="{FF2B5EF4-FFF2-40B4-BE49-F238E27FC236}">
                <a16:creationId xmlns:a16="http://schemas.microsoft.com/office/drawing/2014/main" id="{6FB1842D-C7A1-4937-951B-B8FD1D58946D}"/>
              </a:ext>
            </a:extLst>
          </p:cNvPr>
          <p:cNvSpPr txBox="1"/>
          <p:nvPr/>
        </p:nvSpPr>
        <p:spPr>
          <a:xfrm>
            <a:off x="801945" y="1395819"/>
            <a:ext cx="7564379" cy="5268553"/>
          </a:xfrm>
          <a:prstGeom prst="rect">
            <a:avLst/>
          </a:prstGeom>
          <a:noFill/>
          <a:ln w="19050">
            <a:noFill/>
            <a:prstDash val="solid"/>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36000" rIns="72000" bIns="0" numCol="1" spcCol="0" rtlCol="0" fromWordArt="0" anchor="t" anchorCtr="0" forceAA="0" compatLnSpc="1">
            <a:prstTxWarp prst="textNoShape">
              <a:avLst/>
            </a:prstTxWarp>
            <a:spAutoFit/>
          </a:bodyPr>
          <a:lstStyle/>
          <a:p>
            <a:pPr marL="252000" indent="-252000" algn="just">
              <a:lnSpc>
                <a:spcPts val="1200"/>
              </a:lnSpc>
              <a:spcAft>
                <a:spcPts val="1200"/>
              </a:spcAft>
            </a:pPr>
            <a:r>
              <a:rPr lang="ja-JP" altLang="en-US" sz="1600" b="1" dirty="0">
                <a:latin typeface="メイリオ" panose="020B0604030504040204" pitchFamily="50" charset="-128"/>
                <a:ea typeface="メイリオ" panose="020B0604030504040204" pitchFamily="50" charset="-128"/>
              </a:rPr>
              <a:t>１ 計画策定の趣旨</a:t>
            </a:r>
            <a:endParaRPr lang="en-US" altLang="ja-JP" sz="1600" b="1" dirty="0">
              <a:latin typeface="メイリオ" panose="020B0604030504040204" pitchFamily="50" charset="-128"/>
              <a:ea typeface="メイリオ" panose="020B0604030504040204" pitchFamily="50" charset="-128"/>
            </a:endParaRPr>
          </a:p>
          <a:p>
            <a:pPr marL="252000" indent="-252000" algn="just">
              <a:lnSpc>
                <a:spcPts val="1200"/>
              </a:lnSpc>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１　計画策定の背景と目的　・・・・・・・・・・・・・・・・・・・・１</a:t>
            </a:r>
          </a:p>
          <a:p>
            <a:pPr marL="252000" indent="-252000" algn="just">
              <a:lnSpc>
                <a:spcPts val="1200"/>
              </a:lnSpc>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２　計画の位置づけ　・・・・・・・・・・・・・・・・・・・・・・・２</a:t>
            </a:r>
          </a:p>
          <a:p>
            <a:pPr marL="252000" indent="-252000" algn="just">
              <a:lnSpc>
                <a:spcPts val="1200"/>
              </a:lnSpc>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３　計画の期間	・・・・・・・・・・・・・・・・・・・・・・・・・２</a:t>
            </a:r>
          </a:p>
          <a:p>
            <a:pPr marL="252000" indent="-252000" algn="just">
              <a:lnSpc>
                <a:spcPts val="1200"/>
              </a:lnSpc>
              <a:spcAft>
                <a:spcPts val="1200"/>
              </a:spcAft>
            </a:pPr>
            <a:r>
              <a:rPr lang="ja-JP" altLang="en-US" sz="1600" b="1" dirty="0">
                <a:latin typeface="メイリオ" panose="020B0604030504040204" pitchFamily="50" charset="-128"/>
                <a:ea typeface="メイリオ" panose="020B0604030504040204" pitchFamily="50" charset="-128"/>
              </a:rPr>
              <a:t>２ 空家等の現状と課題</a:t>
            </a:r>
            <a:endParaRPr lang="en-US" altLang="ja-JP" sz="1600" b="1" dirty="0">
              <a:latin typeface="メイリオ" panose="020B0604030504040204" pitchFamily="50" charset="-128"/>
              <a:ea typeface="メイリオ" panose="020B0604030504040204" pitchFamily="50" charset="-128"/>
            </a:endParaRPr>
          </a:p>
          <a:p>
            <a:pPr marL="252000" indent="-252000" algn="just">
              <a:lnSpc>
                <a:spcPts val="1200"/>
              </a:lnSpc>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１　人口動向　・・・・・・・・・・・・・・・・・・・・・・・・・・３</a:t>
            </a:r>
          </a:p>
          <a:p>
            <a:pPr marL="252000" indent="-252000" algn="just">
              <a:lnSpc>
                <a:spcPts val="1200"/>
              </a:lnSpc>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２　空家等の状況　・・・・・・・・・・・・・・・・・・・・・・・・４</a:t>
            </a:r>
          </a:p>
          <a:p>
            <a:pPr marL="252000" indent="-252000" algn="just">
              <a:lnSpc>
                <a:spcPts val="1200"/>
              </a:lnSpc>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３　課　題　・・・・・・・・・・・・・・・・・・・・・・・・・・・８</a:t>
            </a:r>
          </a:p>
          <a:p>
            <a:pPr marL="252000" indent="-252000" algn="just">
              <a:lnSpc>
                <a:spcPts val="1200"/>
              </a:lnSpc>
              <a:spcAft>
                <a:spcPts val="1200"/>
              </a:spcAft>
            </a:pPr>
            <a:r>
              <a:rPr lang="ja-JP" altLang="en-US" sz="1600" b="1" dirty="0">
                <a:latin typeface="メイリオ" panose="020B0604030504040204" pitchFamily="50" charset="-128"/>
                <a:ea typeface="メイリオ" panose="020B0604030504040204" pitchFamily="50" charset="-128"/>
              </a:rPr>
              <a:t>３ 空家等の対策</a:t>
            </a:r>
            <a:endParaRPr lang="en-US" altLang="ja-JP" sz="1600" b="1" dirty="0">
              <a:latin typeface="メイリオ" panose="020B0604030504040204" pitchFamily="50" charset="-128"/>
              <a:ea typeface="メイリオ" panose="020B0604030504040204" pitchFamily="50" charset="-128"/>
            </a:endParaRPr>
          </a:p>
          <a:p>
            <a:pPr marL="252000" indent="-252000" algn="just">
              <a:lnSpc>
                <a:spcPts val="1200"/>
              </a:lnSpc>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１　基本理念　・・・・・・・・・・・・・・・・・・・・・・・・・・９</a:t>
            </a:r>
          </a:p>
          <a:p>
            <a:pPr marL="252000" indent="-252000" algn="just">
              <a:lnSpc>
                <a:spcPts val="1200"/>
              </a:lnSpc>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２　空家等対策に関する施策　・・・・・・・・・・・・・・・・・・１０</a:t>
            </a:r>
          </a:p>
          <a:p>
            <a:pPr marL="252000" indent="-252000" algn="just">
              <a:lnSpc>
                <a:spcPts val="1200"/>
              </a:lnSpc>
              <a:spcAft>
                <a:spcPts val="1200"/>
              </a:spcAft>
            </a:pPr>
            <a:r>
              <a:rPr lang="ja-JP" altLang="en-US" sz="1600" b="1" dirty="0">
                <a:latin typeface="メイリオ" panose="020B0604030504040204" pitchFamily="50" charset="-128"/>
                <a:ea typeface="メイリオ" panose="020B0604030504040204" pitchFamily="50" charset="-128"/>
              </a:rPr>
              <a:t>４ 空家等対策に関する実施体制</a:t>
            </a:r>
            <a:endParaRPr lang="en-US" altLang="ja-JP" sz="1600" b="1" dirty="0">
              <a:latin typeface="メイリオ" panose="020B0604030504040204" pitchFamily="50" charset="-128"/>
              <a:ea typeface="メイリオ" panose="020B0604030504040204" pitchFamily="50" charset="-128"/>
            </a:endParaRPr>
          </a:p>
          <a:p>
            <a:pPr marL="252000" indent="-252000" algn="just">
              <a:lnSpc>
                <a:spcPts val="1200"/>
              </a:lnSpc>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１　空家等の相談に対する対応　・・・・・・・・・・・・・・・・・１５</a:t>
            </a:r>
          </a:p>
          <a:p>
            <a:pPr marL="252000" indent="-252000" algn="just">
              <a:lnSpc>
                <a:spcPts val="1200"/>
              </a:lnSpc>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２　空家等対策の実施体制　・・・・・・・・・・・・・・・・・・・１６</a:t>
            </a:r>
          </a:p>
          <a:p>
            <a:pPr marL="252000" indent="-252000" algn="just">
              <a:lnSpc>
                <a:spcPts val="1200"/>
              </a:lnSpc>
              <a:spcAft>
                <a:spcPts val="1200"/>
              </a:spcAft>
            </a:pPr>
            <a:r>
              <a:rPr lang="ja-JP" altLang="en-US" sz="1600" b="1" dirty="0">
                <a:latin typeface="メイリオ" panose="020B0604030504040204" pitchFamily="50" charset="-128"/>
                <a:ea typeface="メイリオ" panose="020B0604030504040204" pitchFamily="50" charset="-128"/>
              </a:rPr>
              <a:t>５ その他空家等に関する対策の実施に関し必要な事項</a:t>
            </a:r>
            <a:endParaRPr lang="en-US" altLang="ja-JP" sz="1600" b="1" dirty="0">
              <a:latin typeface="メイリオ" panose="020B0604030504040204" pitchFamily="50" charset="-128"/>
              <a:ea typeface="メイリオ" panose="020B0604030504040204" pitchFamily="50" charset="-128"/>
            </a:endParaRPr>
          </a:p>
          <a:p>
            <a:pPr marL="252000" indent="-252000" algn="just">
              <a:lnSpc>
                <a:spcPts val="1200"/>
              </a:lnSpc>
              <a:spcAft>
                <a:spcPts val="1200"/>
              </a:spcAft>
            </a:pPr>
            <a:r>
              <a:rPr lang="ja-JP" altLang="en-US" sz="1600" dirty="0">
                <a:solidFill>
                  <a:schemeClr val="tx1"/>
                </a:solidFill>
                <a:latin typeface="メイリオ" panose="020B0604030504040204" pitchFamily="50" charset="-128"/>
                <a:ea typeface="メイリオ" panose="020B0604030504040204" pitchFamily="50" charset="-128"/>
              </a:rPr>
              <a:t>　１　計画の見直し　・・・・・・・・・・・・・・・・・・・・・・・１８</a:t>
            </a:r>
          </a:p>
          <a:p>
            <a:pPr marL="252000" indent="-252000" algn="just">
              <a:spcAft>
                <a:spcPts val="1200"/>
              </a:spcAft>
            </a:pPr>
            <a:r>
              <a:rPr lang="ja-JP" altLang="en-US" sz="2000" dirty="0">
                <a:solidFill>
                  <a:srgbClr val="FF0000"/>
                </a:solidFill>
                <a:latin typeface="メイリオ" panose="020B0604030504040204" pitchFamily="50" charset="-128"/>
                <a:ea typeface="メイリオ" panose="020B0604030504040204" pitchFamily="50" charset="-128"/>
              </a:rPr>
              <a:t>　　</a:t>
            </a:r>
            <a:endParaRPr lang="en-US" altLang="ja-JP" sz="2000" dirty="0">
              <a:solidFill>
                <a:srgbClr val="FF0000"/>
              </a:solidFill>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52212F16-0C19-42C8-A98D-DDA16084C4B3}"/>
              </a:ext>
            </a:extLst>
          </p:cNvPr>
          <p:cNvSpPr txBox="1"/>
          <p:nvPr/>
        </p:nvSpPr>
        <p:spPr>
          <a:xfrm>
            <a:off x="7715331" y="674283"/>
            <a:ext cx="1216256" cy="553998"/>
          </a:xfrm>
          <a:prstGeom prst="rect">
            <a:avLst/>
          </a:prstGeom>
          <a:solidFill>
            <a:schemeClr val="bg1"/>
          </a:solidFill>
          <a:ln>
            <a:solidFill>
              <a:schemeClr val="tx1"/>
            </a:solidFill>
          </a:ln>
        </p:spPr>
        <p:txBody>
          <a:bodyPr wrap="square" rtlCol="0">
            <a:spAutoFit/>
          </a:bodyPr>
          <a:lstStyle/>
          <a:p>
            <a:pPr algn="ctr"/>
            <a:r>
              <a:rPr lang="ja-JP" altLang="en-US" sz="1600" dirty="0"/>
              <a:t>資料３</a:t>
            </a:r>
            <a:endParaRPr lang="en-US" altLang="ja-JP" sz="1600" dirty="0"/>
          </a:p>
          <a:p>
            <a:pPr algn="ctr"/>
            <a:r>
              <a:rPr lang="ja-JP" altLang="en-US" sz="1400" dirty="0"/>
              <a:t>目次 参照</a:t>
            </a:r>
            <a:endParaRPr kumimoji="1" lang="ja-JP" altLang="en-US" sz="1600" dirty="0"/>
          </a:p>
        </p:txBody>
      </p:sp>
    </p:spTree>
    <p:extLst>
      <p:ext uri="{BB962C8B-B14F-4D97-AF65-F5344CB8AC3E}">
        <p14:creationId xmlns:p14="http://schemas.microsoft.com/office/powerpoint/2010/main" val="3671956878"/>
      </p:ext>
    </p:extLst>
  </p:cSld>
  <p:clrMapOvr>
    <a:masterClrMapping/>
  </p:clrMapOvr>
  <p:transition spd="slow">
    <p:fade/>
  </p:transition>
</p:sld>
</file>

<file path=ppt/theme/theme1.xml><?xml version="1.0" encoding="utf-8"?>
<a:theme xmlns:a="http://schemas.openxmlformats.org/drawingml/2006/main" name="テーマ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tfDevPres_TP01013022">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CFFCC"/>
        </a:solidFill>
        <a:ln w="381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pPr>
      <a:bodyPr anchor="ctr" anchorCtr="0"/>
      <a:lstStyle>
        <a:defPPr>
          <a:defRPr kumimoji="0" sz="2400" b="1" dirty="0">
            <a:ea typeface="HG丸ｺﾞｼｯｸM-PRO"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StfDevPres_TP01013022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StfDevPres_TP01013022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StfDevPres_TP01013022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StfDevPres_TP01013022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StfDevPres_TP01013022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StfDevPres_TP01013022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テーマ1" id="{A1F47B66-F7ED-4858-9C5F-EA66D9DF5C06}" vid="{92F75F5B-381F-49AD-98A4-5D457CAD0452}"/>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テーマ1</Template>
  <TotalTime>9603</TotalTime>
  <Words>3525</Words>
  <Application>Microsoft Office PowerPoint</Application>
  <PresentationFormat>画面に合わせる (4:3)</PresentationFormat>
  <Paragraphs>455</Paragraphs>
  <Slides>28</Slides>
  <Notes>28</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28</vt:i4>
      </vt:variant>
    </vt:vector>
  </HeadingPairs>
  <TitlesOfParts>
    <vt:vector size="41" baseType="lpstr">
      <vt:lpstr>BIZ UD明朝 Medium</vt:lpstr>
      <vt:lpstr>HGPｺﾞｼｯｸE</vt:lpstr>
      <vt:lpstr>HG丸ｺﾞｼｯｸM-PRO</vt:lpstr>
      <vt:lpstr>ＭＳ ゴシック</vt:lpstr>
      <vt:lpstr>ＭＳ 明朝</vt:lpstr>
      <vt:lpstr>メイリオ</vt:lpstr>
      <vt:lpstr>游ゴシック</vt:lpstr>
      <vt:lpstr>Arial</vt:lpstr>
      <vt:lpstr>Calibri</vt:lpstr>
      <vt:lpstr>Century</vt:lpstr>
      <vt:lpstr>Tahoma</vt:lpstr>
      <vt:lpstr>Wingdings</vt:lpstr>
      <vt:lpstr>テーマ1</vt:lpstr>
      <vt:lpstr>令和８年度 第１回 入間市空家等対策協議会  入間市空家等対策協議会の概要について  「等」とは建物（住宅）のほかに付属工作物 （例えば塀・門扉）と敷地（立木を含む）を意味する </vt:lpstr>
      <vt:lpstr>PowerPoint プレゼンテーション</vt:lpstr>
      <vt:lpstr>令和８年度 第１回 入間市空家等対策協議会  第３次入間市空家等対策計画の策定について  ◆計画策定（改定）の経緯、改定の考え方の要点、 策定（改定）の基本的な考え方、計画で定める事項、 策定体制、策定スケジュール ⇓ ◆第３次入間市空家等対策計画（素案）の内容</vt:lpstr>
      <vt:lpstr>PowerPoint プレゼンテーション</vt:lpstr>
      <vt:lpstr>PowerPoint プレゼンテーション</vt:lpstr>
      <vt:lpstr>PowerPoint プレゼンテーション</vt:lpstr>
      <vt:lpstr>PowerPoint プレゼンテーション</vt:lpstr>
      <vt:lpstr>令和８年度 第１回 入間市空家等対策協議会  第３次入間市空家等対策計画の策定について  ◆第３次入間市空家等対策計画（素案）の内容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dc:creator>
  <cp:lastModifiedBy>IRWS6431</cp:lastModifiedBy>
  <cp:revision>184</cp:revision>
  <cp:lastPrinted>2022-07-14T04:36:44Z</cp:lastPrinted>
  <dcterms:created xsi:type="dcterms:W3CDTF">2019-02-18T10:57:41Z</dcterms:created>
  <dcterms:modified xsi:type="dcterms:W3CDTF">2026-07-28T02:05:02Z</dcterms:modified>
</cp:coreProperties>
</file>