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
  </p:notesMasterIdLst>
  <p:handoutMasterIdLst>
    <p:handoutMasterId r:id="rId5"/>
  </p:handoutMasterIdLst>
  <p:sldIdLst>
    <p:sldId id="271" r:id="rId2"/>
    <p:sldId id="270" r:id="rId3"/>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guide id="3" pos="119" userDrawn="1">
          <p15:clr>
            <a:srgbClr val="A4A3A4"/>
          </p15:clr>
        </p15:guide>
        <p15:guide id="4" pos="41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3333"/>
    <a:srgbClr val="FFC000"/>
    <a:srgbClr val="7B3F00"/>
    <a:srgbClr val="4A4A4A"/>
    <a:srgbClr val="F8CBAD"/>
    <a:srgbClr val="008EC0"/>
    <a:srgbClr val="00A1DA"/>
    <a:srgbClr val="FDCA63"/>
    <a:srgbClr val="FDF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3198" y="84"/>
      </p:cViewPr>
      <p:guideLst>
        <p:guide orient="horz" pos="3120"/>
        <p:guide pos="2160"/>
        <p:guide pos="119"/>
        <p:guide pos="4156"/>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6247" cy="498328"/>
          </a:xfrm>
          <a:prstGeom prst="rect">
            <a:avLst/>
          </a:prstGeom>
        </p:spPr>
        <p:txBody>
          <a:bodyPr vert="horz" lIns="92094" tIns="46048" rIns="92094" bIns="46048" rtlCol="0"/>
          <a:lstStyle>
            <a:lvl1pPr algn="l">
              <a:defRPr sz="1200"/>
            </a:lvl1pPr>
          </a:lstStyle>
          <a:p>
            <a:r>
              <a:rPr kumimoji="1" lang="ja-JP" altLang="en-US"/>
              <a:t>（参考資料２）　</a:t>
            </a:r>
          </a:p>
        </p:txBody>
      </p:sp>
      <p:sp>
        <p:nvSpPr>
          <p:cNvPr id="3" name="日付プレースホルダー 2"/>
          <p:cNvSpPr>
            <a:spLocks noGrp="1"/>
          </p:cNvSpPr>
          <p:nvPr>
            <p:ph type="dt" sz="quarter" idx="1"/>
          </p:nvPr>
        </p:nvSpPr>
        <p:spPr>
          <a:xfrm>
            <a:off x="3849827" y="0"/>
            <a:ext cx="2946246" cy="498328"/>
          </a:xfrm>
          <a:prstGeom prst="rect">
            <a:avLst/>
          </a:prstGeom>
        </p:spPr>
        <p:txBody>
          <a:bodyPr vert="horz" lIns="92094" tIns="46048" rIns="92094" bIns="46048" rtlCol="0"/>
          <a:lstStyle>
            <a:lvl1pPr algn="r">
              <a:defRPr sz="1200"/>
            </a:lvl1pPr>
          </a:lstStyle>
          <a:p>
            <a:fld id="{11035C0A-6A21-427D-A3EB-E8A52BE8FF8D}" type="datetimeFigureOut">
              <a:rPr kumimoji="1" lang="ja-JP" altLang="en-US" smtClean="0"/>
              <a:t>2026/1/14</a:t>
            </a:fld>
            <a:endParaRPr kumimoji="1" lang="ja-JP" altLang="en-US"/>
          </a:p>
        </p:txBody>
      </p:sp>
      <p:sp>
        <p:nvSpPr>
          <p:cNvPr id="4" name="フッター プレースホルダー 3"/>
          <p:cNvSpPr>
            <a:spLocks noGrp="1"/>
          </p:cNvSpPr>
          <p:nvPr>
            <p:ph type="ftr" sz="quarter" idx="2"/>
          </p:nvPr>
        </p:nvSpPr>
        <p:spPr>
          <a:xfrm>
            <a:off x="3" y="9428311"/>
            <a:ext cx="2946247" cy="498328"/>
          </a:xfrm>
          <a:prstGeom prst="rect">
            <a:avLst/>
          </a:prstGeom>
        </p:spPr>
        <p:txBody>
          <a:bodyPr vert="horz" lIns="92094" tIns="46048" rIns="92094" bIns="4604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827" y="9428311"/>
            <a:ext cx="2946246" cy="498328"/>
          </a:xfrm>
          <a:prstGeom prst="rect">
            <a:avLst/>
          </a:prstGeom>
        </p:spPr>
        <p:txBody>
          <a:bodyPr vert="horz" lIns="92094" tIns="46048" rIns="92094" bIns="46048" rtlCol="0" anchor="b"/>
          <a:lstStyle>
            <a:lvl1pPr algn="r">
              <a:defRPr sz="1200"/>
            </a:lvl1pPr>
          </a:lstStyle>
          <a:p>
            <a:fld id="{C91F2FBD-9738-4CB6-A58A-DC9F14A6E17E}" type="slidenum">
              <a:rPr kumimoji="1" lang="ja-JP" altLang="en-US" smtClean="0"/>
              <a:t>‹#›</a:t>
            </a:fld>
            <a:endParaRPr kumimoji="1" lang="ja-JP" altLang="en-US"/>
          </a:p>
        </p:txBody>
      </p:sp>
    </p:spTree>
    <p:extLst>
      <p:ext uri="{BB962C8B-B14F-4D97-AF65-F5344CB8AC3E}">
        <p14:creationId xmlns:p14="http://schemas.microsoft.com/office/powerpoint/2010/main" val="105156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448" cy="497838"/>
          </a:xfrm>
          <a:prstGeom prst="rect">
            <a:avLst/>
          </a:prstGeom>
        </p:spPr>
        <p:txBody>
          <a:bodyPr vert="horz" lIns="91300" tIns="45649" rIns="91300" bIns="45649" rtlCol="0"/>
          <a:lstStyle>
            <a:lvl1pPr algn="l">
              <a:defRPr sz="1200"/>
            </a:lvl1pPr>
          </a:lstStyle>
          <a:p>
            <a:r>
              <a:rPr kumimoji="1" lang="ja-JP" altLang="en-US"/>
              <a:t>（参考資料２）　</a:t>
            </a:r>
          </a:p>
        </p:txBody>
      </p:sp>
      <p:sp>
        <p:nvSpPr>
          <p:cNvPr id="3" name="日付プレースホルダー 2"/>
          <p:cNvSpPr>
            <a:spLocks noGrp="1"/>
          </p:cNvSpPr>
          <p:nvPr>
            <p:ph type="dt" idx="1"/>
          </p:nvPr>
        </p:nvSpPr>
        <p:spPr>
          <a:xfrm>
            <a:off x="3850644" y="1"/>
            <a:ext cx="2945448" cy="497838"/>
          </a:xfrm>
          <a:prstGeom prst="rect">
            <a:avLst/>
          </a:prstGeom>
        </p:spPr>
        <p:txBody>
          <a:bodyPr vert="horz" lIns="91300" tIns="45649" rIns="91300" bIns="45649" rtlCol="0"/>
          <a:lstStyle>
            <a:lvl1pPr algn="r">
              <a:defRPr sz="1200"/>
            </a:lvl1pPr>
          </a:lstStyle>
          <a:p>
            <a:fld id="{7072B0E7-22FF-4BC1-A758-8F10060C7725}" type="datetimeFigureOut">
              <a:rPr kumimoji="1" lang="ja-JP" altLang="en-US" smtClean="0"/>
              <a:t>2026/1/14</a:t>
            </a:fld>
            <a:endParaRPr kumimoji="1" lang="ja-JP" altLang="en-US"/>
          </a:p>
        </p:txBody>
      </p:sp>
      <p:sp>
        <p:nvSpPr>
          <p:cNvPr id="4" name="スライド イメージ プレースホルダー 3"/>
          <p:cNvSpPr>
            <a:spLocks noGrp="1" noRot="1" noChangeAspect="1"/>
          </p:cNvSpPr>
          <p:nvPr>
            <p:ph type="sldImg" idx="2"/>
          </p:nvPr>
        </p:nvSpPr>
        <p:spPr>
          <a:xfrm>
            <a:off x="2238375" y="1239838"/>
            <a:ext cx="2320925" cy="3352800"/>
          </a:xfrm>
          <a:prstGeom prst="rect">
            <a:avLst/>
          </a:prstGeom>
          <a:noFill/>
          <a:ln w="12700">
            <a:solidFill>
              <a:prstClr val="black"/>
            </a:solidFill>
          </a:ln>
        </p:spPr>
        <p:txBody>
          <a:bodyPr vert="horz" lIns="91300" tIns="45649" rIns="91300" bIns="45649" rtlCol="0" anchor="ctr"/>
          <a:lstStyle/>
          <a:p>
            <a:endParaRPr lang="ja-JP" altLang="en-US"/>
          </a:p>
        </p:txBody>
      </p:sp>
      <p:sp>
        <p:nvSpPr>
          <p:cNvPr id="5" name="ノート プレースホルダー 4"/>
          <p:cNvSpPr>
            <a:spLocks noGrp="1"/>
          </p:cNvSpPr>
          <p:nvPr>
            <p:ph type="body" sz="quarter" idx="3"/>
          </p:nvPr>
        </p:nvSpPr>
        <p:spPr>
          <a:xfrm>
            <a:off x="680086" y="4777028"/>
            <a:ext cx="5437506" cy="3908187"/>
          </a:xfrm>
          <a:prstGeom prst="rect">
            <a:avLst/>
          </a:prstGeom>
        </p:spPr>
        <p:txBody>
          <a:bodyPr vert="horz" lIns="91300" tIns="45649" rIns="91300" bIns="4564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802"/>
            <a:ext cx="2945448" cy="497838"/>
          </a:xfrm>
          <a:prstGeom prst="rect">
            <a:avLst/>
          </a:prstGeom>
        </p:spPr>
        <p:txBody>
          <a:bodyPr vert="horz" lIns="91300" tIns="45649" rIns="91300" bIns="4564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28802"/>
            <a:ext cx="2945448" cy="497838"/>
          </a:xfrm>
          <a:prstGeom prst="rect">
            <a:avLst/>
          </a:prstGeom>
        </p:spPr>
        <p:txBody>
          <a:bodyPr vert="horz" lIns="91300" tIns="45649" rIns="91300" bIns="45649" rtlCol="0" anchor="b"/>
          <a:lstStyle>
            <a:lvl1pPr algn="r">
              <a:defRPr sz="1200"/>
            </a:lvl1pPr>
          </a:lstStyle>
          <a:p>
            <a:fld id="{E8CB1C19-52BF-4414-988E-4142549F6619}" type="slidenum">
              <a:rPr kumimoji="1" lang="ja-JP" altLang="en-US" smtClean="0"/>
              <a:t>‹#›</a:t>
            </a:fld>
            <a:endParaRPr kumimoji="1" lang="ja-JP" altLang="en-US"/>
          </a:p>
        </p:txBody>
      </p:sp>
    </p:spTree>
    <p:extLst>
      <p:ext uri="{BB962C8B-B14F-4D97-AF65-F5344CB8AC3E}">
        <p14:creationId xmlns:p14="http://schemas.microsoft.com/office/powerpoint/2010/main" val="271356981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2BB0CA-98B0-ED86-0F17-1353A17D7B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45F49C62-0975-E6B7-FC7B-7CD146867342}"/>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42E4FE14-CBE1-00BB-7F23-D124199306F1}"/>
              </a:ext>
            </a:extLst>
          </p:cNvPr>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701908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142386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421886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14112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81776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870056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6915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144204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7795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445272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3057432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7B14F1D-CADF-4750-AFB6-4076E34C72C1}" type="datetimeFigureOut">
              <a:rPr kumimoji="1" lang="ja-JP" altLang="en-US" smtClean="0"/>
              <a:t>2026/1/14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2809613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7B14F1D-CADF-4750-AFB6-4076E34C72C1}" type="datetimeFigureOut">
              <a:rPr kumimoji="1" lang="ja-JP" altLang="en-US" smtClean="0"/>
              <a:t>2026/1/14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6508C8D-9197-43CB-946F-6823A5ED75D6}" type="slidenum">
              <a:rPr kumimoji="1" lang="ja-JP" altLang="en-US" smtClean="0"/>
              <a:t>‹#›</a:t>
            </a:fld>
            <a:endParaRPr kumimoji="1" lang="ja-JP" altLang="en-US"/>
          </a:p>
        </p:txBody>
      </p:sp>
    </p:spTree>
    <p:extLst>
      <p:ext uri="{BB962C8B-B14F-4D97-AF65-F5344CB8AC3E}">
        <p14:creationId xmlns:p14="http://schemas.microsoft.com/office/powerpoint/2010/main" val="102836287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37B20C-CBBA-556D-A71C-61730DE59D09}"/>
            </a:ext>
          </a:extLst>
        </p:cNvPr>
        <p:cNvGrpSpPr/>
        <p:nvPr/>
      </p:nvGrpSpPr>
      <p:grpSpPr>
        <a:xfrm>
          <a:off x="0" y="0"/>
          <a:ext cx="0" cy="0"/>
          <a:chOff x="0" y="0"/>
          <a:chExt cx="0" cy="0"/>
        </a:xfrm>
      </p:grpSpPr>
      <p:sp>
        <p:nvSpPr>
          <p:cNvPr id="20" name="角丸四角形 19">
            <a:extLst>
              <a:ext uri="{FF2B5EF4-FFF2-40B4-BE49-F238E27FC236}">
                <a16:creationId xmlns:a16="http://schemas.microsoft.com/office/drawing/2014/main" id="{E55E4700-9AE1-C441-0FE5-0E91732D247C}"/>
              </a:ext>
            </a:extLst>
          </p:cNvPr>
          <p:cNvSpPr/>
          <p:nvPr/>
        </p:nvSpPr>
        <p:spPr>
          <a:xfrm>
            <a:off x="62467" y="1642003"/>
            <a:ext cx="6732000" cy="3273204"/>
          </a:xfrm>
          <a:prstGeom prst="roundRect">
            <a:avLst>
              <a:gd name="adj" fmla="val 6287"/>
            </a:avLst>
          </a:prstGeom>
          <a:ln w="76200" cmpd="dbl"/>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180000" marR="0" lvl="0" indent="-457200" algn="l" defTabSz="457200" rtl="0" eaLnBrk="1" fontAlgn="auto" latinLnBrk="0" hangingPunct="1">
              <a:lnSpc>
                <a:spcPct val="100000"/>
              </a:lnSpc>
              <a:spcBef>
                <a:spcPts val="0"/>
              </a:spcBef>
              <a:spcAft>
                <a:spcPts val="0"/>
              </a:spcAft>
              <a:buClrTx/>
              <a:buSzTx/>
              <a:buFontTx/>
              <a:buNone/>
              <a:tabLst/>
              <a:defRPr/>
            </a:pPr>
            <a:r>
              <a:rPr kumimoji="1"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■はじめに・・申請は必要ですか？</a:t>
            </a:r>
            <a:endParaRPr kumimoji="1"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原則</a:t>
            </a:r>
            <a:r>
              <a:rPr kumimoji="1" lang="ja-JP" altLang="en-US" sz="18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申請は不要</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a:t>
            </a:r>
            <a:r>
              <a:rPr kumimoji="1"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申請が必要な方は裏面「６」をご覧ください。</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また、希望しない場合や支給口座を変更する場合のみ３月１８日までに届出書を返送するか、裏面記載の窓口まで持参ください。</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テキスト ボックス 1">
            <a:extLst>
              <a:ext uri="{FF2B5EF4-FFF2-40B4-BE49-F238E27FC236}">
                <a16:creationId xmlns:a16="http://schemas.microsoft.com/office/drawing/2014/main" id="{28D492E7-6114-2C0A-A33C-E494F5E2BBB3}"/>
              </a:ext>
            </a:extLst>
          </p:cNvPr>
          <p:cNvSpPr txBox="1"/>
          <p:nvPr/>
        </p:nvSpPr>
        <p:spPr>
          <a:xfrm>
            <a:off x="163479" y="2727487"/>
            <a:ext cx="6555975" cy="2052000"/>
          </a:xfrm>
          <a:prstGeom prst="rect">
            <a:avLst/>
          </a:prstGeom>
          <a:noFill/>
          <a:ln>
            <a:solidFill>
              <a:schemeClr val="tx1"/>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 name="角丸四角形 4">
            <a:extLst>
              <a:ext uri="{FF2B5EF4-FFF2-40B4-BE49-F238E27FC236}">
                <a16:creationId xmlns:a16="http://schemas.microsoft.com/office/drawing/2014/main" id="{CFB93AEF-7140-F62A-486F-411E445D01EC}"/>
              </a:ext>
            </a:extLst>
          </p:cNvPr>
          <p:cNvSpPr>
            <a:spLocks/>
          </p:cNvSpPr>
          <p:nvPr/>
        </p:nvSpPr>
        <p:spPr>
          <a:xfrm>
            <a:off x="218" y="448713"/>
            <a:ext cx="6871065" cy="646355"/>
          </a:xfrm>
          <a:prstGeom prst="roundRect">
            <a:avLst>
              <a:gd name="adj" fmla="val 0"/>
            </a:avLst>
          </a:prstGeom>
          <a:solidFill>
            <a:schemeClr val="accent2">
              <a:lumMod val="40000"/>
              <a:lumOff val="60000"/>
              <a:alpha val="89804"/>
            </a:schemeClr>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tIns="216000" bIns="108000" rtlCol="0" anchor="b"/>
          <a:lstStyle/>
          <a:p>
            <a:pPr marL="0" marR="0" lvl="0" indent="0" algn="ctr" defTabSz="457200" rtl="0" eaLnBrk="1" fontAlgn="auto" latinLnBrk="0" hangingPunct="1">
              <a:lnSpc>
                <a:spcPts val="4000"/>
              </a:lnSpc>
              <a:spcBef>
                <a:spcPts val="0"/>
              </a:spcBef>
              <a:spcAft>
                <a:spcPts val="0"/>
              </a:spcAft>
              <a:buClrTx/>
              <a:buSzTx/>
              <a:buFontTx/>
              <a:buNone/>
              <a:tabLst/>
              <a:defRPr/>
            </a:pP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政府の　</a:t>
            </a:r>
            <a:r>
              <a:rPr kumimoji="1" lang="ja-JP" altLang="en-US" sz="2800" b="1" i="0" u="none" strike="noStrike" kern="1200" cap="none" spc="0" normalizeH="0" baseline="0" noProof="0" dirty="0">
                <a:ln w="6600">
                  <a:solidFill>
                    <a:prstClr val="white">
                      <a:lumMod val="50000"/>
                    </a:prstClr>
                  </a:solidFill>
                  <a:prstDash val="solid"/>
                </a:ln>
                <a:solidFill>
                  <a:srgbClr val="FF0000"/>
                </a:solidFill>
                <a:effectLst/>
                <a:uLnTx/>
                <a:uFillTx/>
                <a:latin typeface="メイリオ" panose="020B0604030504040204" pitchFamily="50" charset="-128"/>
                <a:ea typeface="メイリオ" panose="020B0604030504040204" pitchFamily="50" charset="-128"/>
                <a:cs typeface="+mn-cs"/>
              </a:rPr>
              <a:t>物価高対応子育て応援手当 </a:t>
            </a:r>
            <a:r>
              <a:rPr kumimoji="1" lang="ja-JP" altLang="en-US" sz="1400" b="1" i="0" u="none" strike="noStrike" kern="1200" cap="none" spc="0" normalizeH="0" baseline="0" noProof="0" dirty="0">
                <a:ln w="6600">
                  <a:solidFill>
                    <a:prstClr val="white">
                      <a:lumMod val="50000"/>
                    </a:prstClr>
                  </a:solidFill>
                  <a:prstDash val="solid"/>
                </a:ln>
                <a:solidFill>
                  <a:prstClr val="black"/>
                </a:solidFill>
                <a:effectLst/>
                <a:uLnTx/>
                <a:uFillTx/>
                <a:latin typeface="メイリオ" panose="020B0604030504040204" pitchFamily="50" charset="-128"/>
                <a:ea typeface="メイリオ" panose="020B0604030504040204" pitchFamily="50" charset="-128"/>
                <a:cs typeface="+mn-cs"/>
              </a:rPr>
              <a:t>のご案内</a:t>
            </a:r>
          </a:p>
        </p:txBody>
      </p:sp>
      <p:sp>
        <p:nvSpPr>
          <p:cNvPr id="19" name="角丸四角形 18">
            <a:extLst>
              <a:ext uri="{FF2B5EF4-FFF2-40B4-BE49-F238E27FC236}">
                <a16:creationId xmlns:a16="http://schemas.microsoft.com/office/drawing/2014/main" id="{40F9E7AF-8253-1502-14DC-2B3BF114A59D}"/>
              </a:ext>
            </a:extLst>
          </p:cNvPr>
          <p:cNvSpPr>
            <a:spLocks/>
          </p:cNvSpPr>
          <p:nvPr/>
        </p:nvSpPr>
        <p:spPr>
          <a:xfrm>
            <a:off x="-2250" y="1088964"/>
            <a:ext cx="6876000" cy="468000"/>
          </a:xfrm>
          <a:prstGeom prst="roundRect">
            <a:avLst>
              <a:gd name="adj"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対象児童１人</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につき</a:t>
            </a:r>
            <a:r>
              <a:rPr kumimoji="1"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を１回限りで支給します！</a:t>
            </a:r>
          </a:p>
        </p:txBody>
      </p:sp>
      <p:sp>
        <p:nvSpPr>
          <p:cNvPr id="7" name="角丸四角形 37">
            <a:extLst>
              <a:ext uri="{FF2B5EF4-FFF2-40B4-BE49-F238E27FC236}">
                <a16:creationId xmlns:a16="http://schemas.microsoft.com/office/drawing/2014/main" id="{499CBAC5-A4C7-7E15-5352-48FB1B374346}"/>
              </a:ext>
            </a:extLst>
          </p:cNvPr>
          <p:cNvSpPr/>
          <p:nvPr/>
        </p:nvSpPr>
        <p:spPr>
          <a:xfrm>
            <a:off x="63000" y="6504520"/>
            <a:ext cx="6732000" cy="913665"/>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２．だれがもらえるの？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支給対象者</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上記（１）の</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児童手当受給者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、または</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上記（２）の保護者のうち生計を維持する程度の高い者</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9" name="角丸四角形 37">
            <a:extLst>
              <a:ext uri="{FF2B5EF4-FFF2-40B4-BE49-F238E27FC236}">
                <a16:creationId xmlns:a16="http://schemas.microsoft.com/office/drawing/2014/main" id="{3CDE1F1F-1178-AC55-C4E3-A083CF47C4D1}"/>
              </a:ext>
            </a:extLst>
          </p:cNvPr>
          <p:cNvSpPr/>
          <p:nvPr/>
        </p:nvSpPr>
        <p:spPr>
          <a:xfrm>
            <a:off x="63000" y="8287314"/>
            <a:ext cx="6732000" cy="1116000"/>
          </a:xfrm>
          <a:prstGeom prst="roundRect">
            <a:avLst>
              <a:gd name="adj" fmla="val 1594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４．いつもらえるの？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支給時期</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lang="ja-JP" altLang="en-US" sz="1400" b="1" u="sng" dirty="0">
                <a:solidFill>
                  <a:srgbClr val="FF0000"/>
                </a:solidFill>
                <a:latin typeface="メイリオ" panose="020B0604030504040204" pitchFamily="50" charset="-128"/>
                <a:ea typeface="メイリオ" panose="020B0604030504040204" pitchFamily="50" charset="-128"/>
              </a:rPr>
              <a:t>入間</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市では１月下旬から順次支給を開始</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します。以降、入金の確認ができなかった場合は裏面記載の窓口までお問い合わせください。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a:t>
            </a:r>
            <a:r>
              <a:rPr kumimoji="0"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」の方については申請が必要なため、支給時期が異なります。</a:t>
            </a:r>
            <a:endPar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 name="角丸四角形 37">
            <a:extLst>
              <a:ext uri="{FF2B5EF4-FFF2-40B4-BE49-F238E27FC236}">
                <a16:creationId xmlns:a16="http://schemas.microsoft.com/office/drawing/2014/main" id="{942D00C0-F40F-2CA6-980F-BCCA6481CDA3}"/>
              </a:ext>
            </a:extLst>
          </p:cNvPr>
          <p:cNvSpPr/>
          <p:nvPr/>
        </p:nvSpPr>
        <p:spPr>
          <a:xfrm>
            <a:off x="63000" y="7519668"/>
            <a:ext cx="6732000" cy="666164"/>
          </a:xfrm>
          <a:prstGeom prst="roundRect">
            <a:avLst>
              <a:gd name="adj" fmla="val 21708"/>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３．いくらもらえるの？ </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支給額</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対象児童</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１人につき</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２万円</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（１回限り）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です。</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1" name="角丸四角形 18">
            <a:extLst>
              <a:ext uri="{FF2B5EF4-FFF2-40B4-BE49-F238E27FC236}">
                <a16:creationId xmlns:a16="http://schemas.microsoft.com/office/drawing/2014/main" id="{B94D6CE3-A9D7-8DB7-930A-A73FBFFBCE10}"/>
              </a:ext>
            </a:extLst>
          </p:cNvPr>
          <p:cNvSpPr>
            <a:spLocks/>
          </p:cNvSpPr>
          <p:nvPr/>
        </p:nvSpPr>
        <p:spPr>
          <a:xfrm>
            <a:off x="-9000" y="9457287"/>
            <a:ext cx="6876000" cy="448713"/>
          </a:xfrm>
          <a:prstGeom prst="roundRect">
            <a:avLst>
              <a:gd name="adj" fmla="val 0"/>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108000" r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裏面に続きます。必ずご確認ください！</a:t>
            </a:r>
            <a:endParaRPr kumimoji="1" lang="en-US" altLang="ja-JP" sz="18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endParaRPr>
          </a:p>
        </p:txBody>
      </p:sp>
      <p:pic>
        <p:nvPicPr>
          <p:cNvPr id="17" name="図 16" descr="テキスト&#10;&#10;AI 生成コンテンツは誤りを含む可能性があります。">
            <a:extLst>
              <a:ext uri="{FF2B5EF4-FFF2-40B4-BE49-F238E27FC236}">
                <a16:creationId xmlns:a16="http://schemas.microsoft.com/office/drawing/2014/main" id="{EAF43660-0AC5-8BA9-A435-F156C6FEFF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74566" y="42215"/>
            <a:ext cx="1010074" cy="349100"/>
          </a:xfrm>
          <a:prstGeom prst="rect">
            <a:avLst/>
          </a:prstGeom>
        </p:spPr>
      </p:pic>
      <p:sp>
        <p:nvSpPr>
          <p:cNvPr id="38" name="角丸四角形 37">
            <a:extLst>
              <a:ext uri="{FF2B5EF4-FFF2-40B4-BE49-F238E27FC236}">
                <a16:creationId xmlns:a16="http://schemas.microsoft.com/office/drawing/2014/main" id="{AA4B4B39-F3C5-4817-4B8F-D2C53077A30D}"/>
              </a:ext>
            </a:extLst>
          </p:cNvPr>
          <p:cNvSpPr/>
          <p:nvPr/>
        </p:nvSpPr>
        <p:spPr>
          <a:xfrm>
            <a:off x="63000" y="5035037"/>
            <a:ext cx="6732000" cy="1368000"/>
          </a:xfrm>
          <a:prstGeom prst="roundRect">
            <a:avLst>
              <a:gd name="adj" fmla="val 14120"/>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１．うちの子は、対象になるの？</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対象児童</a:t>
            </a:r>
            <a:r>
              <a:rPr kumimoji="0" lang="en-US" altLang="ja-JP"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ts val="6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次に記載する児童が対象になります。</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（１）</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令和７年９月分</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en-US" altLang="ja-JP"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2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の児童手当の支給対象児童</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令和７年</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9</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月に出生した児童については</a:t>
            </a:r>
            <a:r>
              <a:rPr kumimoji="1" lang="en-US" altLang="ja-JP"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1" lang="ja-JP" altLang="en-US" sz="12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月分</a:t>
            </a:r>
            <a:r>
              <a:rPr kumimoji="0" lang="ja-JP" altLang="en-US" sz="12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0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（２）令和７年</a:t>
            </a:r>
            <a:r>
              <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10</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月１日から</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令和８年３月</a:t>
            </a:r>
            <a:r>
              <a:rPr kumimoji="0" lang="en-US" altLang="ja-JP"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31</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日まで</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に出生した児童</a:t>
            </a:r>
            <a:endParaRPr kumimoji="0"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14" name="グループ化 13">
            <a:extLst>
              <a:ext uri="{FF2B5EF4-FFF2-40B4-BE49-F238E27FC236}">
                <a16:creationId xmlns:a16="http://schemas.microsoft.com/office/drawing/2014/main" id="{E3AC8B6A-D16C-D987-1BED-D2E342C0B3EF}"/>
              </a:ext>
            </a:extLst>
          </p:cNvPr>
          <p:cNvGrpSpPr/>
          <p:nvPr/>
        </p:nvGrpSpPr>
        <p:grpSpPr>
          <a:xfrm>
            <a:off x="247616" y="2830239"/>
            <a:ext cx="1074651" cy="1872000"/>
            <a:chOff x="134911" y="808934"/>
            <a:chExt cx="1074651" cy="2051999"/>
          </a:xfrm>
          <a:solidFill>
            <a:schemeClr val="accent4">
              <a:lumMod val="20000"/>
              <a:lumOff val="80000"/>
            </a:schemeClr>
          </a:solidFill>
        </p:grpSpPr>
        <p:sp>
          <p:nvSpPr>
            <p:cNvPr id="16" name="角丸四角形 10">
              <a:extLst>
                <a:ext uri="{FF2B5EF4-FFF2-40B4-BE49-F238E27FC236}">
                  <a16:creationId xmlns:a16="http://schemas.microsoft.com/office/drawing/2014/main" id="{8F0BD8D2-DAC2-148E-77B1-F95D872F6274}"/>
                </a:ext>
              </a:extLst>
            </p:cNvPr>
            <p:cNvSpPr/>
            <p:nvPr/>
          </p:nvSpPr>
          <p:spPr>
            <a:xfrm>
              <a:off x="134911" y="808934"/>
              <a:ext cx="1074651" cy="2051999"/>
            </a:xfrm>
            <a:prstGeom prst="roundRect">
              <a:avLst/>
            </a:prstGeom>
            <a:grp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テキスト ボックス 17">
              <a:extLst>
                <a:ext uri="{FF2B5EF4-FFF2-40B4-BE49-F238E27FC236}">
                  <a16:creationId xmlns:a16="http://schemas.microsoft.com/office/drawing/2014/main" id="{8CF07FAD-412C-0D14-6BB9-5753D9986299}"/>
                </a:ext>
              </a:extLst>
            </p:cNvPr>
            <p:cNvSpPr txBox="1"/>
            <p:nvPr/>
          </p:nvSpPr>
          <p:spPr>
            <a:xfrm>
              <a:off x="150236" y="1649379"/>
              <a:ext cx="1044000" cy="371107"/>
            </a:xfrm>
            <a:prstGeom prst="rect">
              <a:avLst/>
            </a:prstGeom>
            <a:grp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dirty="0">
                  <a:solidFill>
                    <a:prstClr val="black"/>
                  </a:solidFill>
                  <a:latin typeface="メイリオ" panose="020B0604030504040204" pitchFamily="50" charset="-128"/>
                  <a:ea typeface="メイリオ" panose="020B0604030504040204" pitchFamily="50" charset="-128"/>
                </a:rPr>
                <a:t>入間</a:t>
              </a: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市</a:t>
              </a:r>
            </a:p>
          </p:txBody>
        </p:sp>
      </p:grpSp>
      <p:sp>
        <p:nvSpPr>
          <p:cNvPr id="22" name="テキスト ボックス 21">
            <a:extLst>
              <a:ext uri="{FF2B5EF4-FFF2-40B4-BE49-F238E27FC236}">
                <a16:creationId xmlns:a16="http://schemas.microsoft.com/office/drawing/2014/main" id="{169115FC-DF73-3084-B74B-C4474D0E163B}"/>
              </a:ext>
            </a:extLst>
          </p:cNvPr>
          <p:cNvSpPr txBox="1"/>
          <p:nvPr/>
        </p:nvSpPr>
        <p:spPr>
          <a:xfrm>
            <a:off x="1255315" y="2829076"/>
            <a:ext cx="3439349" cy="307777"/>
          </a:xfrm>
          <a:prstGeom prst="rect">
            <a:avLst/>
          </a:prstGeom>
          <a:noFill/>
        </p:spPr>
        <p:txBody>
          <a:bodyPr wrap="square" rtlCol="0">
            <a:spAutoFit/>
          </a:bodyPr>
          <a:lstStyle/>
          <a:p>
            <a:pPr marL="179388" marR="0" lvl="0" indent="-179388"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①手当の</a:t>
            </a:r>
            <a:r>
              <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ご案内を送付します</a:t>
            </a: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p>
        </p:txBody>
      </p:sp>
      <p:sp>
        <p:nvSpPr>
          <p:cNvPr id="28" name="テキスト ボックス 27">
            <a:extLst>
              <a:ext uri="{FF2B5EF4-FFF2-40B4-BE49-F238E27FC236}">
                <a16:creationId xmlns:a16="http://schemas.microsoft.com/office/drawing/2014/main" id="{E19F6A40-C896-8A13-6DC1-7350811B1F81}"/>
              </a:ext>
            </a:extLst>
          </p:cNvPr>
          <p:cNvSpPr txBox="1"/>
          <p:nvPr/>
        </p:nvSpPr>
        <p:spPr>
          <a:xfrm>
            <a:off x="1306941" y="3850805"/>
            <a:ext cx="3916698"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➂児童手当受給</a:t>
            </a: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口座等へ振り込みます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1" name="テキスト ボックス 30">
            <a:extLst>
              <a:ext uri="{FF2B5EF4-FFF2-40B4-BE49-F238E27FC236}">
                <a16:creationId xmlns:a16="http://schemas.microsoft.com/office/drawing/2014/main" id="{834D8642-27D9-6FD2-A176-105F09DEFA48}"/>
              </a:ext>
            </a:extLst>
          </p:cNvPr>
          <p:cNvSpPr txBox="1"/>
          <p:nvPr/>
        </p:nvSpPr>
        <p:spPr>
          <a:xfrm>
            <a:off x="1378298" y="4457202"/>
            <a:ext cx="4043447" cy="307777"/>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注）裏面の「６」の方は申請書を提出ください。</a:t>
            </a:r>
            <a:endParaRPr kumimoji="1" lang="ja-JP" altLang="en-US"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3" name="角丸四角形 37">
            <a:extLst>
              <a:ext uri="{FF2B5EF4-FFF2-40B4-BE49-F238E27FC236}">
                <a16:creationId xmlns:a16="http://schemas.microsoft.com/office/drawing/2014/main" id="{A114FD82-7243-B7D0-A88B-4E8A82D53C6C}"/>
              </a:ext>
            </a:extLst>
          </p:cNvPr>
          <p:cNvSpPr/>
          <p:nvPr/>
        </p:nvSpPr>
        <p:spPr>
          <a:xfrm>
            <a:off x="5271619" y="2829076"/>
            <a:ext cx="1394901" cy="1872000"/>
          </a:xfrm>
          <a:prstGeom prst="roundRect">
            <a:avLst/>
          </a:prstGeom>
          <a:solidFill>
            <a:schemeClr val="accent4">
              <a:lumMod val="20000"/>
              <a:lumOff val="80000"/>
            </a:schemeClr>
          </a:solidFill>
          <a:ln w="28575">
            <a:solidFill>
              <a:schemeClr val="accent4"/>
            </a:solidFill>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ABC81EC8-752A-3B2A-4315-B4CF6ED0ADD0}"/>
              </a:ext>
            </a:extLst>
          </p:cNvPr>
          <p:cNvSpPr txBox="1"/>
          <p:nvPr/>
        </p:nvSpPr>
        <p:spPr>
          <a:xfrm>
            <a:off x="5310016" y="3457067"/>
            <a:ext cx="1318106" cy="616019"/>
          </a:xfrm>
          <a:prstGeom prst="rect">
            <a:avLst/>
          </a:prstGeom>
          <a:solidFill>
            <a:schemeClr val="accent4">
              <a:lumMod val="20000"/>
              <a:lumOff val="80000"/>
            </a:schemeClr>
          </a:solidFill>
          <a:ln>
            <a:noFill/>
          </a:ln>
        </p:spPr>
        <p:txBody>
          <a:bodyPr wrap="square" rtlCol="0" anchor="ctr">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子育て</a:t>
            </a:r>
            <a:endParaRPr kumimoji="1" lang="en-US" altLang="ja-JP"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世帯</a:t>
            </a:r>
          </a:p>
        </p:txBody>
      </p:sp>
      <p:sp>
        <p:nvSpPr>
          <p:cNvPr id="24" name="テキスト ボックス 23">
            <a:extLst>
              <a:ext uri="{FF2B5EF4-FFF2-40B4-BE49-F238E27FC236}">
                <a16:creationId xmlns:a16="http://schemas.microsoft.com/office/drawing/2014/main" id="{09C5C1BC-DA8C-E13E-7CE5-4039C0AB676F}"/>
              </a:ext>
            </a:extLst>
          </p:cNvPr>
          <p:cNvSpPr txBox="1"/>
          <p:nvPr/>
        </p:nvSpPr>
        <p:spPr>
          <a:xfrm>
            <a:off x="5343133" y="4249086"/>
            <a:ext cx="1251873" cy="276999"/>
          </a:xfrm>
          <a:prstGeom prst="rect">
            <a:avLst/>
          </a:prstGeom>
          <a:noFill/>
          <a:ln w="34925">
            <a:solidFill>
              <a:srgbClr val="FF0000"/>
            </a:solid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申請が必要な方</a:t>
            </a:r>
            <a:endParaRPr kumimoji="1" lang="en-US" altLang="ja-JP" sz="120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cxnSp>
        <p:nvCxnSpPr>
          <p:cNvPr id="25" name="直線矢印コネクタ 24">
            <a:extLst>
              <a:ext uri="{FF2B5EF4-FFF2-40B4-BE49-F238E27FC236}">
                <a16:creationId xmlns:a16="http://schemas.microsoft.com/office/drawing/2014/main" id="{BB062E36-3EB9-D324-F753-EEBC2ADA72DE}"/>
              </a:ext>
            </a:extLst>
          </p:cNvPr>
          <p:cNvCxnSpPr>
            <a:cxnSpLocks/>
          </p:cNvCxnSpPr>
          <p:nvPr/>
        </p:nvCxnSpPr>
        <p:spPr>
          <a:xfrm flipH="1">
            <a:off x="1397450" y="4389837"/>
            <a:ext cx="3888000" cy="0"/>
          </a:xfrm>
          <a:prstGeom prst="straightConnector1">
            <a:avLst/>
          </a:prstGeom>
          <a:ln w="34925">
            <a:solidFill>
              <a:srgbClr val="FF0000"/>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6DFD40CC-5BD4-71C2-0531-1E31880179D9}"/>
              </a:ext>
            </a:extLst>
          </p:cNvPr>
          <p:cNvCxnSpPr>
            <a:cxnSpLocks/>
          </p:cNvCxnSpPr>
          <p:nvPr/>
        </p:nvCxnSpPr>
        <p:spPr>
          <a:xfrm>
            <a:off x="1344929" y="3160178"/>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2BD08717-D880-FC15-DD85-AE94D6DE14EB}"/>
              </a:ext>
            </a:extLst>
          </p:cNvPr>
          <p:cNvCxnSpPr>
            <a:cxnSpLocks/>
          </p:cNvCxnSpPr>
          <p:nvPr/>
        </p:nvCxnSpPr>
        <p:spPr>
          <a:xfrm flipH="1">
            <a:off x="1344929" y="3736675"/>
            <a:ext cx="3852000" cy="0"/>
          </a:xfrm>
          <a:prstGeom prst="straightConnector1">
            <a:avLst/>
          </a:prstGeom>
          <a:ln w="34925">
            <a:solidFill>
              <a:schemeClr val="accent4"/>
            </a:solidFill>
            <a:prstDash val="solid"/>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FD20887-439D-5E42-3193-EB88B8FF69A9}"/>
              </a:ext>
            </a:extLst>
          </p:cNvPr>
          <p:cNvCxnSpPr>
            <a:cxnSpLocks/>
          </p:cNvCxnSpPr>
          <p:nvPr/>
        </p:nvCxnSpPr>
        <p:spPr>
          <a:xfrm>
            <a:off x="1344929" y="4195066"/>
            <a:ext cx="3852000" cy="0"/>
          </a:xfrm>
          <a:prstGeom prst="straightConnector1">
            <a:avLst/>
          </a:prstGeom>
          <a:ln w="34925">
            <a:solidFill>
              <a:schemeClr val="accent4"/>
            </a:solidFill>
            <a:tailEnd type="triangle" w="lg" len="lg"/>
          </a:ln>
        </p:spPr>
        <p:style>
          <a:lnRef idx="1">
            <a:schemeClr val="accent1"/>
          </a:lnRef>
          <a:fillRef idx="0">
            <a:schemeClr val="accent1"/>
          </a:fillRef>
          <a:effectRef idx="0">
            <a:schemeClr val="accent1"/>
          </a:effectRef>
          <a:fontRef idx="minor">
            <a:schemeClr val="tx1"/>
          </a:fontRef>
        </p:style>
      </p:cxnSp>
      <p:sp>
        <p:nvSpPr>
          <p:cNvPr id="27" name="テキスト ボックス 26">
            <a:extLst>
              <a:ext uri="{FF2B5EF4-FFF2-40B4-BE49-F238E27FC236}">
                <a16:creationId xmlns:a16="http://schemas.microsoft.com/office/drawing/2014/main" id="{14BE914D-4AB4-5327-B7A9-E71FB922CDE8}"/>
              </a:ext>
            </a:extLst>
          </p:cNvPr>
          <p:cNvSpPr txBox="1"/>
          <p:nvPr/>
        </p:nvSpPr>
        <p:spPr>
          <a:xfrm>
            <a:off x="1255315" y="3242845"/>
            <a:ext cx="4999337" cy="523220"/>
          </a:xfrm>
          <a:prstGeom prst="rect">
            <a:avLst/>
          </a:prstGeom>
          <a:noFill/>
        </p:spPr>
        <p:txBody>
          <a:bodyPr wrap="square" rtlCol="0">
            <a:spAutoFit/>
          </a:bodyPr>
          <a:lstStyle/>
          <a:p>
            <a:pPr marL="82550" marR="0" lvl="0" indent="-82550" algn="l" defTabSz="457200" rtl="0" eaLnBrk="1" fontAlgn="auto" latinLnBrk="0" hangingPunct="1">
              <a:lnSpc>
                <a:spcPct val="100000"/>
              </a:lnSpc>
              <a:spcBef>
                <a:spcPts val="0"/>
              </a:spcBef>
              <a:spcAft>
                <a:spcPts val="0"/>
              </a:spcAft>
              <a:buClrTx/>
              <a:buSzTx/>
              <a:buFontTx/>
              <a:buNone/>
              <a:tabLst>
                <a:tab pos="3582988" algn="l"/>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➁希望しない場合や支給口座を変更する場合のみ、</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82550" marR="0" lvl="0" indent="-8255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ご案内に同封の届出書を返送してください。</a:t>
            </a:r>
          </a:p>
        </p:txBody>
      </p:sp>
    </p:spTree>
    <p:extLst>
      <p:ext uri="{BB962C8B-B14F-4D97-AF65-F5344CB8AC3E}">
        <p14:creationId xmlns:p14="http://schemas.microsoft.com/office/powerpoint/2010/main" val="721867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D60014-38C1-B21F-045B-A2B072A312B6}"/>
            </a:ext>
          </a:extLst>
        </p:cNvPr>
        <p:cNvGrpSpPr/>
        <p:nvPr/>
      </p:nvGrpSpPr>
      <p:grpSpPr>
        <a:xfrm>
          <a:off x="0" y="0"/>
          <a:ext cx="0" cy="0"/>
          <a:chOff x="0" y="0"/>
          <a:chExt cx="0" cy="0"/>
        </a:xfrm>
      </p:grpSpPr>
      <p:grpSp>
        <p:nvGrpSpPr>
          <p:cNvPr id="33" name="グループ化 32">
            <a:extLst>
              <a:ext uri="{FF2B5EF4-FFF2-40B4-BE49-F238E27FC236}">
                <a16:creationId xmlns:a16="http://schemas.microsoft.com/office/drawing/2014/main" id="{88197AC2-730E-4317-8DD5-B4DBEE88D966}"/>
              </a:ext>
            </a:extLst>
          </p:cNvPr>
          <p:cNvGrpSpPr/>
          <p:nvPr/>
        </p:nvGrpSpPr>
        <p:grpSpPr>
          <a:xfrm>
            <a:off x="63000" y="8351877"/>
            <a:ext cx="6732000" cy="1484754"/>
            <a:chOff x="199561" y="8409709"/>
            <a:chExt cx="6732000" cy="1467105"/>
          </a:xfrm>
        </p:grpSpPr>
        <p:sp>
          <p:nvSpPr>
            <p:cNvPr id="51" name="正方形/長方形 50">
              <a:extLst>
                <a:ext uri="{FF2B5EF4-FFF2-40B4-BE49-F238E27FC236}">
                  <a16:creationId xmlns:a16="http://schemas.microsoft.com/office/drawing/2014/main" id="{8098E766-883E-B442-599E-1B5C1E224667}"/>
                </a:ext>
              </a:extLst>
            </p:cNvPr>
            <p:cNvSpPr/>
            <p:nvPr/>
          </p:nvSpPr>
          <p:spPr>
            <a:xfrm>
              <a:off x="199561" y="8409709"/>
              <a:ext cx="6732000" cy="1426289"/>
            </a:xfrm>
            <a:prstGeom prst="rect">
              <a:avLst/>
            </a:prstGeom>
            <a:solidFill>
              <a:schemeClr val="accent2">
                <a:lumMod val="20000"/>
                <a:lumOff val="80000"/>
              </a:schemeClr>
            </a:solidFill>
            <a:ln w="57150" cmpd="dbl">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45700" rIns="0" bIns="45700" spcCol="0" rtlCol="0" anchor="ctr"/>
            <a:lstStyle/>
            <a:p>
              <a:pPr algn="ctr" defTabSz="1474670"/>
              <a:endParaRPr lang="ja-JP" altLang="en-US">
                <a:solidFill>
                  <a:prstClr val="white"/>
                </a:solidFill>
                <a:latin typeface="メイリオ" panose="020B0604030504040204" pitchFamily="50" charset="-128"/>
                <a:ea typeface="メイリオ" panose="020B0604030504040204" pitchFamily="50" charset="-128"/>
              </a:endParaRPr>
            </a:p>
          </p:txBody>
        </p:sp>
        <p:sp>
          <p:nvSpPr>
            <p:cNvPr id="52" name="テキスト ボックス 51">
              <a:extLst>
                <a:ext uri="{FF2B5EF4-FFF2-40B4-BE49-F238E27FC236}">
                  <a16:creationId xmlns:a16="http://schemas.microsoft.com/office/drawing/2014/main" id="{7A9CF585-0D6F-B19D-ACAF-C44996A4000F}"/>
                </a:ext>
              </a:extLst>
            </p:cNvPr>
            <p:cNvSpPr txBox="1"/>
            <p:nvPr/>
          </p:nvSpPr>
          <p:spPr>
            <a:xfrm>
              <a:off x="865295" y="8522879"/>
              <a:ext cx="5884371" cy="584430"/>
            </a:xfrm>
            <a:prstGeom prst="rect">
              <a:avLst/>
            </a:prstGeom>
            <a:noFill/>
          </p:spPr>
          <p:txBody>
            <a:bodyPr wrap="square" lIns="35989" tIns="35989" rIns="35989" bIns="35989" rtlCol="0" anchor="ctr" anchorCtr="0">
              <a:spAutoFit/>
            </a:bodyPr>
            <a:lstStyle/>
            <a:p>
              <a:pPr defTabSz="1474670">
                <a:lnSpc>
                  <a:spcPct val="110000"/>
                </a:lnSpc>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「物価高対応子育て応援手当</a:t>
              </a:r>
              <a:r>
                <a:rPr lang="en-US" altLang="ja-JP" sz="1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に関する</a:t>
              </a:r>
              <a:endParaRPr lang="en-US" altLang="ja-JP" b="1" dirty="0">
                <a:latin typeface="メイリオ" panose="020B0604030504040204" pitchFamily="50" charset="-128"/>
                <a:ea typeface="メイリオ" panose="020B0604030504040204" pitchFamily="50" charset="-128"/>
                <a:cs typeface="メイリオ" panose="020B0604030504040204" pitchFamily="50" charset="-128"/>
              </a:endParaRPr>
            </a:p>
            <a:p>
              <a:pPr defTabSz="1474670">
                <a:lnSpc>
                  <a:spcPct val="110000"/>
                </a:lnSpc>
              </a:pPr>
              <a:r>
                <a:rPr lang="ja-JP" altLang="en-US" b="1" dirty="0">
                  <a:solidFill>
                    <a:srgbClr val="C00000"/>
                  </a:solidFill>
                  <a:latin typeface="メイリオ" panose="020B0604030504040204" pitchFamily="50" charset="-128"/>
                  <a:ea typeface="メイリオ" panose="020B0604030504040204" pitchFamily="50" charset="-128"/>
                  <a:cs typeface="メイリオ" panose="020B0604030504040204" pitchFamily="50" charset="-128"/>
                </a:rPr>
                <a:t>“振り込め詐欺”や“個人情報の詐取”</a:t>
              </a:r>
              <a:r>
                <a:rPr lang="ja-JP" altLang="en-US"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にご注意ください。　</a:t>
              </a:r>
            </a:p>
          </p:txBody>
        </p:sp>
        <p:grpSp>
          <p:nvGrpSpPr>
            <p:cNvPr id="53" name="グループ化 52">
              <a:extLst>
                <a:ext uri="{FF2B5EF4-FFF2-40B4-BE49-F238E27FC236}">
                  <a16:creationId xmlns:a16="http://schemas.microsoft.com/office/drawing/2014/main" id="{18E66280-942D-2640-1D81-5E0DD48A781C}"/>
                </a:ext>
              </a:extLst>
            </p:cNvPr>
            <p:cNvGrpSpPr/>
            <p:nvPr/>
          </p:nvGrpSpPr>
          <p:grpSpPr>
            <a:xfrm>
              <a:off x="312374" y="8547439"/>
              <a:ext cx="504056" cy="438314"/>
              <a:chOff x="298391" y="1084764"/>
              <a:chExt cx="828000" cy="828000"/>
            </a:xfrm>
          </p:grpSpPr>
          <p:sp>
            <p:nvSpPr>
              <p:cNvPr id="54" name="円/楕円 59">
                <a:extLst>
                  <a:ext uri="{FF2B5EF4-FFF2-40B4-BE49-F238E27FC236}">
                    <a16:creationId xmlns:a16="http://schemas.microsoft.com/office/drawing/2014/main" id="{2B54727B-5327-A14C-986D-C0FC6CEB581B}"/>
                  </a:ext>
                </a:extLst>
              </p:cNvPr>
              <p:cNvSpPr>
                <a:spLocks noChangeAspect="1"/>
              </p:cNvSpPr>
              <p:nvPr/>
            </p:nvSpPr>
            <p:spPr>
              <a:xfrm>
                <a:off x="298391" y="1084764"/>
                <a:ext cx="828000" cy="828000"/>
              </a:xfrm>
              <a:prstGeom prst="ellipse">
                <a:avLst/>
              </a:prstGeom>
              <a:solidFill>
                <a:schemeClr val="bg1"/>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lIns="88697" tIns="44348" rIns="88697" bIns="44348" spcCol="0" rtlCol="0" anchor="ctr"/>
              <a:lstStyle/>
              <a:p>
                <a:pPr algn="ctr" defTabSz="1474670"/>
                <a:endParaRPr lang="ja-JP" altLang="en-US" sz="2000">
                  <a:solidFill>
                    <a:prstClr val="white"/>
                  </a:solidFill>
                  <a:latin typeface="メイリオ" panose="020B0604030504040204" pitchFamily="50" charset="-128"/>
                  <a:ea typeface="メイリオ" panose="020B0604030504040204" pitchFamily="50" charset="-128"/>
                </a:endParaRPr>
              </a:p>
            </p:txBody>
          </p:sp>
          <p:pic>
            <p:nvPicPr>
              <p:cNvPr id="55" name="図 54">
                <a:extLst>
                  <a:ext uri="{FF2B5EF4-FFF2-40B4-BE49-F238E27FC236}">
                    <a16:creationId xmlns:a16="http://schemas.microsoft.com/office/drawing/2014/main" id="{7F286D22-A5D1-F1FC-0162-C04FF428A49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9804" y="1146359"/>
                <a:ext cx="225538" cy="648001"/>
              </a:xfrm>
              <a:prstGeom prst="rect">
                <a:avLst/>
              </a:prstGeom>
            </p:spPr>
          </p:pic>
        </p:grpSp>
        <p:sp>
          <p:nvSpPr>
            <p:cNvPr id="56" name="テキスト ボックス 55">
              <a:extLst>
                <a:ext uri="{FF2B5EF4-FFF2-40B4-BE49-F238E27FC236}">
                  <a16:creationId xmlns:a16="http://schemas.microsoft.com/office/drawing/2014/main" id="{FC9E9514-48A9-67EB-EB44-5AA0C1E0BE46}"/>
                </a:ext>
              </a:extLst>
            </p:cNvPr>
            <p:cNvSpPr txBox="1"/>
            <p:nvPr/>
          </p:nvSpPr>
          <p:spPr>
            <a:xfrm>
              <a:off x="268309" y="8968826"/>
              <a:ext cx="6623999" cy="907988"/>
            </a:xfrm>
            <a:prstGeom prst="rect">
              <a:avLst/>
            </a:prstGeom>
            <a:noFill/>
          </p:spPr>
          <p:txBody>
            <a:bodyPr wrap="square" lIns="72000" tIns="52676" rIns="72000" bIns="52676" rtlCol="0" anchor="ctr" anchorCtr="0">
              <a:spAutoFit/>
            </a:bodyPr>
            <a:lstStyle/>
            <a:p>
              <a:pPr defTabSz="1474670">
                <a:lnSpc>
                  <a:spcPct val="110000"/>
                </a:lnSpc>
              </a:pP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ご自宅や職場などに入間市から問い合わせを行うことがありますが、ＡＴＭ（現金自動預払機）の操作をお願いすることや、支給のための手数料などの</a:t>
              </a:r>
              <a:r>
                <a:rPr lang="ja-JP" altLang="en-US" sz="1200" b="1" u="sng"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振り込みを求めることは絶対にありません</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。もし、不審な電話がかかってきた場合には、すぐに入間市の窓口又は最寄りの警察署や警察相談専用電話（＃</a:t>
              </a:r>
              <a:r>
                <a:rPr lang="en-US" altLang="ja-JP"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9110</a:t>
              </a:r>
              <a:r>
                <a:rPr lang="ja-JP" altLang="en-US" sz="12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）にご連絡ください。</a:t>
              </a:r>
            </a:p>
          </p:txBody>
        </p:sp>
      </p:grpSp>
      <p:sp>
        <p:nvSpPr>
          <p:cNvPr id="18" name="角丸四角形 19">
            <a:extLst>
              <a:ext uri="{FF2B5EF4-FFF2-40B4-BE49-F238E27FC236}">
                <a16:creationId xmlns:a16="http://schemas.microsoft.com/office/drawing/2014/main" id="{0BD7831A-70A4-B00B-DB58-5777BBA37F43}"/>
              </a:ext>
            </a:extLst>
          </p:cNvPr>
          <p:cNvSpPr/>
          <p:nvPr/>
        </p:nvSpPr>
        <p:spPr>
          <a:xfrm>
            <a:off x="63000" y="2150399"/>
            <a:ext cx="6732000" cy="1404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r>
              <a:rPr lang="ja-JP" altLang="en-US" sz="1400" b="1" u="sng" dirty="0">
                <a:latin typeface="メイリオ" panose="020B0604030504040204" pitchFamily="50" charset="-128"/>
                <a:ea typeface="メイリオ" panose="020B0604030504040204" pitchFamily="50" charset="-128"/>
              </a:rPr>
              <a:t>６．申請が必要なのはどんな場合？</a:t>
            </a:r>
            <a:endParaRPr lang="ja-JP" altLang="en-US" sz="1400" u="sng" dirty="0">
              <a:latin typeface="メイリオ" panose="020B0604030504040204" pitchFamily="50" charset="-128"/>
              <a:ea typeface="メイリオ" panose="020B0604030504040204" pitchFamily="50" charset="-128"/>
            </a:endParaRPr>
          </a:p>
          <a:p>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次に記載する方は申請が原則必要</a:t>
            </a:r>
            <a:r>
              <a:rPr lang="ja-JP" altLang="en-US" sz="1400" dirty="0">
                <a:latin typeface="メイリオ" panose="020B0604030504040204" pitchFamily="50" charset="-128"/>
                <a:ea typeface="メイリオ" panose="020B0604030504040204" pitchFamily="50" charset="-128"/>
              </a:rPr>
              <a:t>です。同封の申請書を提出してください。</a:t>
            </a:r>
          </a:p>
          <a:p>
            <a:pPr marL="179388" indent="-179388"/>
            <a:r>
              <a:rPr lang="ja-JP" altLang="en-US" sz="1400" dirty="0">
                <a:latin typeface="メイリオ" panose="020B0604030504040204" pitchFamily="50" charset="-128"/>
                <a:ea typeface="メイリオ" panose="020B0604030504040204" pitchFamily="50" charset="-128"/>
              </a:rPr>
              <a:t>　・令和８年１月１日から令和８年３月</a:t>
            </a:r>
            <a:r>
              <a:rPr lang="en-US" altLang="ja-JP" sz="1400" dirty="0">
                <a:latin typeface="メイリオ" panose="020B0604030504040204" pitchFamily="50" charset="-128"/>
                <a:ea typeface="メイリオ" panose="020B0604030504040204" pitchFamily="50" charset="-128"/>
              </a:rPr>
              <a:t>31</a:t>
            </a:r>
            <a:r>
              <a:rPr lang="ja-JP" altLang="en-US" sz="1400" dirty="0">
                <a:latin typeface="メイリオ" panose="020B0604030504040204" pitchFamily="50" charset="-128"/>
                <a:ea typeface="メイリオ" panose="020B0604030504040204" pitchFamily="50" charset="-128"/>
              </a:rPr>
              <a:t>日までに出生した児童の保護者</a:t>
            </a:r>
            <a:endParaRPr kumimoji="1" lang="en-US" altLang="ja-JP" sz="1400" dirty="0">
              <a:solidFill>
                <a:prstClr val="black"/>
              </a:solidFill>
              <a:latin typeface="メイリオ" panose="020B0604030504040204" pitchFamily="50" charset="-128"/>
              <a:ea typeface="メイリオ" panose="020B0604030504040204" pitchFamily="50" charset="-128"/>
            </a:endParaRPr>
          </a:p>
          <a:p>
            <a:pPr marL="179388" indent="-179388"/>
            <a:r>
              <a:rPr lang="ja-JP" altLang="en-US" sz="1400" dirty="0">
                <a:latin typeface="メイリオ" panose="020B0604030504040204" pitchFamily="50" charset="-128"/>
                <a:ea typeface="メイリオ" panose="020B0604030504040204" pitchFamily="50" charset="-128"/>
              </a:rPr>
              <a:t>　・所属庁から児童手当を受給している公務員（下記「公務員の方へ」を参照）</a:t>
            </a:r>
            <a:endParaRPr lang="en-US" altLang="ja-JP" sz="1400" dirty="0">
              <a:latin typeface="メイリオ" panose="020B0604030504040204" pitchFamily="50" charset="-128"/>
              <a:ea typeface="メイリオ" panose="020B0604030504040204" pitchFamily="50" charset="-128"/>
            </a:endParaRPr>
          </a:p>
          <a:p>
            <a:pPr marL="355600" indent="-355600"/>
            <a:r>
              <a:rPr lang="ja-JP" altLang="en-US" sz="1400" dirty="0">
                <a:latin typeface="メイリオ" panose="020B0604030504040204" pitchFamily="50" charset="-128"/>
                <a:ea typeface="メイリオ" panose="020B0604030504040204" pitchFamily="50" charset="-128"/>
              </a:rPr>
              <a:t>　・</a:t>
            </a:r>
            <a:r>
              <a:rPr lang="en-US" altLang="ja-JP" sz="1400" dirty="0">
                <a:latin typeface="メイリオ" panose="020B0604030504040204" pitchFamily="50" charset="-128"/>
                <a:ea typeface="メイリオ" panose="020B0604030504040204" pitchFamily="50" charset="-128"/>
              </a:rPr>
              <a:t>10</a:t>
            </a:r>
            <a:r>
              <a:rPr lang="ja-JP" altLang="en-US" sz="1400" dirty="0">
                <a:latin typeface="メイリオ" panose="020B0604030504040204" pitchFamily="50" charset="-128"/>
                <a:ea typeface="メイリオ" panose="020B0604030504040204" pitchFamily="50" charset="-128"/>
              </a:rPr>
              <a:t>月１日以降に離婚（離婚調停中等も含む）により児童手当の申請が必要になった保護者</a:t>
            </a:r>
            <a:endParaRPr lang="en-US" altLang="ja-JP" sz="1400" dirty="0">
              <a:latin typeface="メイリオ" panose="020B0604030504040204" pitchFamily="50" charset="-128"/>
              <a:ea typeface="メイリオ" panose="020B0604030504040204" pitchFamily="50" charset="-128"/>
            </a:endParaRPr>
          </a:p>
        </p:txBody>
      </p:sp>
      <p:grpSp>
        <p:nvGrpSpPr>
          <p:cNvPr id="12" name="グループ化 11">
            <a:extLst>
              <a:ext uri="{FF2B5EF4-FFF2-40B4-BE49-F238E27FC236}">
                <a16:creationId xmlns:a16="http://schemas.microsoft.com/office/drawing/2014/main" id="{DE7C4D1A-D82A-807E-71FD-5A6ADC6FCEAB}"/>
              </a:ext>
            </a:extLst>
          </p:cNvPr>
          <p:cNvGrpSpPr/>
          <p:nvPr/>
        </p:nvGrpSpPr>
        <p:grpSpPr>
          <a:xfrm>
            <a:off x="97639" y="7269509"/>
            <a:ext cx="3276000" cy="1008000"/>
            <a:chOff x="97639" y="7119291"/>
            <a:chExt cx="3276000" cy="1008000"/>
          </a:xfrm>
        </p:grpSpPr>
        <p:sp>
          <p:nvSpPr>
            <p:cNvPr id="3" name="角丸四角形 19">
              <a:extLst>
                <a:ext uri="{FF2B5EF4-FFF2-40B4-BE49-F238E27FC236}">
                  <a16:creationId xmlns:a16="http://schemas.microsoft.com/office/drawing/2014/main" id="{1C53D8A4-7EBD-C76F-0BD6-1D67A1E242FA}"/>
                </a:ext>
              </a:extLst>
            </p:cNvPr>
            <p:cNvSpPr/>
            <p:nvPr/>
          </p:nvSpPr>
          <p:spPr>
            <a:xfrm>
              <a:off x="97639"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こども支援部こども支援課</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en-US" altLang="ja-JP" sz="1200" dirty="0">
                  <a:solidFill>
                    <a:srgbClr val="FF0000"/>
                  </a:solidFill>
                  <a:latin typeface="メイリオ" panose="020B0604030504040204" pitchFamily="50" charset="-128"/>
                  <a:ea typeface="メイリオ" panose="020B0604030504040204" pitchFamily="50" charset="-128"/>
                </a:rPr>
                <a:t>04-2964-1111(</a:t>
              </a:r>
              <a:r>
                <a:rPr kumimoji="1" lang="ja-JP" altLang="en-US" sz="1200" dirty="0">
                  <a:solidFill>
                    <a:srgbClr val="FF0000"/>
                  </a:solidFill>
                  <a:latin typeface="メイリオ" panose="020B0604030504040204" pitchFamily="50" charset="-128"/>
                  <a:ea typeface="メイリオ" panose="020B0604030504040204" pitchFamily="50" charset="-128"/>
                </a:rPr>
                <a:t>内線</a:t>
              </a:r>
              <a:r>
                <a:rPr kumimoji="1" lang="en-US" altLang="ja-JP" sz="1200" dirty="0">
                  <a:solidFill>
                    <a:srgbClr val="FF0000"/>
                  </a:solidFill>
                  <a:latin typeface="メイリオ" panose="020B0604030504040204" pitchFamily="50" charset="-128"/>
                  <a:ea typeface="メイリオ" panose="020B0604030504040204" pitchFamily="50" charset="-128"/>
                </a:rPr>
                <a:t>2351</a:t>
              </a:r>
              <a:r>
                <a:rPr kumimoji="1" lang="ja-JP" altLang="en-US" sz="1200" dirty="0">
                  <a:solidFill>
                    <a:srgbClr val="FF0000"/>
                  </a:solidFill>
                  <a:latin typeface="メイリオ" panose="020B0604030504040204" pitchFamily="50" charset="-128"/>
                  <a:ea typeface="メイリオ" panose="020B0604030504040204" pitchFamily="50" charset="-128"/>
                </a:rPr>
                <a:t>、</a:t>
              </a:r>
              <a:r>
                <a:rPr kumimoji="1" lang="en-US" altLang="ja-JP" sz="1200" dirty="0">
                  <a:solidFill>
                    <a:srgbClr val="FF0000"/>
                  </a:solidFill>
                  <a:latin typeface="メイリオ" panose="020B0604030504040204" pitchFamily="50" charset="-128"/>
                  <a:ea typeface="メイリオ" panose="020B0604030504040204" pitchFamily="50" charset="-128"/>
                </a:rPr>
                <a:t>2352)</a:t>
              </a:r>
            </a:p>
            <a:p>
              <a:r>
                <a:rPr kumimoji="1" lang="ja-JP" altLang="en-US" sz="1400" dirty="0">
                  <a:solidFill>
                    <a:prstClr val="black"/>
                  </a:solidFill>
                  <a:latin typeface="メイリオ" panose="020B0604030504040204" pitchFamily="50" charset="-128"/>
                  <a:ea typeface="メイリオ" panose="020B0604030504040204" pitchFamily="50" charset="-128"/>
                </a:rPr>
                <a:t>　</a:t>
              </a:r>
              <a:r>
                <a:rPr kumimoji="1" lang="ja-JP" altLang="en-US" sz="1200" dirty="0">
                  <a:solidFill>
                    <a:prstClr val="black"/>
                  </a:solidFill>
                  <a:latin typeface="メイリオ" panose="020B0604030504040204" pitchFamily="50" charset="-128"/>
                  <a:ea typeface="メイリオ" panose="020B0604030504040204" pitchFamily="50" charset="-128"/>
                </a:rPr>
                <a:t>（受付時間：平日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8:30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17:15</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b="1" dirty="0">
                <a:solidFill>
                  <a:srgbClr val="FF0000"/>
                </a:solidFill>
                <a:latin typeface="メイリオ" panose="020B0604030504040204" pitchFamily="50" charset="-128"/>
                <a:ea typeface="メイリオ" panose="020B0604030504040204" pitchFamily="50" charset="-128"/>
              </a:endParaRPr>
            </a:p>
          </p:txBody>
        </p:sp>
        <p:sp>
          <p:nvSpPr>
            <p:cNvPr id="5" name="角丸四角形 19">
              <a:extLst>
                <a:ext uri="{FF2B5EF4-FFF2-40B4-BE49-F238E27FC236}">
                  <a16:creationId xmlns:a16="http://schemas.microsoft.com/office/drawing/2014/main" id="{BCF818B6-1C77-40AB-8D5A-B695E9124CEE}"/>
                </a:ext>
              </a:extLst>
            </p:cNvPr>
            <p:cNvSpPr/>
            <p:nvPr/>
          </p:nvSpPr>
          <p:spPr>
            <a:xfrm>
              <a:off x="97640"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 入間市役所）</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grpSp>
        <p:nvGrpSpPr>
          <p:cNvPr id="15" name="グループ化 14">
            <a:extLst>
              <a:ext uri="{FF2B5EF4-FFF2-40B4-BE49-F238E27FC236}">
                <a16:creationId xmlns:a16="http://schemas.microsoft.com/office/drawing/2014/main" id="{23F3FA96-E157-8BB4-06C0-1B617375E44C}"/>
              </a:ext>
            </a:extLst>
          </p:cNvPr>
          <p:cNvGrpSpPr/>
          <p:nvPr/>
        </p:nvGrpSpPr>
        <p:grpSpPr>
          <a:xfrm>
            <a:off x="3477196" y="7269509"/>
            <a:ext cx="3276000" cy="1008000"/>
            <a:chOff x="3431476" y="7119291"/>
            <a:chExt cx="3276000" cy="1008000"/>
          </a:xfrm>
        </p:grpSpPr>
        <p:sp>
          <p:nvSpPr>
            <p:cNvPr id="6" name="角丸四角形 19">
              <a:extLst>
                <a:ext uri="{FF2B5EF4-FFF2-40B4-BE49-F238E27FC236}">
                  <a16:creationId xmlns:a16="http://schemas.microsoft.com/office/drawing/2014/main" id="{388C9FDC-3D8B-0D07-C5B5-A37FF037DFB1}"/>
                </a:ext>
              </a:extLst>
            </p:cNvPr>
            <p:cNvSpPr/>
            <p:nvPr/>
          </p:nvSpPr>
          <p:spPr>
            <a:xfrm>
              <a:off x="3431476" y="7119291"/>
              <a:ext cx="3276000" cy="1008000"/>
            </a:xfrm>
            <a:prstGeom prst="roundRect">
              <a:avLst>
                <a:gd name="adj" fmla="val 3630"/>
              </a:avLst>
            </a:prstGeom>
            <a:ln w="38100">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a:lnSpc>
                  <a:spcPts val="2200"/>
                </a:lnSpc>
              </a:pPr>
              <a:endParaRPr kumimoji="1" lang="en-US" altLang="ja-JP" sz="20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こども家庭庁　コールセンター</a:t>
              </a:r>
              <a:endParaRPr kumimoji="1" lang="en-US" altLang="ja-JP" sz="1400" dirty="0">
                <a:solidFill>
                  <a:prstClr val="black"/>
                </a:solidFill>
                <a:latin typeface="メイリオ" panose="020B0604030504040204" pitchFamily="50" charset="-128"/>
                <a:ea typeface="メイリオ" panose="020B0604030504040204" pitchFamily="50" charset="-128"/>
              </a:endParaRPr>
            </a:p>
            <a:p>
              <a:r>
                <a:rPr kumimoji="1" lang="ja-JP" altLang="en-US" sz="1400" dirty="0">
                  <a:solidFill>
                    <a:prstClr val="black"/>
                  </a:solidFill>
                  <a:latin typeface="メイリオ" panose="020B0604030504040204" pitchFamily="50" charset="-128"/>
                  <a:ea typeface="メイリオ" panose="020B0604030504040204" pitchFamily="50" charset="-128"/>
                </a:rPr>
                <a:t>　電話：</a:t>
              </a:r>
              <a:r>
                <a:rPr kumimoji="1" lang="ja-JP" altLang="en-US" sz="1400" b="1" dirty="0">
                  <a:solidFill>
                    <a:srgbClr val="FF0000"/>
                  </a:solidFill>
                  <a:latin typeface="メイリオ" panose="020B0604030504040204" pitchFamily="50" charset="-128"/>
                  <a:ea typeface="メイリオ" panose="020B0604030504040204" pitchFamily="50" charset="-128"/>
                </a:rPr>
                <a:t>０１２０－２５２－０７１</a:t>
              </a:r>
              <a:endParaRPr kumimoji="1" lang="en-US" altLang="ja-JP" sz="1400" b="1" dirty="0">
                <a:solidFill>
                  <a:srgbClr val="FF0000"/>
                </a:solidFill>
                <a:latin typeface="メイリオ" panose="020B0604030504040204" pitchFamily="50" charset="-128"/>
                <a:ea typeface="メイリオ" panose="020B0604030504040204" pitchFamily="50" charset="-128"/>
              </a:endParaRPr>
            </a:p>
            <a:p>
              <a:r>
                <a:rPr kumimoji="1" lang="ja-JP" altLang="en-US" sz="1200" dirty="0">
                  <a:solidFill>
                    <a:prstClr val="black"/>
                  </a:solidFill>
                  <a:latin typeface="メイリオ" panose="020B0604030504040204" pitchFamily="50" charset="-128"/>
                  <a:ea typeface="メイリオ" panose="020B0604030504040204" pitchFamily="50" charset="-128"/>
                </a:rPr>
                <a:t>　　（受付時間：平日</a:t>
              </a:r>
              <a:r>
                <a:rPr kumimoji="1" lang="en-US" altLang="ja-JP" sz="1200" dirty="0">
                  <a:solidFill>
                    <a:prstClr val="black"/>
                  </a:solidFill>
                  <a:latin typeface="メイリオ" panose="020B0604030504040204" pitchFamily="50" charset="-128"/>
                  <a:ea typeface="メイリオ" panose="020B0604030504040204" pitchFamily="50" charset="-128"/>
                </a:rPr>
                <a:t>9:00</a:t>
              </a:r>
              <a:r>
                <a:rPr kumimoji="1" lang="ja-JP" altLang="en-US" sz="1200" dirty="0">
                  <a:solidFill>
                    <a:prstClr val="black"/>
                  </a:solidFill>
                  <a:latin typeface="メイリオ" panose="020B0604030504040204" pitchFamily="50" charset="-128"/>
                  <a:ea typeface="メイリオ" panose="020B0604030504040204" pitchFamily="50" charset="-128"/>
                </a:rPr>
                <a:t>～</a:t>
              </a:r>
              <a:r>
                <a:rPr kumimoji="1" lang="en-US" altLang="ja-JP" sz="1200" dirty="0">
                  <a:solidFill>
                    <a:prstClr val="black"/>
                  </a:solidFill>
                  <a:latin typeface="メイリオ" panose="020B0604030504040204" pitchFamily="50" charset="-128"/>
                  <a:ea typeface="メイリオ" panose="020B0604030504040204" pitchFamily="50" charset="-128"/>
                </a:rPr>
                <a:t>18:00</a:t>
              </a:r>
              <a:r>
                <a:rPr kumimoji="1" lang="ja-JP" altLang="en-US" sz="1200" dirty="0">
                  <a:solidFill>
                    <a:prstClr val="black"/>
                  </a:solidFill>
                  <a:latin typeface="メイリオ" panose="020B0604030504040204" pitchFamily="50" charset="-128"/>
                  <a:ea typeface="メイリオ" panose="020B0604030504040204" pitchFamily="50" charset="-128"/>
                </a:rPr>
                <a:t>）</a:t>
              </a:r>
              <a:endParaRPr kumimoji="1"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7" name="角丸四角形 19">
              <a:extLst>
                <a:ext uri="{FF2B5EF4-FFF2-40B4-BE49-F238E27FC236}">
                  <a16:creationId xmlns:a16="http://schemas.microsoft.com/office/drawing/2014/main" id="{8BC7034D-C0EF-2016-B42E-485084507EB3}"/>
                </a:ext>
              </a:extLst>
            </p:cNvPr>
            <p:cNvSpPr/>
            <p:nvPr/>
          </p:nvSpPr>
          <p:spPr>
            <a:xfrm>
              <a:off x="3431476" y="7119291"/>
              <a:ext cx="3275999" cy="288000"/>
            </a:xfrm>
            <a:prstGeom prst="roundRect">
              <a:avLst>
                <a:gd name="adj" fmla="val 10882"/>
              </a:avLst>
            </a:prstGeom>
            <a:solidFill>
              <a:schemeClr val="accent2">
                <a:lumMod val="75000"/>
              </a:schemeClr>
            </a:solidFill>
            <a:ln w="28575">
              <a:solidFill>
                <a:schemeClr val="accent2">
                  <a:lumMod val="75000"/>
                </a:schemeClr>
              </a:solidFill>
            </a:ln>
          </p:spPr>
          <p:style>
            <a:lnRef idx="2">
              <a:schemeClr val="accent2"/>
            </a:lnRef>
            <a:fillRef idx="1">
              <a:schemeClr val="lt1"/>
            </a:fillRef>
            <a:effectRef idx="0">
              <a:schemeClr val="accent2"/>
            </a:effectRef>
            <a:fontRef idx="minor">
              <a:schemeClr val="dk1"/>
            </a:fontRef>
          </p:style>
          <p:txBody>
            <a:bodyPr lIns="36000" tIns="72000" rIns="36000" bIns="72000" rtlCol="0" anchor="ctr" anchorCtr="0"/>
            <a:lstStyle/>
            <a:p>
              <a:pPr algn="ctr"/>
              <a:r>
                <a:rPr kumimoji="1" lang="ja-JP" altLang="en-US" sz="1600" b="1" dirty="0">
                  <a:solidFill>
                    <a:schemeClr val="bg1"/>
                  </a:solidFill>
                  <a:latin typeface="メイリオ" panose="020B0604030504040204" pitchFamily="50" charset="-128"/>
                  <a:ea typeface="メイリオ" panose="020B0604030504040204" pitchFamily="50" charset="-128"/>
                </a:rPr>
                <a:t>お問い合わせ先（国）</a:t>
              </a:r>
              <a:endParaRPr kumimoji="1" lang="en-US" altLang="ja-JP" sz="1600" b="1" dirty="0">
                <a:solidFill>
                  <a:schemeClr val="bg1"/>
                </a:solidFill>
                <a:latin typeface="メイリオ" panose="020B0604030504040204" pitchFamily="50" charset="-128"/>
                <a:ea typeface="メイリオ" panose="020B0604030504040204" pitchFamily="50" charset="-128"/>
              </a:endParaRPr>
            </a:p>
          </p:txBody>
        </p:sp>
      </p:grpSp>
      <p:sp>
        <p:nvSpPr>
          <p:cNvPr id="20" name="角丸四角形 19">
            <a:extLst>
              <a:ext uri="{FF2B5EF4-FFF2-40B4-BE49-F238E27FC236}">
                <a16:creationId xmlns:a16="http://schemas.microsoft.com/office/drawing/2014/main" id="{CA31E571-2832-D45F-D7E9-F4B35FE23FA0}"/>
              </a:ext>
            </a:extLst>
          </p:cNvPr>
          <p:cNvSpPr/>
          <p:nvPr/>
        </p:nvSpPr>
        <p:spPr>
          <a:xfrm>
            <a:off x="63000" y="6259139"/>
            <a:ext cx="6732000" cy="936000"/>
          </a:xfrm>
          <a:prstGeom prst="roundRect">
            <a:avLst>
              <a:gd name="adj" fmla="val 1088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85725" indent="-85725">
              <a:tabLst>
                <a:tab pos="87313" algn="l"/>
              </a:tabLst>
            </a:pPr>
            <a:r>
              <a:rPr lang="ja-JP" altLang="en-US" sz="1200" b="1" dirty="0">
                <a:latin typeface="メイリオ" panose="020B0604030504040204" pitchFamily="50" charset="-128"/>
                <a:ea typeface="メイリオ" panose="020B0604030504040204" pitchFamily="50" charset="-128"/>
              </a:rPr>
              <a:t>～公務員の方へ～</a:t>
            </a:r>
            <a:endParaRPr lang="en-US" altLang="ja-JP" sz="1200" b="1" dirty="0">
              <a:latin typeface="メイリオ" panose="020B0604030504040204" pitchFamily="50" charset="-128"/>
              <a:ea typeface="メイリオ" panose="020B0604030504040204" pitchFamily="50" charset="-128"/>
            </a:endParaRPr>
          </a:p>
          <a:p>
            <a:pPr marL="85725" indent="-85725">
              <a:tabLst>
                <a:tab pos="87313" algn="l"/>
              </a:tabLst>
            </a:pPr>
            <a:r>
              <a:rPr lang="ja-JP" altLang="en-US" sz="14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公務員の方は、まずは所属庁に手続きについてご確認ください。</a:t>
            </a:r>
            <a:r>
              <a:rPr lang="ja-JP" altLang="en-US" sz="1200" dirty="0">
                <a:latin typeface="メイリオ" panose="020B0604030504040204" pitchFamily="50" charset="-128"/>
                <a:ea typeface="メイリオ" panose="020B0604030504040204" pitchFamily="50" charset="-128"/>
              </a:rPr>
              <a:t>また、手当をスムーズに受け取るため、公金受取口座への登録ではなく、児童手当が振り込まれている口座をご記入ください。</a:t>
            </a:r>
            <a:endParaRPr kumimoji="1" lang="ja-JP" altLang="en-US" sz="1200" dirty="0">
              <a:latin typeface="メイリオ" panose="020B0604030504040204" pitchFamily="50" charset="-128"/>
              <a:ea typeface="メイリオ" panose="020B0604030504040204" pitchFamily="50" charset="-128"/>
            </a:endParaRPr>
          </a:p>
        </p:txBody>
      </p:sp>
      <p:sp>
        <p:nvSpPr>
          <p:cNvPr id="23" name="角丸四角形 37">
            <a:extLst>
              <a:ext uri="{FF2B5EF4-FFF2-40B4-BE49-F238E27FC236}">
                <a16:creationId xmlns:a16="http://schemas.microsoft.com/office/drawing/2014/main" id="{844D7152-6BF5-7779-8D73-8E991500EB7D}"/>
              </a:ext>
            </a:extLst>
          </p:cNvPr>
          <p:cNvSpPr/>
          <p:nvPr/>
        </p:nvSpPr>
        <p:spPr>
          <a:xfrm>
            <a:off x="63000" y="60029"/>
            <a:ext cx="6732000" cy="2016000"/>
          </a:xfrm>
          <a:prstGeom prst="roundRect">
            <a:avLst>
              <a:gd name="adj" fmla="val 9083"/>
            </a:avLst>
          </a:prstGeom>
          <a:ln w="28575"/>
        </p:spPr>
        <p:style>
          <a:lnRef idx="2">
            <a:schemeClr val="accent2"/>
          </a:lnRef>
          <a:fillRef idx="1">
            <a:schemeClr val="lt1"/>
          </a:fillRef>
          <a:effectRef idx="0">
            <a:schemeClr val="accent2"/>
          </a:effectRef>
          <a:fontRef idx="minor">
            <a:schemeClr val="dk1"/>
          </a:fontRef>
        </p:style>
        <p:txBody>
          <a:bodyPr tIns="108000" rtlCol="0" anchor="t"/>
          <a:lstStyle/>
          <a:p>
            <a:r>
              <a:rPr lang="ja-JP" altLang="en-US" sz="1400" b="1" u="sng" dirty="0">
                <a:solidFill>
                  <a:schemeClr val="tx1"/>
                </a:solidFill>
                <a:latin typeface="メイリオ" panose="020B0604030504040204" pitchFamily="50" charset="-128"/>
                <a:ea typeface="メイリオ" panose="020B0604030504040204" pitchFamily="50" charset="-128"/>
              </a:rPr>
              <a:t>５．どんな方法でもらえるの？</a:t>
            </a:r>
            <a:r>
              <a:rPr lang="en-US" altLang="ja-JP" sz="1400" b="1" u="sng" dirty="0">
                <a:solidFill>
                  <a:schemeClr val="tx1"/>
                </a:solidFill>
                <a:latin typeface="メイリオ" panose="020B0604030504040204" pitchFamily="50" charset="-128"/>
                <a:ea typeface="メイリオ" panose="020B0604030504040204" pitchFamily="50" charset="-128"/>
              </a:rPr>
              <a:t>【</a:t>
            </a:r>
            <a:r>
              <a:rPr lang="ja-JP" altLang="en-US" sz="1400" b="1" u="sng" dirty="0">
                <a:solidFill>
                  <a:schemeClr val="tx1"/>
                </a:solidFill>
                <a:latin typeface="メイリオ" panose="020B0604030504040204" pitchFamily="50" charset="-128"/>
                <a:ea typeface="メイリオ" panose="020B0604030504040204" pitchFamily="50" charset="-128"/>
              </a:rPr>
              <a:t>支給方法</a:t>
            </a:r>
            <a:r>
              <a:rPr lang="en-US" altLang="ja-JP" sz="1400" b="1" u="sng" dirty="0">
                <a:solidFill>
                  <a:schemeClr val="tx1"/>
                </a:solidFill>
                <a:latin typeface="メイリオ" panose="020B0604030504040204" pitchFamily="50" charset="-128"/>
                <a:ea typeface="メイリオ" panose="020B0604030504040204" pitchFamily="50" charset="-128"/>
              </a:rPr>
              <a:t>】</a:t>
            </a:r>
            <a:endParaRPr lang="ja-JP" altLang="en-US" sz="1400" u="sng" dirty="0">
              <a:solidFill>
                <a:schemeClr val="tx1"/>
              </a:solidFill>
              <a:latin typeface="メイリオ" panose="020B0604030504040204" pitchFamily="50" charset="-128"/>
              <a:ea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rPr>
              <a:t>　（１）児童手当受給者</a:t>
            </a:r>
          </a:p>
          <a:p>
            <a:pPr marL="179388" indent="-179388"/>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dirty="0">
                <a:solidFill>
                  <a:srgbClr val="FF0000"/>
                </a:solidFill>
                <a:latin typeface="メイリオ" panose="020B0604030504040204" pitchFamily="50" charset="-128"/>
                <a:ea typeface="メイリオ" panose="020B0604030504040204" pitchFamily="50" charset="-128"/>
              </a:rPr>
              <a:t>原則、</a:t>
            </a:r>
            <a:r>
              <a:rPr lang="ja-JP" altLang="en-US" sz="1400" b="1" u="sng" dirty="0">
                <a:solidFill>
                  <a:srgbClr val="FF0000"/>
                </a:solidFill>
                <a:latin typeface="メイリオ" panose="020B0604030504040204" pitchFamily="50" charset="-128"/>
                <a:ea typeface="メイリオ" panose="020B0604030504040204" pitchFamily="50" charset="-128"/>
              </a:rPr>
              <a:t>令和７年</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月支給時（</a:t>
            </a:r>
            <a:r>
              <a:rPr lang="en-US" altLang="ja-JP" sz="1400" b="1" u="sng" dirty="0">
                <a:solidFill>
                  <a:srgbClr val="FF0000"/>
                </a:solidFill>
                <a:latin typeface="メイリオ" panose="020B0604030504040204" pitchFamily="50" charset="-128"/>
                <a:ea typeface="メイリオ" panose="020B0604030504040204" pitchFamily="50" charset="-128"/>
              </a:rPr>
              <a:t>※</a:t>
            </a:r>
            <a:r>
              <a:rPr lang="ja-JP" altLang="en-US" sz="1400" b="1" u="sng" dirty="0">
                <a:solidFill>
                  <a:srgbClr val="FF0000"/>
                </a:solidFill>
                <a:latin typeface="メイリオ" panose="020B0604030504040204" pitchFamily="50" charset="-128"/>
                <a:ea typeface="メイリオ" panose="020B0604030504040204" pitchFamily="50" charset="-128"/>
              </a:rPr>
              <a:t>）の児童手当受給口座か、届出書により届け出た口座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r>
              <a:rPr lang="ja-JP" altLang="en-US" sz="1200" dirty="0">
                <a:solidFill>
                  <a:schemeClr val="tx1"/>
                </a:solidFill>
                <a:latin typeface="メイリオ" panose="020B0604030504040204" pitchFamily="50" charset="-128"/>
                <a:ea typeface="メイリオ" panose="020B0604030504040204" pitchFamily="50" charset="-128"/>
              </a:rPr>
              <a:t>（</a:t>
            </a:r>
            <a:r>
              <a:rPr kumimoji="1" lang="en-US" altLang="ja-JP" sz="1200" dirty="0">
                <a:solidFill>
                  <a:schemeClr val="tx1"/>
                </a:solidFill>
                <a:latin typeface="メイリオ" panose="020B0604030504040204" pitchFamily="50" charset="-128"/>
                <a:ea typeface="メイリオ" panose="020B0604030504040204" pitchFamily="50" charset="-128"/>
              </a:rPr>
              <a:t>※</a:t>
            </a:r>
            <a:r>
              <a:rPr kumimoji="1" lang="ja-JP" altLang="en-US" sz="1200" dirty="0">
                <a:solidFill>
                  <a:schemeClr val="tx1"/>
                </a:solidFill>
                <a:latin typeface="メイリオ" panose="020B0604030504040204" pitchFamily="50" charset="-128"/>
                <a:ea typeface="メイリオ" panose="020B0604030504040204" pitchFamily="50" charset="-128"/>
              </a:rPr>
              <a:t>令和７年</a:t>
            </a:r>
            <a:r>
              <a:rPr kumimoji="1" lang="en-US" altLang="ja-JP" sz="1200" dirty="0">
                <a:solidFill>
                  <a:schemeClr val="tx1"/>
                </a:solidFill>
                <a:latin typeface="メイリオ" panose="020B0604030504040204" pitchFamily="50" charset="-128"/>
                <a:ea typeface="メイリオ" panose="020B0604030504040204" pitchFamily="50" charset="-128"/>
              </a:rPr>
              <a:t>9</a:t>
            </a:r>
            <a:r>
              <a:rPr kumimoji="1" lang="ja-JP" altLang="en-US" sz="1200" dirty="0">
                <a:solidFill>
                  <a:schemeClr val="tx1"/>
                </a:solidFill>
                <a:latin typeface="メイリオ" panose="020B0604030504040204" pitchFamily="50" charset="-128"/>
                <a:ea typeface="メイリオ" panose="020B0604030504040204" pitchFamily="50" charset="-128"/>
              </a:rPr>
              <a:t>月に出生した児童は</a:t>
            </a:r>
            <a:r>
              <a:rPr kumimoji="1" lang="en-US" altLang="ja-JP" sz="1200" dirty="0">
                <a:solidFill>
                  <a:schemeClr val="tx1"/>
                </a:solidFill>
                <a:latin typeface="メイリオ" panose="020B0604030504040204" pitchFamily="50" charset="-128"/>
                <a:ea typeface="メイリオ" panose="020B0604030504040204" pitchFamily="50" charset="-128"/>
              </a:rPr>
              <a:t>12</a:t>
            </a:r>
            <a:r>
              <a:rPr kumimoji="1" lang="ja-JP" altLang="en-US" sz="1200" dirty="0">
                <a:solidFill>
                  <a:schemeClr val="tx1"/>
                </a:solidFill>
                <a:latin typeface="メイリオ" panose="020B0604030504040204" pitchFamily="50" charset="-128"/>
                <a:ea typeface="メイリオ" panose="020B0604030504040204" pitchFamily="50" charset="-128"/>
              </a:rPr>
              <a:t>月支給時）</a:t>
            </a:r>
            <a:r>
              <a:rPr lang="ja-JP" altLang="en-US" sz="1400" dirty="0">
                <a:solidFill>
                  <a:schemeClr val="tx1"/>
                </a:solidFill>
                <a:latin typeface="メイリオ" panose="020B0604030504040204" pitchFamily="50" charset="-128"/>
                <a:ea typeface="メイリオ" panose="020B0604030504040204" pitchFamily="50" charset="-128"/>
              </a:rPr>
              <a:t>。</a:t>
            </a:r>
          </a:p>
          <a:p>
            <a:r>
              <a:rPr lang="ja-JP" altLang="en-US" sz="1400" dirty="0">
                <a:solidFill>
                  <a:schemeClr val="tx1"/>
                </a:solidFill>
                <a:latin typeface="メイリオ" panose="020B0604030504040204" pitchFamily="50" charset="-128"/>
                <a:ea typeface="メイリオ" panose="020B0604030504040204" pitchFamily="50" charset="-128"/>
              </a:rPr>
              <a:t>　（２）申請を行った保護者（「６」の対象者）</a:t>
            </a:r>
          </a:p>
          <a:p>
            <a:r>
              <a:rPr lang="ja-JP" altLang="en-US" sz="1600" dirty="0">
                <a:solidFill>
                  <a:schemeClr val="tx1"/>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申請書で指定した口座</a:t>
            </a:r>
            <a:r>
              <a:rPr lang="ja-JP" altLang="en-US" sz="1400" dirty="0">
                <a:solidFill>
                  <a:schemeClr val="tx1"/>
                </a:solidFill>
                <a:latin typeface="メイリオ" panose="020B0604030504040204" pitchFamily="50" charset="-128"/>
                <a:ea typeface="メイリオ" panose="020B0604030504040204" pitchFamily="50" charset="-128"/>
              </a:rPr>
              <a:t>に振り込みます。</a:t>
            </a:r>
            <a:endParaRPr lang="en-US" altLang="ja-JP" sz="1400" dirty="0">
              <a:solidFill>
                <a:schemeClr val="tx1"/>
              </a:solidFill>
              <a:latin typeface="メイリオ" panose="020B0604030504040204" pitchFamily="50" charset="-128"/>
              <a:ea typeface="メイリオ" panose="020B0604030504040204" pitchFamily="50" charset="-128"/>
            </a:endParaRPr>
          </a:p>
          <a:p>
            <a:pPr marL="265113" indent="-265113"/>
            <a:r>
              <a:rPr lang="ja-JP" altLang="en-US" sz="1200" dirty="0">
                <a:solidFill>
                  <a:schemeClr val="tx1"/>
                </a:solidFill>
                <a:latin typeface="メイリオ" panose="020B0604030504040204" pitchFamily="50" charset="-128"/>
                <a:ea typeface="メイリオ" panose="020B0604030504040204" pitchFamily="50" charset="-128"/>
              </a:rPr>
              <a:t>　注）口座が解約・変更等により振込みができない場合は支給されませんので、令和８年３月１８日までに必ず下記の窓口にご連絡ください。</a:t>
            </a:r>
            <a:endParaRPr kumimoji="1" lang="en-US" altLang="ja-JP" sz="1200" dirty="0">
              <a:solidFill>
                <a:schemeClr val="tx1"/>
              </a:solidFill>
              <a:latin typeface="メイリオ" panose="020B0604030504040204" pitchFamily="50" charset="-128"/>
              <a:ea typeface="メイリオ" panose="020B0604030504040204" pitchFamily="50" charset="-128"/>
            </a:endParaRPr>
          </a:p>
          <a:p>
            <a:endParaRPr lang="ja-JP" altLang="en-US" sz="1600" dirty="0">
              <a:solidFill>
                <a:schemeClr val="tx1"/>
              </a:solidFill>
              <a:latin typeface="メイリオ" panose="020B0604030504040204" pitchFamily="50" charset="-128"/>
              <a:ea typeface="メイリオ" panose="020B0604030504040204" pitchFamily="50" charset="-128"/>
            </a:endParaRPr>
          </a:p>
        </p:txBody>
      </p:sp>
      <p:sp>
        <p:nvSpPr>
          <p:cNvPr id="9" name="角丸四角形 19">
            <a:extLst>
              <a:ext uri="{FF2B5EF4-FFF2-40B4-BE49-F238E27FC236}">
                <a16:creationId xmlns:a16="http://schemas.microsoft.com/office/drawing/2014/main" id="{D47F30A4-AAC7-1277-DBB6-37CE1B255D3C}"/>
              </a:ext>
            </a:extLst>
          </p:cNvPr>
          <p:cNvSpPr/>
          <p:nvPr/>
        </p:nvSpPr>
        <p:spPr>
          <a:xfrm>
            <a:off x="63000" y="3628769"/>
            <a:ext cx="6732000" cy="2556000"/>
          </a:xfrm>
          <a:prstGeom prst="roundRect">
            <a:avLst>
              <a:gd name="adj" fmla="val 6372"/>
            </a:avLst>
          </a:prstGeom>
          <a:ln w="28575"/>
        </p:spPr>
        <p:style>
          <a:lnRef idx="2">
            <a:schemeClr val="accent2"/>
          </a:lnRef>
          <a:fillRef idx="1">
            <a:schemeClr val="lt1"/>
          </a:fillRef>
          <a:effectRef idx="0">
            <a:schemeClr val="accent2"/>
          </a:effectRef>
          <a:fontRef idx="minor">
            <a:schemeClr val="dk1"/>
          </a:fontRef>
        </p:style>
        <p:txBody>
          <a:bodyPr lIns="36000" tIns="72000" rIns="36000" bIns="72000" rtlCol="0" anchor="t" anchorCtr="0"/>
          <a:lstStyle/>
          <a:p>
            <a:pPr marL="0" marR="0" lvl="0" indent="0" algn="l" defTabSz="457200" rtl="0" eaLnBrk="1" fontAlgn="auto" latinLnBrk="0" hangingPunct="1">
              <a:lnSpc>
                <a:spcPts val="15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７．こんな</a:t>
            </a:r>
            <a:r>
              <a:rPr lang="ja-JP" altLang="en-US" sz="1400" b="1" u="sng" dirty="0">
                <a:solidFill>
                  <a:prstClr val="black"/>
                </a:solidFill>
                <a:latin typeface="メイリオ" panose="020B0604030504040204" pitchFamily="50" charset="-128"/>
                <a:ea typeface="メイリオ" panose="020B0604030504040204" pitchFamily="50" charset="-128"/>
              </a:rPr>
              <a:t>ときはどうなるの</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endParaRPr kumimoji="0" lang="ja-JP" altLang="en-US" sz="11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引っ越した場合</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はどうなりますか？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lvl="0" indent="-180975">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lang="ja-JP" altLang="en-US" sz="1400" b="1" dirty="0">
                <a:solidFill>
                  <a:srgbClr val="FF0000"/>
                </a:solidFill>
                <a:latin typeface="メイリオ" panose="020B0604030504040204" pitchFamily="50" charset="-128"/>
                <a:ea typeface="メイリオ" panose="020B0604030504040204" pitchFamily="50" charset="-128"/>
              </a:rPr>
              <a:t>　</a:t>
            </a:r>
            <a:r>
              <a:rPr lang="ja-JP" altLang="en-US" sz="1400" b="1" u="sng" dirty="0">
                <a:solidFill>
                  <a:srgbClr val="FF0000"/>
                </a:solidFill>
                <a:latin typeface="メイリオ" panose="020B0604030504040204" pitchFamily="50" charset="-128"/>
                <a:ea typeface="メイリオ" panose="020B0604030504040204" pitchFamily="50" charset="-128"/>
              </a:rPr>
              <a:t>９月分（令和７年</a:t>
            </a:r>
            <a:r>
              <a:rPr lang="en-US" altLang="ja-JP" sz="1400" b="1" u="sng" dirty="0">
                <a:solidFill>
                  <a:srgbClr val="FF0000"/>
                </a:solidFill>
                <a:latin typeface="メイリオ" panose="020B0604030504040204" pitchFamily="50" charset="-128"/>
                <a:ea typeface="メイリオ" panose="020B0604030504040204" pitchFamily="50" charset="-128"/>
              </a:rPr>
              <a:t>9</a:t>
            </a:r>
            <a:r>
              <a:rPr lang="ja-JP" altLang="en-US" sz="1400" b="1" u="sng" dirty="0">
                <a:solidFill>
                  <a:srgbClr val="FF0000"/>
                </a:solidFill>
                <a:latin typeface="メイリオ" panose="020B0604030504040204" pitchFamily="50" charset="-128"/>
                <a:ea typeface="メイリオ" panose="020B0604030504040204" pitchFamily="50" charset="-128"/>
              </a:rPr>
              <a:t>月に出生した児童については</a:t>
            </a:r>
            <a:r>
              <a:rPr lang="en-US" altLang="ja-JP" sz="1400" b="1" u="sng" dirty="0">
                <a:solidFill>
                  <a:srgbClr val="FF0000"/>
                </a:solidFill>
                <a:latin typeface="メイリオ" panose="020B0604030504040204" pitchFamily="50" charset="-128"/>
                <a:ea typeface="メイリオ" panose="020B0604030504040204" pitchFamily="50" charset="-128"/>
              </a:rPr>
              <a:t>10</a:t>
            </a:r>
            <a:r>
              <a:rPr lang="ja-JP" altLang="en-US" sz="1400" b="1" u="sng" dirty="0">
                <a:solidFill>
                  <a:srgbClr val="FF0000"/>
                </a:solidFill>
                <a:latin typeface="メイリオ" panose="020B0604030504040204" pitchFamily="50" charset="-128"/>
                <a:ea typeface="メイリオ" panose="020B0604030504040204" pitchFamily="50" charset="-128"/>
              </a:rPr>
              <a:t>月分）の児童手当を支給した市町村（特別区含む）から、</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児童手当受給口座もしくは</a:t>
            </a:r>
            <a:r>
              <a:rPr lang="ja-JP" altLang="en-US" sz="1400" dirty="0">
                <a:solidFill>
                  <a:prstClr val="black"/>
                </a:solidFill>
                <a:latin typeface="メイリオ" panose="020B0604030504040204" pitchFamily="50" charset="-128"/>
                <a:ea typeface="メイリオ" panose="020B0604030504040204" pitchFamily="50" charset="-128"/>
              </a:rPr>
              <a:t>届出書により</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届け出た口座に</a:t>
            </a:r>
            <a:r>
              <a:rPr kumimoji="0" lang="ja-JP" altLang="en-US" sz="1400" b="1" i="0" u="sng"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振り込まれます</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。ご不明な点があれば、前述の引越前の市町村にお問い合わせください。</a:t>
            </a:r>
            <a:endPar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263525" marR="0" lvl="0" indent="-263525" algn="l" defTabSz="457200" rtl="0" eaLnBrk="1" fontAlgn="auto" latinLnBrk="0" hangingPunct="1">
              <a:lnSpc>
                <a:spcPct val="100000"/>
              </a:lnSpc>
              <a:spcBef>
                <a:spcPts val="0"/>
              </a:spcBef>
              <a:spcAft>
                <a:spcPts val="0"/>
              </a:spcAft>
              <a:buClrTx/>
              <a:buSzTx/>
              <a:buFontTx/>
              <a:buNone/>
              <a:tabLst/>
              <a:defRPr/>
            </a:pPr>
            <a:endParaRPr kumimoji="0" lang="ja-JP" altLang="en-US" sz="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0" lang="ja-JP" altLang="en-US" sz="1400" b="1" i="0" u="sng" strike="noStrike" kern="1200" cap="none" spc="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ＤＶ被害</a:t>
            </a:r>
            <a:r>
              <a:rPr kumimoji="0" lang="ja-JP" altLang="en-US" sz="1400" b="1"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により、こどもとともに避難していますが、どうなりますか？</a:t>
            </a:r>
            <a:endParaRPr kumimoji="0" lang="ja-JP" altLang="en-US" sz="1400" b="0" i="0" u="sng"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0975" marR="0" lvl="0" indent="-180975" algn="l" defTabSz="457200" rtl="0" eaLnBrk="1" fontAlgn="auto" latinLnBrk="0" hangingPunct="1">
              <a:lnSpc>
                <a:spcPct val="100000"/>
              </a:lnSpc>
              <a:spcBef>
                <a:spcPts val="0"/>
              </a:spcBef>
              <a:spcAft>
                <a:spcPts val="0"/>
              </a:spcAft>
              <a:buClrTx/>
              <a:buSzTx/>
              <a:buFontTx/>
              <a:buNone/>
              <a:defRPr/>
            </a:pP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避難先の市町村で児童手当の受給者変更の手続きを行っている場合は、今回の手当の支給を受けることができますので、なるべく早く避難先の市町村にご相談ください。住民票を動かす必要はなく、配偶者のいる市町村に連絡する必要もありません。</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973170833"/>
      </p:ext>
    </p:extLst>
  </p:cSld>
  <p:clrMapOvr>
    <a:masterClrMapping/>
  </p:clrMapOvr>
</p:sld>
</file>

<file path=ppt/theme/theme1.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1218</TotalTime>
  <Words>949</Words>
  <Application>Microsoft Office PowerPoint</Application>
  <PresentationFormat>A4 210 x 297 mm</PresentationFormat>
  <Paragraphs>61</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メイリオ</vt:lpstr>
      <vt:lpstr>游ゴシック</vt:lpstr>
      <vt:lpstr>Arial</vt:lpstr>
      <vt:lpstr>Calibri</vt:lpstr>
      <vt:lpstr>Calibri Light</vt:lpstr>
      <vt:lpstr>Office Theme</vt:lpstr>
      <vt:lpstr>PowerPoint プレゼンテーション</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矢澤　雅弘(子ども･子育て本部)</dc:creator>
  <cp:lastModifiedBy>IRWS5306</cp:lastModifiedBy>
  <cp:revision>11</cp:revision>
  <cp:lastPrinted>2025-12-04T09:04:23Z</cp:lastPrinted>
  <dcterms:created xsi:type="dcterms:W3CDTF">2020-04-07T04:57:46Z</dcterms:created>
  <dcterms:modified xsi:type="dcterms:W3CDTF">2026-01-14T06:18:51Z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0x01010038CDF66DC5CD2F49A89D595DE601F5BE</vt:lpwstr>
  </property>
  <property fmtid="{D5CDD505-2E9C-101B-9397-08002B2CF9AE}" pid="3" name="MediaServiceImageTags">
    <vt:lpwstr/>
  </property>
</Properties>
</file>