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m4a" ContentType="audio/mp4"/>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90" r:id="rId1"/>
  </p:sldMasterIdLst>
  <p:notesMasterIdLst>
    <p:notesMasterId r:id="rId19"/>
  </p:notesMasterIdLst>
  <p:handoutMasterIdLst>
    <p:handoutMasterId r:id="rId20"/>
  </p:handoutMasterIdLst>
  <p:sldIdLst>
    <p:sldId id="334" r:id="rId2"/>
    <p:sldId id="294" r:id="rId3"/>
    <p:sldId id="309" r:id="rId4"/>
    <p:sldId id="288" r:id="rId5"/>
    <p:sldId id="289" r:id="rId6"/>
    <p:sldId id="293" r:id="rId7"/>
    <p:sldId id="296" r:id="rId8"/>
    <p:sldId id="291" r:id="rId9"/>
    <p:sldId id="300" r:id="rId10"/>
    <p:sldId id="303" r:id="rId11"/>
    <p:sldId id="305" r:id="rId12"/>
    <p:sldId id="327" r:id="rId13"/>
    <p:sldId id="331" r:id="rId14"/>
    <p:sldId id="330" r:id="rId15"/>
    <p:sldId id="329" r:id="rId16"/>
    <p:sldId id="332" r:id="rId17"/>
    <p:sldId id="326" r:id="rId18"/>
  </p:sldIdLst>
  <p:sldSz cx="12192000" cy="6858000"/>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RWS6110" initials="I" lastIdx="1" clrIdx="0">
    <p:extLst>
      <p:ext uri="{19B8F6BF-5375-455C-9EA6-DF929625EA0E}">
        <p15:presenceInfo xmlns:p15="http://schemas.microsoft.com/office/powerpoint/2012/main" userId="S-1-5-21-2978336-543718987-1757479407-41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4" autoAdjust="0"/>
    <p:restoredTop sz="82079" autoAdjust="0"/>
  </p:normalViewPr>
  <p:slideViewPr>
    <p:cSldViewPr snapToGrid="0">
      <p:cViewPr varScale="1">
        <p:scale>
          <a:sx n="61" d="100"/>
          <a:sy n="61" d="100"/>
        </p:scale>
        <p:origin x="317"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2025/8/8</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2025/8/8</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その他注意事項</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435544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運営基準減算について</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以下の１から６に定める規定に適合していないと</a:t>
            </a:r>
            <a:r>
              <a:rPr lang="ja-JP" altLang="en-US" sz="1200" dirty="0">
                <a:solidFill>
                  <a:srgbClr val="FF0000"/>
                </a:solidFill>
              </a:rPr>
              <a:t>運営基準減算</a:t>
            </a:r>
            <a:r>
              <a:rPr lang="ja-JP" altLang="en-US" sz="1200" dirty="0"/>
              <a:t>として所定単位数の</a:t>
            </a:r>
            <a:r>
              <a:rPr lang="ja-JP" altLang="en-US" sz="1200" dirty="0">
                <a:solidFill>
                  <a:srgbClr val="FF0000"/>
                </a:solidFill>
              </a:rPr>
              <a:t>５０％の減算</a:t>
            </a:r>
            <a:r>
              <a:rPr lang="ja-JP" altLang="en-US" sz="1200" dirty="0"/>
              <a:t>、２か月以上継続している場合は所定単位数を算定することが</a:t>
            </a:r>
            <a:r>
              <a:rPr lang="ja-JP" altLang="en-US" sz="1200" dirty="0">
                <a:solidFill>
                  <a:srgbClr val="FF0000"/>
                </a:solidFill>
              </a:rPr>
              <a:t>できません。</a:t>
            </a:r>
            <a:endParaRPr lang="en-US" altLang="ja-JP" sz="1200" dirty="0"/>
          </a:p>
          <a:p>
            <a:r>
              <a:rPr kumimoji="1" lang="ja-JP" altLang="en-US" dirty="0"/>
              <a:t>ご注意ください。</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2438132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運営指導は新規指定時と更新期間中に１回行います。</a:t>
            </a:r>
            <a:endParaRPr kumimoji="1" lang="en-US" altLang="ja-JP" dirty="0"/>
          </a:p>
          <a:p>
            <a:endParaRPr kumimoji="1" lang="en-US" altLang="ja-JP" dirty="0"/>
          </a:p>
          <a:p>
            <a:r>
              <a:rPr kumimoji="1" lang="ja-JP" altLang="en-US" sz="1200" dirty="0"/>
              <a:t>運営指導時に運営基準減算の項目の確認を行います。</a:t>
            </a:r>
            <a:endParaRPr kumimoji="1" lang="en-US" altLang="ja-JP" sz="1200" dirty="0"/>
          </a:p>
          <a:p>
            <a:r>
              <a:rPr lang="ja-JP" altLang="en-US" sz="1200" dirty="0"/>
              <a:t>減算項目に当てはまる事象が確認された場合は、</a:t>
            </a:r>
            <a:r>
              <a:rPr lang="ja-JP" altLang="en-US" sz="1200" dirty="0">
                <a:solidFill>
                  <a:srgbClr val="FF0000"/>
                </a:solidFill>
              </a:rPr>
              <a:t>その事象が発生した時から、遡っての減算適応</a:t>
            </a:r>
            <a:r>
              <a:rPr lang="ja-JP" altLang="en-US" sz="1200" dirty="0"/>
              <a:t>になりますのでご注意ください。</a:t>
            </a:r>
            <a:endParaRPr kumimoji="1" lang="ja-JP" altLang="en-US"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3425637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介護予防支援の指定について</a:t>
            </a:r>
            <a:endParaRPr kumimoji="1" lang="en-US" altLang="ja-JP" dirty="0"/>
          </a:p>
          <a:p>
            <a:endParaRPr kumimoji="1" lang="en-US" altLang="ja-JP" dirty="0"/>
          </a:p>
          <a:p>
            <a:r>
              <a:rPr kumimoji="1" lang="ja-JP" altLang="en-US" dirty="0"/>
              <a:t>令和６年度の改正により、居宅介護支援事業所が（委託ではなく直接に）介護予防支援を行えるようになりました。</a:t>
            </a:r>
            <a:endParaRPr kumimoji="1" lang="en-US" altLang="ja-JP" dirty="0"/>
          </a:p>
          <a:p>
            <a:r>
              <a:rPr kumimoji="1" lang="ja-JP" altLang="en-US" dirty="0"/>
              <a:t>ぜひとも、指定申請をご一考ください。</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409224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令和７年度の取り組み</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2855191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ja-JP" altLang="en-US" sz="1200" dirty="0">
                <a:solidFill>
                  <a:schemeClr val="tx1"/>
                </a:solidFill>
              </a:rPr>
              <a:t>現在、介護人材の不足が危惧されておりますが、人材不足は全業種、全国的な問題となっております。</a:t>
            </a:r>
            <a:br>
              <a:rPr lang="en-US" altLang="ja-JP" sz="1200" dirty="0">
                <a:solidFill>
                  <a:schemeClr val="tx1"/>
                </a:solidFill>
              </a:rPr>
            </a:br>
            <a:r>
              <a:rPr lang="ja-JP" altLang="en-US" sz="1200" dirty="0">
                <a:solidFill>
                  <a:schemeClr val="tx1"/>
                </a:solidFill>
              </a:rPr>
              <a:t>　</a:t>
            </a:r>
            <a:br>
              <a:rPr lang="en-US" altLang="ja-JP" sz="1200" dirty="0">
                <a:solidFill>
                  <a:schemeClr val="tx1"/>
                </a:solidFill>
              </a:rPr>
            </a:br>
            <a:r>
              <a:rPr lang="ja-JP" altLang="en-US" sz="1200" dirty="0">
                <a:solidFill>
                  <a:schemeClr val="tx1"/>
                </a:solidFill>
              </a:rPr>
              <a:t>そのような中、増え続けるニーズに応えるためにも、今後は従事者一人ひとりの作業効率を高めていくことが今後の課題となっております。</a:t>
            </a:r>
            <a:endParaRPr lang="en-US" altLang="ja-JP" sz="1200" dirty="0">
              <a:solidFill>
                <a:schemeClr val="tx1"/>
              </a:solidFill>
            </a:endParaRPr>
          </a:p>
          <a:p>
            <a:pPr marL="0" indent="0">
              <a:buNone/>
            </a:pPr>
            <a:br>
              <a:rPr lang="en-US" altLang="ja-JP" sz="900" dirty="0">
                <a:solidFill>
                  <a:schemeClr val="tx1"/>
                </a:solidFill>
              </a:rPr>
            </a:br>
            <a:r>
              <a:rPr lang="ja-JP" altLang="en-US" sz="900" dirty="0">
                <a:solidFill>
                  <a:schemeClr val="tx1"/>
                </a:solidFill>
              </a:rPr>
              <a:t>　</a:t>
            </a:r>
            <a:r>
              <a:rPr lang="ja-JP" altLang="en-US" sz="1100" b="1" dirty="0">
                <a:solidFill>
                  <a:srgbClr val="0070C0"/>
                </a:solidFill>
              </a:rPr>
              <a:t>作業効率をあげることで負担の軽減を</a:t>
            </a:r>
            <a:br>
              <a:rPr lang="en-US" altLang="ja-JP" sz="900" dirty="0">
                <a:solidFill>
                  <a:schemeClr val="tx1"/>
                </a:solidFill>
              </a:rPr>
            </a:br>
            <a:br>
              <a:rPr lang="en-US" altLang="ja-JP" sz="1200" dirty="0">
                <a:solidFill>
                  <a:schemeClr val="tx1"/>
                </a:solidFill>
              </a:rPr>
            </a:br>
            <a:r>
              <a:rPr lang="ja-JP" altLang="en-US" sz="1200" dirty="0">
                <a:solidFill>
                  <a:schemeClr val="tx1"/>
                </a:solidFill>
              </a:rPr>
              <a:t>　国は「電子申請システム　ケアプランデータ連携システムの導入」を進めています。</a:t>
            </a:r>
            <a:br>
              <a:rPr lang="en-US" altLang="ja-JP" sz="1200" dirty="0">
                <a:solidFill>
                  <a:schemeClr val="tx1"/>
                </a:solidFill>
              </a:rPr>
            </a:br>
            <a:br>
              <a:rPr lang="en-US" altLang="ja-JP" sz="1200" dirty="0">
                <a:solidFill>
                  <a:schemeClr val="tx1"/>
                </a:solidFill>
              </a:rPr>
            </a:br>
            <a:r>
              <a:rPr lang="ja-JP" altLang="en-US" sz="1200" dirty="0">
                <a:solidFill>
                  <a:schemeClr val="tx1"/>
                </a:solidFill>
              </a:rPr>
              <a:t>　このシステムはサービス提供表や居宅サービス計画書など現在、手書き、印刷し、</a:t>
            </a:r>
            <a:br>
              <a:rPr lang="en-US" altLang="ja-JP" sz="1200" dirty="0">
                <a:solidFill>
                  <a:schemeClr val="tx1"/>
                </a:solidFill>
              </a:rPr>
            </a:br>
            <a:r>
              <a:rPr lang="en-US" altLang="ja-JP" sz="1200" dirty="0">
                <a:solidFill>
                  <a:schemeClr val="tx1"/>
                </a:solidFill>
              </a:rPr>
              <a:t>FAX</a:t>
            </a:r>
            <a:r>
              <a:rPr lang="ja-JP" altLang="en-US" sz="1200" dirty="0">
                <a:solidFill>
                  <a:schemeClr val="tx1"/>
                </a:solidFill>
              </a:rPr>
              <a:t>や郵送などでやりとりしていた書類をシステム上でデータの送受信ができるようになり、業務負担軽減が期待されています。</a:t>
            </a:r>
            <a:endParaRPr lang="ja-JP" altLang="en-US" sz="900" dirty="0">
              <a:solidFill>
                <a:schemeClr val="tx1"/>
              </a:solidFill>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3062720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システム概要を図にいたしました。</a:t>
            </a:r>
            <a:endParaRPr kumimoji="1" lang="en-US" altLang="ja-JP" dirty="0"/>
          </a:p>
          <a:p>
            <a:r>
              <a:rPr kumimoji="1" lang="ja-JP" altLang="en-US" dirty="0"/>
              <a:t>　</a:t>
            </a:r>
            <a:endParaRPr kumimoji="1" lang="en-US" altLang="ja-JP" dirty="0"/>
          </a:p>
          <a:p>
            <a:r>
              <a:rPr kumimoji="1" lang="ja-JP" altLang="en-US" dirty="0"/>
              <a:t>　現在、使用している介護ソフトからデータを抽出し、ケアプランデータ連携システムでデータの送受信をすることで、安全に誤りなくデータのやりとりができます。</a:t>
            </a:r>
            <a:endParaRPr kumimoji="1" lang="en-US" altLang="ja-JP" dirty="0"/>
          </a:p>
          <a:p>
            <a:r>
              <a:rPr kumimoji="1" lang="ja-JP" altLang="en-US" dirty="0"/>
              <a:t>　また、データを送るための</a:t>
            </a:r>
            <a:r>
              <a:rPr kumimoji="1" lang="en-US" altLang="ja-JP" dirty="0"/>
              <a:t>FAX</a:t>
            </a:r>
            <a:r>
              <a:rPr kumimoji="1" lang="ja-JP" altLang="en-US" dirty="0"/>
              <a:t>代や郵便代が削減できます。　</a:t>
            </a:r>
            <a:endParaRPr kumimoji="1" lang="en-US" altLang="ja-JP" dirty="0"/>
          </a:p>
          <a:p>
            <a:endParaRPr kumimoji="1" lang="en-US" altLang="ja-JP" dirty="0"/>
          </a:p>
          <a:p>
            <a:r>
              <a:rPr kumimoji="1" lang="ja-JP" altLang="en-US" dirty="0"/>
              <a:t>　事業所の規模等により一概には言えませんが、厚労省の見立てでは</a:t>
            </a:r>
            <a:endParaRPr kumimoji="1" lang="en-US" altLang="ja-JP" dirty="0"/>
          </a:p>
          <a:p>
            <a:r>
              <a:rPr kumimoji="1" lang="ja-JP" altLang="en-US" dirty="0"/>
              <a:t>　　提供表の共有にかかる時間が従来の３分の１程度に削減</a:t>
            </a:r>
            <a:endParaRPr kumimoji="1" lang="en-US" altLang="ja-JP" dirty="0"/>
          </a:p>
          <a:p>
            <a:r>
              <a:rPr kumimoji="1" lang="ja-JP" altLang="en-US" dirty="0"/>
              <a:t>　　削減された時間を反映した人件費、印刷費、通信費、交通費などは年間８１万６，０００円のコスト削減</a:t>
            </a:r>
            <a:endParaRPr kumimoji="1" lang="en-US" altLang="ja-JP" dirty="0"/>
          </a:p>
          <a:p>
            <a:r>
              <a:rPr kumimoji="1" lang="ja-JP" altLang="en-US" dirty="0"/>
              <a:t>　　転記誤りなどがなくなり、心理的負担が軽減</a:t>
            </a:r>
            <a:endParaRPr kumimoji="1" lang="en-US" altLang="ja-JP" dirty="0"/>
          </a:p>
          <a:p>
            <a:r>
              <a:rPr kumimoji="1" lang="ja-JP" altLang="en-US" dirty="0"/>
              <a:t>　との効果が見込まれております。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1203530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このケアプランデータ連携システムについては試しに使ってみたくても、年間２１，０００円のライセンス料と新しいシステムに慣れるまでの技術的な問題があると思います。</a:t>
            </a:r>
            <a:endParaRPr kumimoji="1" lang="en-US" altLang="ja-JP" dirty="0"/>
          </a:p>
          <a:p>
            <a:r>
              <a:rPr kumimoji="1" lang="ja-JP" altLang="en-US" dirty="0"/>
              <a:t>　</a:t>
            </a:r>
            <a:endParaRPr kumimoji="1" lang="en-US" altLang="ja-JP" dirty="0"/>
          </a:p>
          <a:p>
            <a:r>
              <a:rPr kumimoji="1" lang="ja-JP" altLang="en-US" dirty="0"/>
              <a:t>　　</a:t>
            </a:r>
            <a:r>
              <a:rPr lang="ja-JP" altLang="en-US" sz="1200" dirty="0">
                <a:solidFill>
                  <a:schemeClr val="tx1"/>
                </a:solidFill>
              </a:rPr>
              <a:t>令和７年６月１日から１年間、フリーパスキャンペーン期間が設定されており、期間内に申請した場合は申請から１年間（年額２１，０００円）のライセンス料が無料となりますので、このキャンペーンをご活用ください。</a:t>
            </a:r>
            <a:endParaRPr lang="en-US" altLang="ja-JP" sz="1200" dirty="0">
              <a:solidFill>
                <a:schemeClr val="tx1"/>
              </a:solidFill>
            </a:endParaRPr>
          </a:p>
          <a:p>
            <a:endParaRPr lang="en-US" altLang="ja-JP" sz="1200" dirty="0">
              <a:solidFill>
                <a:schemeClr val="tx1"/>
              </a:solidFill>
            </a:endParaRPr>
          </a:p>
          <a:p>
            <a:r>
              <a:rPr lang="ja-JP" altLang="en-US" sz="1200" dirty="0">
                <a:solidFill>
                  <a:schemeClr val="tx1"/>
                </a:solidFill>
              </a:rPr>
              <a:t>　また、埼玉県も本システム導入を推進しており、埼玉県から委託を受けた株式会社善光総合研究所及び</a:t>
            </a:r>
            <a:r>
              <a:rPr lang="en-US" altLang="ja-JP" sz="1200" dirty="0">
                <a:solidFill>
                  <a:schemeClr val="tx1"/>
                </a:solidFill>
              </a:rPr>
              <a:t>NPO</a:t>
            </a:r>
            <a:r>
              <a:rPr lang="ja-JP" altLang="en-US" sz="1200" dirty="0">
                <a:solidFill>
                  <a:schemeClr val="tx1"/>
                </a:solidFill>
              </a:rPr>
              <a:t>法人タダカヨが伴走支援として導入、運用のアドバイスをしてくれます。</a:t>
            </a:r>
            <a:endParaRPr lang="en-US" altLang="ja-JP" sz="1200" dirty="0">
              <a:solidFill>
                <a:schemeClr val="tx1"/>
              </a:solidFill>
            </a:endParaRPr>
          </a:p>
          <a:p>
            <a:endParaRPr lang="en-US" altLang="ja-JP" sz="1200" dirty="0">
              <a:solidFill>
                <a:schemeClr val="tx1"/>
              </a:solidFill>
            </a:endParaRPr>
          </a:p>
          <a:p>
            <a:r>
              <a:rPr lang="ja-JP" altLang="en-US" sz="1200" dirty="0">
                <a:solidFill>
                  <a:schemeClr val="tx1"/>
                </a:solidFill>
              </a:rPr>
              <a:t>　今後、業務の効率化のために</a:t>
            </a:r>
            <a:r>
              <a:rPr lang="en-US" altLang="ja-JP" sz="1200" dirty="0">
                <a:solidFill>
                  <a:schemeClr val="tx1"/>
                </a:solidFill>
              </a:rPr>
              <a:t>ICT</a:t>
            </a:r>
            <a:r>
              <a:rPr lang="ja-JP" altLang="en-US" sz="1200" dirty="0">
                <a:solidFill>
                  <a:schemeClr val="tx1"/>
                </a:solidFill>
              </a:rPr>
              <a:t>の活用などがより一層、求められることになります。</a:t>
            </a:r>
            <a:endParaRPr lang="en-US" altLang="ja-JP"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rPr>
              <a:t>　</a:t>
            </a:r>
            <a:r>
              <a:rPr lang="ja-JP" altLang="en-US" sz="1400" dirty="0">
                <a:solidFill>
                  <a:schemeClr val="tx1"/>
                </a:solidFill>
              </a:rPr>
              <a:t>居宅介護支援費</a:t>
            </a:r>
            <a:r>
              <a:rPr lang="en-US" altLang="ja-JP" sz="1400" dirty="0">
                <a:solidFill>
                  <a:schemeClr val="tx1"/>
                </a:solidFill>
              </a:rPr>
              <a:t>Ⅱ</a:t>
            </a:r>
            <a:r>
              <a:rPr lang="ja-JP" altLang="en-US" sz="1400" dirty="0">
                <a:solidFill>
                  <a:schemeClr val="tx1"/>
                </a:solidFill>
              </a:rPr>
              <a:t>の算定要件が「</a:t>
            </a:r>
            <a:r>
              <a:rPr lang="ja-JP" altLang="ja-JP" sz="1200" kern="100" dirty="0">
                <a:solidFill>
                  <a:schemeClr val="tx1"/>
                </a:solidFill>
                <a:effectLst/>
                <a:latin typeface="+mn-ea"/>
                <a:ea typeface="+mn-ea"/>
                <a:cs typeface="Times New Roman" panose="02020603050405020304" pitchFamily="18" charset="0"/>
              </a:rPr>
              <a:t>情報通信機器の活用</a:t>
            </a:r>
            <a:r>
              <a:rPr lang="ja-JP" altLang="en-US" sz="1200" kern="100" dirty="0">
                <a:solidFill>
                  <a:schemeClr val="tx1"/>
                </a:solidFill>
                <a:effectLst/>
                <a:latin typeface="+mn-ea"/>
                <a:ea typeface="+mn-ea"/>
                <a:cs typeface="Times New Roman" panose="02020603050405020304" pitchFamily="18" charset="0"/>
              </a:rPr>
              <a:t>」であったところが「ケアプランデータ連携システムの活用」に変更されたことからも、これから別の加算の要件になってくることも考えられます。</a:t>
            </a:r>
            <a:endParaRPr lang="en-US" altLang="ja-JP" sz="1400" dirty="0">
              <a:solidFill>
                <a:schemeClr val="tx1"/>
              </a:solidFill>
            </a:endParaRPr>
          </a:p>
          <a:p>
            <a:endParaRPr lang="en-US" altLang="ja-JP" sz="1200" dirty="0">
              <a:solidFill>
                <a:schemeClr val="tx1"/>
              </a:solidFill>
            </a:endParaRPr>
          </a:p>
          <a:p>
            <a:r>
              <a:rPr lang="ja-JP" altLang="en-US" sz="1200" dirty="0">
                <a:solidFill>
                  <a:schemeClr val="tx1"/>
                </a:solidFill>
              </a:rPr>
              <a:t>　ケアプランデータ連携システムの導入をぜひ、ご検討ください。</a:t>
            </a:r>
            <a:endParaRPr lang="en-US" altLang="ja-JP" sz="1200" dirty="0">
              <a:solidFill>
                <a:schemeClr val="tx1"/>
              </a:solidFill>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4967476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ご視聴ありがとうございました。今後の運用にご活用ください。</a:t>
            </a:r>
            <a:endParaRPr kumimoji="1" lang="en-US" altLang="ja-JP" dirty="0"/>
          </a:p>
          <a:p>
            <a:r>
              <a:rPr kumimoji="1" lang="ja-JP" altLang="en-US" dirty="0"/>
              <a:t>なにかご不明な点がございましたら介護保険課までご連絡ください。</a:t>
            </a:r>
            <a:endParaRPr kumimoji="1" lang="en-US" altLang="ja-JP" dirty="0"/>
          </a:p>
          <a:p>
            <a:endParaRPr kumimoji="1" lang="en-US" altLang="ja-JP" dirty="0"/>
          </a:p>
          <a:p>
            <a:r>
              <a:rPr kumimoji="1" lang="ja-JP" altLang="en-US" dirty="0"/>
              <a:t>動画を視聴後、アンケートにご回答ください。</a:t>
            </a:r>
            <a:endParaRPr kumimoji="1" lang="en-US" altLang="ja-JP" dirty="0"/>
          </a:p>
          <a:p>
            <a:r>
              <a:rPr kumimoji="1" lang="ja-JP" altLang="en-US" dirty="0"/>
              <a:t>アンケートへの回答をもって集団指導への出席とさせていただきます。</a:t>
            </a:r>
            <a:endParaRPr kumimoji="1" lang="en-US" altLang="ja-JP" dirty="0"/>
          </a:p>
          <a:p>
            <a:endParaRPr kumimoji="1" lang="en-US" altLang="ja-JP" dirty="0"/>
          </a:p>
          <a:p>
            <a:r>
              <a:rPr kumimoji="1" lang="ja-JP" altLang="en-US" dirty="0"/>
              <a:t>お忙しい中恐縮ですがご対応おねがいします。</a:t>
            </a:r>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3312882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事業所の指定更新申請について</a:t>
            </a:r>
            <a:endParaRPr kumimoji="1" lang="en-US" altLang="ja-JP" dirty="0"/>
          </a:p>
          <a:p>
            <a:endParaRPr kumimoji="1" lang="en-US" altLang="ja-JP" dirty="0"/>
          </a:p>
          <a:p>
            <a:r>
              <a:rPr kumimoji="1" lang="ja-JP" altLang="en-US" dirty="0"/>
              <a:t>指定の有効期限については各事業所で確認をしてください。</a:t>
            </a:r>
          </a:p>
          <a:p>
            <a:r>
              <a:rPr kumimoji="1" lang="ja-JP" altLang="en-US" dirty="0"/>
              <a:t>有効期限が切れる一か月前には更新申請をお願いします。</a:t>
            </a:r>
            <a:endParaRPr kumimoji="1" lang="en-US" altLang="ja-JP" dirty="0"/>
          </a:p>
          <a:p>
            <a:r>
              <a:rPr kumimoji="1" lang="ja-JP" altLang="en-US" dirty="0"/>
              <a:t>有効期限が切れると介護保険の請求ができなくなりますので必ず確認してください。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3396843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変更届について</a:t>
            </a:r>
            <a:endParaRPr kumimoji="1" lang="en-US" altLang="ja-JP" dirty="0"/>
          </a:p>
          <a:p>
            <a:endParaRPr kumimoji="1" lang="en-US" altLang="ja-JP" dirty="0"/>
          </a:p>
          <a:p>
            <a:r>
              <a:rPr kumimoji="1" lang="ja-JP" altLang="en-US" dirty="0"/>
              <a:t>変更があってから１０日以内に変更届を介護保険課までご提出ください。</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778402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他市の総合事業を利用する場合の注意点</a:t>
            </a:r>
            <a:endParaRPr kumimoji="1" lang="en-US" altLang="ja-JP" dirty="0"/>
          </a:p>
          <a:p>
            <a:endParaRPr kumimoji="1" lang="en-US" altLang="ja-JP" dirty="0"/>
          </a:p>
          <a:p>
            <a:r>
              <a:rPr kumimoji="1" lang="ja-JP" altLang="en-US" dirty="0"/>
              <a:t>要支援の方が、他市の通所型サービスを利用する場合、入間市がその事業所を総合事業として指定をしていれば利用できます。</a:t>
            </a:r>
          </a:p>
          <a:p>
            <a:r>
              <a:rPr kumimoji="1" lang="ja-JP" altLang="en-US" dirty="0"/>
              <a:t>しかし、その事業所が地域密着型の事業所の場合は注意が必要です。</a:t>
            </a:r>
            <a:endParaRPr kumimoji="1" lang="en-US" altLang="ja-JP" dirty="0"/>
          </a:p>
          <a:p>
            <a:endParaRPr kumimoji="1" lang="en-US" altLang="ja-JP" dirty="0"/>
          </a:p>
          <a:p>
            <a:r>
              <a:rPr kumimoji="1" lang="ja-JP" altLang="en-US" dirty="0"/>
              <a:t>介護申請もしくは更新申請をして、要支援から要介護になると、その事業所は利用できなくなります。</a:t>
            </a:r>
            <a:endParaRPr kumimoji="1" lang="en-US" altLang="ja-JP" dirty="0"/>
          </a:p>
          <a:p>
            <a:r>
              <a:rPr kumimoji="1" lang="ja-JP" altLang="en-US" dirty="0"/>
              <a:t>地域密着型サービス事業所は所在市民が対象のサービスだからです。</a:t>
            </a:r>
            <a:endParaRPr kumimoji="1" lang="en-US" altLang="ja-JP" dirty="0"/>
          </a:p>
          <a:p>
            <a:endParaRPr kumimoji="1" lang="en-US" altLang="ja-JP" dirty="0"/>
          </a:p>
          <a:p>
            <a:r>
              <a:rPr kumimoji="1" lang="ja-JP" altLang="en-US" dirty="0"/>
              <a:t>次のページで具体例をあげて説明いたします。</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1258358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たとえば、図にありますように、</a:t>
            </a:r>
            <a:endParaRPr kumimoji="1" lang="en-US" altLang="ja-JP" dirty="0"/>
          </a:p>
          <a:p>
            <a:r>
              <a:rPr kumimoji="1" lang="ja-JP" altLang="en-US" dirty="0"/>
              <a:t>要支援２である入間市民の</a:t>
            </a:r>
            <a:r>
              <a:rPr kumimoji="1" lang="en-US" altLang="ja-JP" dirty="0"/>
              <a:t>A</a:t>
            </a:r>
            <a:r>
              <a:rPr kumimoji="1" lang="ja-JP" altLang="en-US" dirty="0"/>
              <a:t>さんが入間市の総合事業の指定を受けた所沢市にある〇</a:t>
            </a:r>
            <a:r>
              <a:rPr kumimoji="1" lang="en-US" altLang="ja-JP" dirty="0"/>
              <a:t>×</a:t>
            </a:r>
            <a:r>
              <a:rPr kumimoji="1" lang="ja-JP" altLang="en-US" dirty="0"/>
              <a:t>デイサービスに通うことは可能です。</a:t>
            </a:r>
            <a:endParaRPr kumimoji="1" lang="en-US" altLang="ja-JP" dirty="0"/>
          </a:p>
          <a:p>
            <a:r>
              <a:rPr kumimoji="1" lang="ja-JP" altLang="en-US" dirty="0"/>
              <a:t>しかし、介護申請で、</a:t>
            </a:r>
            <a:r>
              <a:rPr kumimoji="1" lang="en-US" altLang="ja-JP" dirty="0"/>
              <a:t>A</a:t>
            </a:r>
            <a:r>
              <a:rPr kumimoji="1" lang="ja-JP" altLang="en-US" dirty="0"/>
              <a:t>さんが要支援から要介護に変わった場合、〇</a:t>
            </a:r>
            <a:r>
              <a:rPr kumimoji="1" lang="en-US" altLang="ja-JP" dirty="0"/>
              <a:t>×</a:t>
            </a:r>
            <a:r>
              <a:rPr kumimoji="1" lang="ja-JP" altLang="en-US" dirty="0"/>
              <a:t>デイサービスが、所沢市の地域密着型通所介護事業所であったら、</a:t>
            </a:r>
            <a:endParaRPr kumimoji="1" lang="en-US" altLang="ja-JP" dirty="0"/>
          </a:p>
          <a:p>
            <a:r>
              <a:rPr kumimoji="1" lang="ja-JP" altLang="en-US" dirty="0"/>
              <a:t>入間市民である</a:t>
            </a:r>
            <a:r>
              <a:rPr kumimoji="1" lang="en-US" altLang="ja-JP" dirty="0"/>
              <a:t>A</a:t>
            </a:r>
            <a:r>
              <a:rPr kumimoji="1" lang="ja-JP" altLang="en-US" dirty="0"/>
              <a:t>さんは所沢市の地域密着型のサービスを利用できないため通えなくなります。</a:t>
            </a:r>
            <a:endParaRPr kumimoji="1" lang="en-US" altLang="ja-JP" dirty="0"/>
          </a:p>
          <a:p>
            <a:r>
              <a:rPr kumimoji="1" lang="ja-JP" altLang="en-US" dirty="0"/>
              <a:t>利用者が要介護になっても、慣れ親しんだ事業所に、通い続けたいと考えていた場合、トラブルに発展する可能性がありますので、他市の総合事業を利用する際にはその事業所が地域密着型の事業所なのか、要介護になっても使えるのかを事前にご確認の上、利用者に説明をしておいてください。</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2155430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居宅サービス計画作成依頼・変更届出書について</a:t>
            </a:r>
            <a:endParaRPr kumimoji="1" lang="en-US" altLang="ja-JP" dirty="0"/>
          </a:p>
          <a:p>
            <a:endParaRPr kumimoji="1" lang="en-US" altLang="ja-JP" dirty="0"/>
          </a:p>
          <a:p>
            <a:r>
              <a:rPr kumimoji="1" lang="ja-JP" altLang="en-US" dirty="0"/>
              <a:t>入力漏れを防ぐため、毎月２５日までのご提出にご協力ください。</a:t>
            </a:r>
            <a:endParaRPr kumimoji="1" lang="en-US" altLang="ja-JP" dirty="0"/>
          </a:p>
          <a:p>
            <a:r>
              <a:rPr kumimoji="1" lang="ja-JP" altLang="en-US" dirty="0"/>
              <a:t>認定日が２５日以降の場合など、提出が２５日以降にならざるを得ない場合は事業所管理担当にご相談ください。</a:t>
            </a:r>
            <a:endParaRPr kumimoji="1" lang="en-US" altLang="ja-JP" dirty="0"/>
          </a:p>
          <a:p>
            <a:endParaRPr kumimoji="1" lang="en-US" altLang="ja-JP" dirty="0"/>
          </a:p>
          <a:p>
            <a:pPr marL="0" indent="0">
              <a:buNone/>
            </a:pPr>
            <a:r>
              <a:rPr kumimoji="1" lang="ja-JP" altLang="en-US" dirty="0"/>
              <a:t>居宅届について、近年、日付の誤りが散見されております。</a:t>
            </a:r>
            <a:endParaRPr kumimoji="1" lang="en-US" altLang="ja-JP" dirty="0"/>
          </a:p>
          <a:p>
            <a:pPr marL="0" indent="0">
              <a:buNone/>
            </a:pPr>
            <a:r>
              <a:rPr kumimoji="1" lang="ja-JP" altLang="en-US" dirty="0"/>
              <a:t>居宅届の日付誤りは国保連に依頼しての修正が必要となり、修正に２～３ケ月かかる場合があり、請求が何か月もできなくなります。</a:t>
            </a:r>
            <a:endParaRPr kumimoji="1" lang="en-US" altLang="ja-JP" dirty="0"/>
          </a:p>
          <a:p>
            <a:pPr marL="0" indent="0">
              <a:buNone/>
            </a:pPr>
            <a:r>
              <a:rPr lang="ja-JP" altLang="en-US" dirty="0"/>
              <a:t>お忙しい中とは思いますが、居宅届についてはよくよくご確認の上、ご提出お願いいたします。</a:t>
            </a:r>
            <a:endParaRPr lang="en-US" altLang="ja-JP" dirty="0"/>
          </a:p>
          <a:p>
            <a:pPr marL="0" indent="0">
              <a:buNone/>
            </a:pPr>
            <a:endParaRPr kumimoji="1" lang="en-US" altLang="ja-JP" dirty="0">
              <a:solidFill>
                <a:srgbClr val="FF0000"/>
              </a:solidFill>
            </a:endParaRPr>
          </a:p>
          <a:p>
            <a:pPr marL="0" indent="0">
              <a:buNone/>
            </a:pPr>
            <a:r>
              <a:rPr kumimoji="1" lang="ja-JP" altLang="en-US" dirty="0">
                <a:solidFill>
                  <a:srgbClr val="FF0000"/>
                </a:solidFill>
              </a:rPr>
              <a:t>月途中に介護度が要支援から要介護になった利用者は特に注意してください。</a:t>
            </a:r>
            <a:endParaRPr kumimoji="1" lang="en-US" altLang="ja-JP" dirty="0">
              <a:solidFill>
                <a:srgbClr val="FF0000"/>
              </a:solidFill>
            </a:endParaRPr>
          </a:p>
          <a:p>
            <a:pPr marL="0" indent="0">
              <a:buNone/>
            </a:pPr>
            <a:r>
              <a:rPr kumimoji="1" lang="ja-JP" altLang="en-US" dirty="0"/>
              <a:t>月途中に要支援から要介護になり、かつ、要介護になってからのサービス利用がない場合は請求は包括が行い、その月内の担当は包括になります。居宅介護支援事業所が担当するのは翌月からになります。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495786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届け出が必要なケアプランについて</a:t>
            </a:r>
            <a:endParaRPr kumimoji="1" lang="en-US" altLang="ja-JP" dirty="0"/>
          </a:p>
          <a:p>
            <a:endParaRPr kumimoji="1" lang="en-US" altLang="ja-JP" dirty="0"/>
          </a:p>
          <a:p>
            <a:r>
              <a:rPr kumimoji="1" lang="ja-JP" altLang="en-US" dirty="0"/>
              <a:t>届け出が必要なケアプランについては</a:t>
            </a:r>
            <a:endParaRPr kumimoji="1" lang="en-US" altLang="ja-JP" dirty="0"/>
          </a:p>
          <a:p>
            <a:r>
              <a:rPr kumimoji="1" lang="ja-JP" altLang="en-US" dirty="0"/>
              <a:t>認定期間の半数を超える短期入所利用、同居家族のいる場合の生活援助、軽度者の福祉用具貸与、頻回な訪問介護となります。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190974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軽度者の福祉用具貸与につきまして</a:t>
            </a:r>
            <a:endParaRPr kumimoji="1" lang="en-US" altLang="ja-JP" dirty="0"/>
          </a:p>
          <a:p>
            <a:endParaRPr kumimoji="1" lang="en-US" altLang="ja-JP" dirty="0"/>
          </a:p>
          <a:p>
            <a:r>
              <a:rPr kumimoji="1" lang="ja-JP" altLang="en-US" dirty="0"/>
              <a:t>車いすと段差解消機などに関しては</a:t>
            </a:r>
            <a:endParaRPr kumimoji="1" lang="en-US" altLang="ja-JP" dirty="0"/>
          </a:p>
          <a:p>
            <a:r>
              <a:rPr kumimoji="1" lang="ja-JP" altLang="en-US" dirty="0"/>
              <a:t>主治医の意見を踏まえつつサービス担当者会議を開催するなどの適切なアセスメントを通じてレンタルできるとありますので適切なアセスメントにより市への申請を省略することが出来ます。</a:t>
            </a:r>
            <a:endParaRPr kumimoji="1" lang="en-US" altLang="ja-JP" dirty="0"/>
          </a:p>
          <a:p>
            <a:endParaRPr kumimoji="1" lang="en-US" altLang="ja-JP" dirty="0"/>
          </a:p>
          <a:p>
            <a:r>
              <a:rPr kumimoji="1" lang="ja-JP" altLang="en-US" dirty="0"/>
              <a:t>必ず主治医の意見も確認した上で判断してください</a:t>
            </a:r>
            <a:endParaRPr kumimoji="1" lang="en-US" altLang="ja-JP" dirty="0"/>
          </a:p>
          <a:p>
            <a:endParaRPr kumimoji="1"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488675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a:t>頻回な訪問介護について</a:t>
            </a:r>
            <a:endParaRPr lang="en-US" altLang="ja-JP" sz="1200" dirty="0"/>
          </a:p>
          <a:p>
            <a:r>
              <a:rPr kumimoji="1" lang="ja-JP" altLang="en-US" dirty="0"/>
              <a:t>平成３０年１０月サービス利用分からケアプランに表の回数以上の訪問介護を位置づける場合には市町村へ届け出る必要があります。</a:t>
            </a:r>
            <a:endParaRPr kumimoji="1" lang="en-US" altLang="ja-JP" dirty="0"/>
          </a:p>
          <a:p>
            <a:r>
              <a:rPr kumimoji="1" lang="ja-JP" altLang="en-US" dirty="0"/>
              <a:t>届出のあったケアプランに関しては必要に応じて地域ケア会議等で検証を行うことになります。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705285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87349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54979689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9C2AF26-EAE5-4B8E-BB8F-2062AE9C7BE0}" type="slidenum">
              <a:rPr kumimoji="1" lang="ja-JP" altLang="en-US" smtClean="0"/>
              <a:t>‹#›</a:t>
            </a:fld>
            <a:endParaRPr kumimoji="1" lang="ja-JP" alt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4249134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86414875"/>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1888644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400975982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87358744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8785D3A-80A0-4B97-BB5E-566C0C2F53F6}"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826920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85124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060CE1C-D233-4EDE-BBF3-2CAF33353906}"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814664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97FB18E-2026-42F1-BCD4-7C134647523E}"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56376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5F2B7A1-6789-4860-A21B-0C04594F40FA}" type="datetime1">
              <a:rPr kumimoji="1" lang="ja-JP" altLang="en-US" smtClean="0"/>
              <a:t>2025/8/8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34167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4284EF1-0478-40F9-A340-F52931A7D034}" type="datetime1">
              <a:rPr kumimoji="1" lang="ja-JP" altLang="en-US" smtClean="0"/>
              <a:t>2025/8/8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653891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A35EB5-7FF5-41F7-A331-BB621EF80499}" type="datetime1">
              <a:rPr kumimoji="1" lang="ja-JP" altLang="en-US" smtClean="0"/>
              <a:t>2025/8/8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783400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ja-JP" altLang="en-US"/>
              <a:t>マスター タイトルの書式設定</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24347457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F6D45E2-5E4D-44F7-A495-A06BD2F4272E}"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26268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042436017"/>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3" r:id="rId13"/>
    <p:sldLayoutId id="2147484304" r:id="rId14"/>
    <p:sldLayoutId id="2147484305" r:id="rId15"/>
    <p:sldLayoutId id="2147484306" r:id="rId16"/>
  </p:sldLayoutIdLst>
  <p:hf hdr="0" ftr="0" dt="0"/>
  <p:txStyles>
    <p:titleStyle>
      <a:lvl1pPr algn="l" defTabSz="457200" rtl="0" eaLnBrk="1" latinLnBrk="0" hangingPunct="1">
        <a:spcBef>
          <a:spcPct val="0"/>
        </a:spcBef>
        <a:buNone/>
        <a:defRPr kumimoji="1" sz="3600" kern="1200">
          <a:solidFill>
            <a:schemeClr val="accent2">
              <a:lumMod val="7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audio" Target="../media/media5.m4a"/><Relationship Id="rId7" Type="http://schemas.openxmlformats.org/officeDocument/2006/relationships/image" Target="../media/image2.emf"/><Relationship Id="rId2" Type="http://schemas.microsoft.com/office/2007/relationships/media" Target="../media/media5.m4a"/><Relationship Id="rId1" Type="http://schemas.openxmlformats.org/officeDocument/2006/relationships/vmlDrawing" Target="../drawings/vmlDrawing1.vml"/><Relationship Id="rId6" Type="http://schemas.openxmlformats.org/officeDocument/2006/relationships/package" Target="../embeddings/Microsoft_Word_Document.docx"/><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818852" y="679572"/>
            <a:ext cx="8141774" cy="2555107"/>
          </a:xfrm>
        </p:spPr>
        <p:txBody>
          <a:bodyPr/>
          <a:lstStyle/>
          <a:p>
            <a:br>
              <a:rPr kumimoji="1" lang="en-US" altLang="ja-JP" dirty="0"/>
            </a:br>
            <a:r>
              <a:rPr kumimoji="1" lang="ja-JP" altLang="en-US" dirty="0"/>
              <a:t>その他注意事項</a:t>
            </a:r>
          </a:p>
        </p:txBody>
      </p:sp>
      <p:sp>
        <p:nvSpPr>
          <p:cNvPr id="6" name="字幕 5">
            <a:extLst>
              <a:ext uri="{FF2B5EF4-FFF2-40B4-BE49-F238E27FC236}">
                <a16:creationId xmlns:a16="http://schemas.microsoft.com/office/drawing/2014/main" id="{F75AA06B-4A79-4D66-9D74-94EF58D750FE}"/>
              </a:ext>
            </a:extLst>
          </p:cNvPr>
          <p:cNvSpPr>
            <a:spLocks noGrp="1"/>
          </p:cNvSpPr>
          <p:nvPr>
            <p:ph type="subTitle" idx="1"/>
          </p:nvPr>
        </p:nvSpPr>
        <p:spPr/>
        <p:txBody>
          <a:bodyPr/>
          <a:lstStyle/>
          <a:p>
            <a:endParaRPr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3" name="録音したサウンド">
            <a:hlinkClick r:id="" action="ppaction://media"/>
            <a:extLst>
              <a:ext uri="{FF2B5EF4-FFF2-40B4-BE49-F238E27FC236}">
                <a16:creationId xmlns:a16="http://schemas.microsoft.com/office/drawing/2014/main" id="{9E22565E-DA36-468B-9DF9-0BAA335C9F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2046172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379815" y="1268663"/>
            <a:ext cx="8911687" cy="1280890"/>
          </a:xfrm>
        </p:spPr>
        <p:txBody>
          <a:bodyPr/>
          <a:lstStyle/>
          <a:p>
            <a:r>
              <a:rPr lang="ja-JP" altLang="en-US" dirty="0"/>
              <a:t>運営基準減算について</a:t>
            </a:r>
            <a:endParaRPr kumimoji="1" lang="ja-JP" altLang="en-US" dirty="0"/>
          </a:p>
        </p:txBody>
      </p:sp>
      <p:sp>
        <p:nvSpPr>
          <p:cNvPr id="3" name="コンテンツ プレースホルダー 2"/>
          <p:cNvSpPr>
            <a:spLocks noGrp="1"/>
          </p:cNvSpPr>
          <p:nvPr>
            <p:ph idx="1"/>
          </p:nvPr>
        </p:nvSpPr>
        <p:spPr>
          <a:xfrm>
            <a:off x="2101388" y="2422316"/>
            <a:ext cx="9190114" cy="4995753"/>
          </a:xfrm>
        </p:spPr>
        <p:txBody>
          <a:bodyPr>
            <a:noAutofit/>
          </a:bodyPr>
          <a:lstStyle/>
          <a:p>
            <a:r>
              <a:rPr lang="ja-JP" altLang="en-US" sz="2000" dirty="0">
                <a:solidFill>
                  <a:schemeClr val="tx1"/>
                </a:solidFill>
                <a:latin typeface="+mj-ea"/>
                <a:ea typeface="+mj-ea"/>
              </a:rPr>
              <a:t>以下の①から⑥に定める規定に適合していないと、運営基準減算として所定単位数の５０％の減算、２か月以上継続している場合は所定単位数を算定することができません。</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①契約時の説明（ 複数事業所の紹介、選定理由の説明）</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②居宅サービス計画の新規作成・変更時、居宅を訪問し、面接</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③居宅サービス計画の新規作成・変更時、サービス担当者会議を開催</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④居宅介護サービス計画の原案の内容を説明し同意を得た上で交付</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⑤更新認定時等のサービス担当者会議開催</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⑥１月１回居宅訪問･面接及びモニタリング記録</a:t>
            </a:r>
            <a:endParaRPr lang="en-US" altLang="ja-JP" sz="2000" dirty="0">
              <a:solidFill>
                <a:schemeClr val="tx1"/>
              </a:solidFill>
              <a:latin typeface="+mj-ea"/>
              <a:ea typeface="+mj-ea"/>
            </a:endParaRPr>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pic>
        <p:nvPicPr>
          <p:cNvPr id="5" name="録音したサウンド">
            <a:hlinkClick r:id="" action="ppaction://media"/>
            <a:extLst>
              <a:ext uri="{FF2B5EF4-FFF2-40B4-BE49-F238E27FC236}">
                <a16:creationId xmlns:a16="http://schemas.microsoft.com/office/drawing/2014/main" id="{C090C242-A074-416E-98EE-83E84881EE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0914818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1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49781" y="1401889"/>
            <a:ext cx="10270065" cy="1303867"/>
          </a:xfrm>
        </p:spPr>
        <p:txBody>
          <a:bodyPr>
            <a:normAutofit/>
          </a:bodyPr>
          <a:lstStyle/>
          <a:p>
            <a:r>
              <a:rPr lang="ja-JP" altLang="en-US" dirty="0"/>
              <a:t>運営</a:t>
            </a:r>
            <a:r>
              <a:rPr kumimoji="1" lang="ja-JP" altLang="en-US" dirty="0"/>
              <a:t>指導は</a:t>
            </a:r>
            <a:r>
              <a:rPr kumimoji="1" lang="ja-JP" altLang="en-US" dirty="0">
                <a:solidFill>
                  <a:srgbClr val="FF0000"/>
                </a:solidFill>
              </a:rPr>
              <a:t>新規指定時</a:t>
            </a:r>
            <a:r>
              <a:rPr kumimoji="1" lang="ja-JP" altLang="en-US" dirty="0"/>
              <a:t>と、</a:t>
            </a:r>
            <a:r>
              <a:rPr kumimoji="1" lang="ja-JP" altLang="en-US" dirty="0">
                <a:solidFill>
                  <a:srgbClr val="FF0000"/>
                </a:solidFill>
              </a:rPr>
              <a:t>更新期間中</a:t>
            </a:r>
            <a:br>
              <a:rPr kumimoji="1" lang="en-US" altLang="ja-JP" dirty="0">
                <a:solidFill>
                  <a:srgbClr val="FF0000"/>
                </a:solidFill>
              </a:rPr>
            </a:br>
            <a:r>
              <a:rPr kumimoji="1" lang="ja-JP" altLang="en-US" dirty="0"/>
              <a:t>（</a:t>
            </a:r>
            <a:r>
              <a:rPr kumimoji="1" lang="en-US" altLang="ja-JP" dirty="0"/>
              <a:t>6</a:t>
            </a:r>
            <a:r>
              <a:rPr kumimoji="1" lang="ja-JP" altLang="en-US" dirty="0"/>
              <a:t>年間）に</a:t>
            </a:r>
            <a:r>
              <a:rPr kumimoji="1" lang="en-US" altLang="ja-JP" dirty="0"/>
              <a:t>1</a:t>
            </a:r>
            <a:r>
              <a:rPr kumimoji="1" lang="ja-JP" altLang="en-US" dirty="0"/>
              <a:t>回行います。</a:t>
            </a:r>
          </a:p>
        </p:txBody>
      </p:sp>
      <p:sp>
        <p:nvSpPr>
          <p:cNvPr id="3" name="コンテンツ プレースホルダー 2"/>
          <p:cNvSpPr>
            <a:spLocks noGrp="1"/>
          </p:cNvSpPr>
          <p:nvPr>
            <p:ph idx="1"/>
          </p:nvPr>
        </p:nvSpPr>
        <p:spPr>
          <a:xfrm>
            <a:off x="2049781" y="2993599"/>
            <a:ext cx="9601197" cy="3607558"/>
          </a:xfrm>
        </p:spPr>
        <p:txBody>
          <a:bodyPr>
            <a:normAutofit/>
          </a:bodyPr>
          <a:lstStyle/>
          <a:p>
            <a:r>
              <a:rPr kumimoji="1" lang="ja-JP" altLang="en-US" sz="3200" dirty="0">
                <a:solidFill>
                  <a:schemeClr val="tx1"/>
                </a:solidFill>
              </a:rPr>
              <a:t>実地指導時に、運営基準減算の項目の確認を行います。</a:t>
            </a:r>
            <a:endParaRPr kumimoji="1" lang="en-US" altLang="ja-JP" sz="3200" dirty="0">
              <a:solidFill>
                <a:schemeClr val="tx1"/>
              </a:solidFill>
            </a:endParaRPr>
          </a:p>
          <a:p>
            <a:r>
              <a:rPr lang="ja-JP" altLang="en-US" sz="3200" dirty="0">
                <a:solidFill>
                  <a:schemeClr val="tx1"/>
                </a:solidFill>
              </a:rPr>
              <a:t>減算項目に当てはまる事象が確認された場合は、その事象が発生した時から、</a:t>
            </a:r>
            <a:r>
              <a:rPr lang="ja-JP" altLang="en-US" sz="3200" dirty="0">
                <a:solidFill>
                  <a:srgbClr val="FF0000"/>
                </a:solidFill>
              </a:rPr>
              <a:t>さかのぼっての減算適用になります</a:t>
            </a:r>
            <a:r>
              <a:rPr lang="ja-JP" altLang="en-US" sz="3200" dirty="0">
                <a:solidFill>
                  <a:schemeClr val="tx1"/>
                </a:solidFill>
              </a:rPr>
              <a:t>のでご注意ください</a:t>
            </a:r>
            <a:r>
              <a:rPr lang="ja-JP" altLang="en-US" sz="3200" dirty="0"/>
              <a:t>。</a:t>
            </a:r>
            <a:endParaRPr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pic>
        <p:nvPicPr>
          <p:cNvPr id="5" name="録音したサウンド">
            <a:hlinkClick r:id="" action="ppaction://media"/>
            <a:extLst>
              <a:ext uri="{FF2B5EF4-FFF2-40B4-BE49-F238E27FC236}">
                <a16:creationId xmlns:a16="http://schemas.microsoft.com/office/drawing/2014/main" id="{0A83ABD2-25C6-41B9-AE83-81882D5592E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8468245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8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F2507C-48CD-49BB-BBEA-8B93E510F1B8}"/>
              </a:ext>
            </a:extLst>
          </p:cNvPr>
          <p:cNvSpPr>
            <a:spLocks noGrp="1"/>
          </p:cNvSpPr>
          <p:nvPr>
            <p:ph type="title"/>
          </p:nvPr>
        </p:nvSpPr>
        <p:spPr>
          <a:xfrm>
            <a:off x="1695452" y="1152907"/>
            <a:ext cx="9601196" cy="1303867"/>
          </a:xfrm>
        </p:spPr>
        <p:txBody>
          <a:bodyPr>
            <a:normAutofit/>
          </a:bodyPr>
          <a:lstStyle/>
          <a:p>
            <a:r>
              <a:rPr kumimoji="1" lang="ja-JP" altLang="en-US" dirty="0"/>
              <a:t>介護予防支援の指定について</a:t>
            </a:r>
          </a:p>
        </p:txBody>
      </p:sp>
      <p:sp>
        <p:nvSpPr>
          <p:cNvPr id="3" name="コンテンツ プレースホルダー 2">
            <a:extLst>
              <a:ext uri="{FF2B5EF4-FFF2-40B4-BE49-F238E27FC236}">
                <a16:creationId xmlns:a16="http://schemas.microsoft.com/office/drawing/2014/main" id="{248D9F58-A186-4B6E-936B-9383150E4648}"/>
              </a:ext>
            </a:extLst>
          </p:cNvPr>
          <p:cNvSpPr>
            <a:spLocks noGrp="1"/>
          </p:cNvSpPr>
          <p:nvPr>
            <p:ph idx="1"/>
          </p:nvPr>
        </p:nvSpPr>
        <p:spPr>
          <a:xfrm>
            <a:off x="1010088" y="2325490"/>
            <a:ext cx="10171823" cy="3412068"/>
          </a:xfrm>
        </p:spPr>
        <p:txBody>
          <a:bodyPr>
            <a:normAutofit lnSpcReduction="10000"/>
          </a:bodyPr>
          <a:lstStyle/>
          <a:p>
            <a:r>
              <a:rPr kumimoji="1" lang="ja-JP" altLang="en-US" sz="3600" dirty="0">
                <a:solidFill>
                  <a:schemeClr val="tx1"/>
                </a:solidFill>
              </a:rPr>
              <a:t>令和６年度の改正により居宅介護支援事業所が（委託ではなく直接に）介護予防支援</a:t>
            </a:r>
            <a:r>
              <a:rPr lang="ja-JP" altLang="en-US" sz="3600" dirty="0">
                <a:solidFill>
                  <a:schemeClr val="tx1"/>
                </a:solidFill>
              </a:rPr>
              <a:t>を行えるようになりました。</a:t>
            </a:r>
            <a:endParaRPr kumimoji="1" lang="en-US" altLang="ja-JP" sz="3600" dirty="0">
              <a:solidFill>
                <a:schemeClr val="tx1"/>
              </a:solidFill>
            </a:endParaRPr>
          </a:p>
          <a:p>
            <a:endParaRPr kumimoji="1" lang="en-US" altLang="ja-JP" sz="3600" dirty="0">
              <a:solidFill>
                <a:schemeClr val="tx1"/>
              </a:solidFill>
            </a:endParaRPr>
          </a:p>
          <a:p>
            <a:r>
              <a:rPr kumimoji="1" lang="ja-JP" altLang="en-US" sz="3600" dirty="0">
                <a:solidFill>
                  <a:schemeClr val="tx1"/>
                </a:solidFill>
              </a:rPr>
              <a:t>指定申請をお考えの方にあっては市にご相談ください。</a:t>
            </a:r>
            <a:endParaRPr kumimoji="1" lang="en-US" altLang="ja-JP" sz="3600" dirty="0">
              <a:solidFill>
                <a:schemeClr val="tx1"/>
              </a:solidFill>
            </a:endParaRPr>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6F623A92-36DB-494C-AB76-C7EBC4002096}"/>
              </a:ext>
            </a:extLst>
          </p:cNvPr>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pic>
        <p:nvPicPr>
          <p:cNvPr id="7" name="録音したサウンド">
            <a:hlinkClick r:id="" action="ppaction://media"/>
            <a:extLst>
              <a:ext uri="{FF2B5EF4-FFF2-40B4-BE49-F238E27FC236}">
                <a16:creationId xmlns:a16="http://schemas.microsoft.com/office/drawing/2014/main" id="{87925DDB-CE00-46E7-8C12-B08C0AD401B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601826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42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8D9F58-A186-4B6E-936B-9383150E4648}"/>
              </a:ext>
            </a:extLst>
          </p:cNvPr>
          <p:cNvSpPr>
            <a:spLocks noGrp="1"/>
          </p:cNvSpPr>
          <p:nvPr>
            <p:ph idx="1"/>
          </p:nvPr>
        </p:nvSpPr>
        <p:spPr>
          <a:xfrm>
            <a:off x="3513259" y="2646720"/>
            <a:ext cx="7059492" cy="2291040"/>
          </a:xfrm>
        </p:spPr>
        <p:txBody>
          <a:bodyPr>
            <a:normAutofit/>
          </a:bodyPr>
          <a:lstStyle/>
          <a:p>
            <a:pPr marL="0" indent="0">
              <a:buNone/>
            </a:pPr>
            <a:r>
              <a:rPr kumimoji="1" lang="ja-JP" altLang="en-US" sz="4800" dirty="0">
                <a:solidFill>
                  <a:srgbClr val="FFC000"/>
                </a:solidFill>
              </a:rPr>
              <a:t>令和７年度の取り組み</a:t>
            </a:r>
          </a:p>
        </p:txBody>
      </p:sp>
      <p:sp>
        <p:nvSpPr>
          <p:cNvPr id="4" name="スライド番号プレースホルダー 3">
            <a:extLst>
              <a:ext uri="{FF2B5EF4-FFF2-40B4-BE49-F238E27FC236}">
                <a16:creationId xmlns:a16="http://schemas.microsoft.com/office/drawing/2014/main" id="{6F623A92-36DB-494C-AB76-C7EBC4002096}"/>
              </a:ext>
            </a:extLst>
          </p:cNvPr>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pic>
        <p:nvPicPr>
          <p:cNvPr id="2" name="録音したサウンド">
            <a:hlinkClick r:id="" action="ppaction://media"/>
            <a:extLst>
              <a:ext uri="{FF2B5EF4-FFF2-40B4-BE49-F238E27FC236}">
                <a16:creationId xmlns:a16="http://schemas.microsoft.com/office/drawing/2014/main" id="{1F47AE1E-6A32-4561-B688-A6E29706AB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56403" y="0"/>
            <a:ext cx="487363" cy="487363"/>
          </a:xfrm>
          <a:prstGeom prst="rect">
            <a:avLst/>
          </a:prstGeom>
        </p:spPr>
      </p:pic>
    </p:spTree>
    <p:extLst>
      <p:ext uri="{BB962C8B-B14F-4D97-AF65-F5344CB8AC3E}">
        <p14:creationId xmlns:p14="http://schemas.microsoft.com/office/powerpoint/2010/main" val="25506412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6F623A92-36DB-494C-AB76-C7EBC4002096}"/>
              </a:ext>
            </a:extLst>
          </p:cNvPr>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sp>
        <p:nvSpPr>
          <p:cNvPr id="8" name="タイトル 7">
            <a:extLst>
              <a:ext uri="{FF2B5EF4-FFF2-40B4-BE49-F238E27FC236}">
                <a16:creationId xmlns:a16="http://schemas.microsoft.com/office/drawing/2014/main" id="{93B637D1-7CAD-468F-BB96-2C64C0ED780F}"/>
              </a:ext>
            </a:extLst>
          </p:cNvPr>
          <p:cNvSpPr>
            <a:spLocks noGrp="1"/>
          </p:cNvSpPr>
          <p:nvPr>
            <p:ph type="title"/>
          </p:nvPr>
        </p:nvSpPr>
        <p:spPr>
          <a:xfrm>
            <a:off x="2147155" y="852710"/>
            <a:ext cx="8911687" cy="1280890"/>
          </a:xfrm>
        </p:spPr>
        <p:txBody>
          <a:bodyPr/>
          <a:lstStyle/>
          <a:p>
            <a:r>
              <a:rPr lang="ja-JP" altLang="en-US" dirty="0"/>
              <a:t>ケアプランデータ連携システムの導入</a:t>
            </a:r>
          </a:p>
        </p:txBody>
      </p:sp>
      <p:sp>
        <p:nvSpPr>
          <p:cNvPr id="9" name="タイトル 5">
            <a:extLst>
              <a:ext uri="{FF2B5EF4-FFF2-40B4-BE49-F238E27FC236}">
                <a16:creationId xmlns:a16="http://schemas.microsoft.com/office/drawing/2014/main" id="{A2E9890C-7DBC-4969-A139-57C3C77A47DC}"/>
              </a:ext>
            </a:extLst>
          </p:cNvPr>
          <p:cNvSpPr>
            <a:spLocks noGrp="1"/>
          </p:cNvSpPr>
          <p:nvPr>
            <p:ph idx="1"/>
          </p:nvPr>
        </p:nvSpPr>
        <p:spPr>
          <a:xfrm>
            <a:off x="1988820" y="1897380"/>
            <a:ext cx="9254165" cy="4663440"/>
          </a:xfrm>
        </p:spPr>
        <p:txBody>
          <a:bodyPr>
            <a:normAutofit fontScale="52500" lnSpcReduction="20000"/>
          </a:bodyPr>
          <a:lstStyle/>
          <a:p>
            <a:pPr marL="0" indent="0">
              <a:buNone/>
            </a:pPr>
            <a:r>
              <a:rPr lang="ja-JP" altLang="en-US" sz="2000" dirty="0">
                <a:solidFill>
                  <a:schemeClr val="tx1"/>
                </a:solidFill>
              </a:rPr>
              <a:t>　</a:t>
            </a:r>
            <a:br>
              <a:rPr lang="en-US" altLang="ja-JP" sz="2000" dirty="0">
                <a:solidFill>
                  <a:schemeClr val="tx1"/>
                </a:solidFill>
              </a:rPr>
            </a:br>
            <a:br>
              <a:rPr lang="en-US" altLang="ja-JP" sz="2000" dirty="0">
                <a:solidFill>
                  <a:schemeClr val="tx1"/>
                </a:solidFill>
              </a:rPr>
            </a:br>
            <a:r>
              <a:rPr lang="ja-JP" altLang="en-US" sz="3400" dirty="0">
                <a:solidFill>
                  <a:schemeClr val="tx1"/>
                </a:solidFill>
              </a:rPr>
              <a:t>　</a:t>
            </a:r>
            <a:r>
              <a:rPr lang="ja-JP" altLang="en-US" sz="3800" dirty="0">
                <a:solidFill>
                  <a:schemeClr val="tx1"/>
                </a:solidFill>
              </a:rPr>
              <a:t>現在、介護人材の不足が危惧されておりますが、人材不足は全業種、全国的な問題となっております。</a:t>
            </a:r>
            <a:br>
              <a:rPr lang="en-US" altLang="ja-JP" sz="3800" dirty="0">
                <a:solidFill>
                  <a:schemeClr val="tx1"/>
                </a:solidFill>
              </a:rPr>
            </a:br>
            <a:r>
              <a:rPr lang="ja-JP" altLang="en-US" sz="3800" dirty="0">
                <a:solidFill>
                  <a:schemeClr val="tx1"/>
                </a:solidFill>
              </a:rPr>
              <a:t>　</a:t>
            </a:r>
            <a:br>
              <a:rPr lang="en-US" altLang="ja-JP" sz="3800" dirty="0">
                <a:solidFill>
                  <a:schemeClr val="tx1"/>
                </a:solidFill>
              </a:rPr>
            </a:br>
            <a:r>
              <a:rPr lang="ja-JP" altLang="en-US" sz="3800" dirty="0">
                <a:solidFill>
                  <a:schemeClr val="tx1"/>
                </a:solidFill>
              </a:rPr>
              <a:t>　そのような中、増え続けるニーズに応えるためにも、今後は従事者一人ひとりの作業効率を高めていくことが今後の課題となっております。</a:t>
            </a:r>
            <a:endParaRPr lang="en-US" altLang="ja-JP" sz="3800" dirty="0">
              <a:solidFill>
                <a:schemeClr val="tx1"/>
              </a:solidFill>
            </a:endParaRPr>
          </a:p>
          <a:p>
            <a:pPr marL="0" indent="0">
              <a:buNone/>
            </a:pPr>
            <a:br>
              <a:rPr lang="en-US" altLang="ja-JP" sz="2000" dirty="0">
                <a:solidFill>
                  <a:schemeClr val="tx1"/>
                </a:solidFill>
              </a:rPr>
            </a:br>
            <a:br>
              <a:rPr lang="en-US" altLang="ja-JP" sz="2000" dirty="0">
                <a:solidFill>
                  <a:schemeClr val="tx1"/>
                </a:solidFill>
              </a:rPr>
            </a:br>
            <a:br>
              <a:rPr lang="en-US" altLang="ja-JP" sz="2000" dirty="0">
                <a:solidFill>
                  <a:schemeClr val="tx1"/>
                </a:solidFill>
              </a:rPr>
            </a:br>
            <a:r>
              <a:rPr lang="ja-JP" altLang="en-US" sz="2000" dirty="0">
                <a:solidFill>
                  <a:schemeClr val="tx1"/>
                </a:solidFill>
              </a:rPr>
              <a:t>　</a:t>
            </a:r>
            <a:r>
              <a:rPr lang="ja-JP" altLang="en-US" sz="3800" b="1" dirty="0">
                <a:solidFill>
                  <a:srgbClr val="92D050"/>
                </a:solidFill>
              </a:rPr>
              <a:t>作業効率をあげることで負担の軽減を</a:t>
            </a:r>
            <a:br>
              <a:rPr lang="en-US" altLang="ja-JP" sz="2000" dirty="0">
                <a:solidFill>
                  <a:schemeClr val="tx1"/>
                </a:solidFill>
              </a:rPr>
            </a:br>
            <a:br>
              <a:rPr lang="en-US" altLang="ja-JP" sz="3800" dirty="0">
                <a:solidFill>
                  <a:schemeClr val="tx1"/>
                </a:solidFill>
              </a:rPr>
            </a:br>
            <a:r>
              <a:rPr lang="ja-JP" altLang="en-US" sz="3800" dirty="0">
                <a:solidFill>
                  <a:schemeClr val="tx1"/>
                </a:solidFill>
              </a:rPr>
              <a:t>　国は「電子申請システム　ケアプランデータ連携システムの導入」を進めています。</a:t>
            </a:r>
            <a:br>
              <a:rPr lang="en-US" altLang="ja-JP" sz="3800" dirty="0">
                <a:solidFill>
                  <a:schemeClr val="tx1"/>
                </a:solidFill>
              </a:rPr>
            </a:br>
            <a:br>
              <a:rPr lang="en-US" altLang="ja-JP" sz="3800" dirty="0">
                <a:solidFill>
                  <a:schemeClr val="tx1"/>
                </a:solidFill>
              </a:rPr>
            </a:br>
            <a:r>
              <a:rPr lang="ja-JP" altLang="en-US" sz="3800" dirty="0">
                <a:solidFill>
                  <a:schemeClr val="tx1"/>
                </a:solidFill>
              </a:rPr>
              <a:t>　このシステムはサービス提供表や居宅サービス計画書など現在、手書き、印刷し、</a:t>
            </a:r>
            <a:br>
              <a:rPr lang="en-US" altLang="ja-JP" sz="3800" dirty="0">
                <a:solidFill>
                  <a:schemeClr val="tx1"/>
                </a:solidFill>
              </a:rPr>
            </a:br>
            <a:r>
              <a:rPr lang="en-US" altLang="ja-JP" sz="3800" dirty="0">
                <a:solidFill>
                  <a:schemeClr val="tx1"/>
                </a:solidFill>
              </a:rPr>
              <a:t>FAX</a:t>
            </a:r>
            <a:r>
              <a:rPr lang="ja-JP" altLang="en-US" sz="3800" dirty="0">
                <a:solidFill>
                  <a:schemeClr val="tx1"/>
                </a:solidFill>
              </a:rPr>
              <a:t>や郵送などでやりとりしていた書類をシステム上でデータの送受信ができるようになり、業務負担軽減が期待されています。</a:t>
            </a:r>
          </a:p>
        </p:txBody>
      </p:sp>
      <p:pic>
        <p:nvPicPr>
          <p:cNvPr id="2" name="録音したサウンド">
            <a:hlinkClick r:id="" action="ppaction://media"/>
            <a:extLst>
              <a:ext uri="{FF2B5EF4-FFF2-40B4-BE49-F238E27FC236}">
                <a16:creationId xmlns:a16="http://schemas.microsoft.com/office/drawing/2014/main" id="{9617C624-4BB2-4AC9-B80B-EE83680C36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6738193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4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F2507C-48CD-49BB-BBEA-8B93E510F1B8}"/>
              </a:ext>
            </a:extLst>
          </p:cNvPr>
          <p:cNvSpPr>
            <a:spLocks noGrp="1"/>
          </p:cNvSpPr>
          <p:nvPr>
            <p:ph type="title"/>
          </p:nvPr>
        </p:nvSpPr>
        <p:spPr>
          <a:xfrm>
            <a:off x="2144705" y="969392"/>
            <a:ext cx="9601196" cy="1303867"/>
          </a:xfrm>
        </p:spPr>
        <p:txBody>
          <a:bodyPr>
            <a:normAutofit/>
          </a:bodyPr>
          <a:lstStyle/>
          <a:p>
            <a:r>
              <a:rPr lang="ja-JP" altLang="en-US" dirty="0"/>
              <a:t>ケアプランデータ連携システムの導入</a:t>
            </a:r>
            <a:endParaRPr kumimoji="1" lang="ja-JP" altLang="en-US" dirty="0"/>
          </a:p>
        </p:txBody>
      </p:sp>
      <p:sp>
        <p:nvSpPr>
          <p:cNvPr id="4" name="スライド番号プレースホルダー 3">
            <a:extLst>
              <a:ext uri="{FF2B5EF4-FFF2-40B4-BE49-F238E27FC236}">
                <a16:creationId xmlns:a16="http://schemas.microsoft.com/office/drawing/2014/main" id="{6F623A92-36DB-494C-AB76-C7EBC4002096}"/>
              </a:ext>
            </a:extLst>
          </p:cNvPr>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5" name="コンテンツ プレースホルダー 4">
            <a:extLst>
              <a:ext uri="{FF2B5EF4-FFF2-40B4-BE49-F238E27FC236}">
                <a16:creationId xmlns:a16="http://schemas.microsoft.com/office/drawing/2014/main" id="{6587A0C9-B563-4B20-B0B2-4BD0A8C2135A}"/>
              </a:ext>
            </a:extLst>
          </p:cNvPr>
          <p:cNvPicPr>
            <a:picLocks noGrp="1" noChangeAspect="1"/>
          </p:cNvPicPr>
          <p:nvPr>
            <p:ph idx="1"/>
          </p:nvPr>
        </p:nvPicPr>
        <p:blipFill>
          <a:blip r:embed="rId5"/>
          <a:stretch>
            <a:fillRect/>
          </a:stretch>
        </p:blipFill>
        <p:spPr>
          <a:xfrm>
            <a:off x="2144705" y="2015905"/>
            <a:ext cx="8550129" cy="4703336"/>
          </a:xfrm>
          <a:prstGeom prst="rect">
            <a:avLst/>
          </a:prstGeom>
        </p:spPr>
      </p:pic>
      <p:sp>
        <p:nvSpPr>
          <p:cNvPr id="6" name="テキスト ボックス 2">
            <a:extLst>
              <a:ext uri="{FF2B5EF4-FFF2-40B4-BE49-F238E27FC236}">
                <a16:creationId xmlns:a16="http://schemas.microsoft.com/office/drawing/2014/main" id="{46D8EA9B-5B68-42AA-AB14-A4BF7F497F09}"/>
              </a:ext>
            </a:extLst>
          </p:cNvPr>
          <p:cNvSpPr txBox="1">
            <a:spLocks noChangeArrowheads="1"/>
          </p:cNvSpPr>
          <p:nvPr/>
        </p:nvSpPr>
        <p:spPr bwMode="auto">
          <a:xfrm>
            <a:off x="2422275" y="2916547"/>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7" name="テキスト ボックス 2">
            <a:extLst>
              <a:ext uri="{FF2B5EF4-FFF2-40B4-BE49-F238E27FC236}">
                <a16:creationId xmlns:a16="http://schemas.microsoft.com/office/drawing/2014/main" id="{AF9A7AFD-5652-4206-B4C9-37A1ABCFA35F}"/>
              </a:ext>
            </a:extLst>
          </p:cNvPr>
          <p:cNvSpPr txBox="1">
            <a:spLocks noChangeArrowheads="1"/>
          </p:cNvSpPr>
          <p:nvPr/>
        </p:nvSpPr>
        <p:spPr bwMode="auto">
          <a:xfrm>
            <a:off x="2395710" y="5152604"/>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8" name="テキスト ボックス 2">
            <a:extLst>
              <a:ext uri="{FF2B5EF4-FFF2-40B4-BE49-F238E27FC236}">
                <a16:creationId xmlns:a16="http://schemas.microsoft.com/office/drawing/2014/main" id="{2760848B-2782-40A3-B5BB-2A442C2B14D6}"/>
              </a:ext>
            </a:extLst>
          </p:cNvPr>
          <p:cNvSpPr txBox="1">
            <a:spLocks noChangeArrowheads="1"/>
          </p:cNvSpPr>
          <p:nvPr/>
        </p:nvSpPr>
        <p:spPr bwMode="auto">
          <a:xfrm>
            <a:off x="9666295" y="2885685"/>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9" name="テキスト ボックス 2">
            <a:extLst>
              <a:ext uri="{FF2B5EF4-FFF2-40B4-BE49-F238E27FC236}">
                <a16:creationId xmlns:a16="http://schemas.microsoft.com/office/drawing/2014/main" id="{E68F1184-3667-44B5-ABF0-84DB2F3587B9}"/>
              </a:ext>
            </a:extLst>
          </p:cNvPr>
          <p:cNvSpPr txBox="1">
            <a:spLocks noChangeArrowheads="1"/>
          </p:cNvSpPr>
          <p:nvPr/>
        </p:nvSpPr>
        <p:spPr bwMode="auto">
          <a:xfrm>
            <a:off x="9666295" y="5140065"/>
            <a:ext cx="762000" cy="403225"/>
          </a:xfrm>
          <a:prstGeom prst="rect">
            <a:avLst/>
          </a:prstGeom>
          <a:no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0" name="テキスト ボックス 2">
            <a:extLst>
              <a:ext uri="{FF2B5EF4-FFF2-40B4-BE49-F238E27FC236}">
                <a16:creationId xmlns:a16="http://schemas.microsoft.com/office/drawing/2014/main" id="{A8835037-F1DB-4099-B17F-A2F4A48071EB}"/>
              </a:ext>
            </a:extLst>
          </p:cNvPr>
          <p:cNvSpPr txBox="1">
            <a:spLocks noChangeArrowheads="1"/>
          </p:cNvSpPr>
          <p:nvPr/>
        </p:nvSpPr>
        <p:spPr bwMode="auto">
          <a:xfrm>
            <a:off x="4766656" y="2856875"/>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1" name="テキスト ボックス 2">
            <a:extLst>
              <a:ext uri="{FF2B5EF4-FFF2-40B4-BE49-F238E27FC236}">
                <a16:creationId xmlns:a16="http://schemas.microsoft.com/office/drawing/2014/main" id="{F6108612-4845-4392-B630-E7503F71F106}"/>
              </a:ext>
            </a:extLst>
          </p:cNvPr>
          <p:cNvSpPr txBox="1">
            <a:spLocks noChangeArrowheads="1"/>
          </p:cNvSpPr>
          <p:nvPr/>
        </p:nvSpPr>
        <p:spPr bwMode="auto">
          <a:xfrm>
            <a:off x="4844938" y="5128317"/>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2" name="テキスト ボックス 2">
            <a:extLst>
              <a:ext uri="{FF2B5EF4-FFF2-40B4-BE49-F238E27FC236}">
                <a16:creationId xmlns:a16="http://schemas.microsoft.com/office/drawing/2014/main" id="{DE54EB65-373B-4DAB-93C2-5277C8B2FC8B}"/>
              </a:ext>
            </a:extLst>
          </p:cNvPr>
          <p:cNvSpPr txBox="1">
            <a:spLocks noChangeArrowheads="1"/>
          </p:cNvSpPr>
          <p:nvPr/>
        </p:nvSpPr>
        <p:spPr bwMode="auto">
          <a:xfrm>
            <a:off x="8437627" y="2834516"/>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3" name="テキスト ボックス 2">
            <a:extLst>
              <a:ext uri="{FF2B5EF4-FFF2-40B4-BE49-F238E27FC236}">
                <a16:creationId xmlns:a16="http://schemas.microsoft.com/office/drawing/2014/main" id="{D9F7500C-C298-4E78-88B3-DF75645F2E7A}"/>
              </a:ext>
            </a:extLst>
          </p:cNvPr>
          <p:cNvSpPr txBox="1">
            <a:spLocks noChangeArrowheads="1"/>
          </p:cNvSpPr>
          <p:nvPr/>
        </p:nvSpPr>
        <p:spPr bwMode="auto">
          <a:xfrm>
            <a:off x="8437627" y="5064599"/>
            <a:ext cx="524510" cy="40322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4" name="テキスト ボックス 2">
            <a:extLst>
              <a:ext uri="{FF2B5EF4-FFF2-40B4-BE49-F238E27FC236}">
                <a16:creationId xmlns:a16="http://schemas.microsoft.com/office/drawing/2014/main" id="{3F0C7A11-C23C-4854-B400-7A457041209A}"/>
              </a:ext>
            </a:extLst>
          </p:cNvPr>
          <p:cNvSpPr txBox="1">
            <a:spLocks noChangeArrowheads="1"/>
          </p:cNvSpPr>
          <p:nvPr/>
        </p:nvSpPr>
        <p:spPr bwMode="auto">
          <a:xfrm>
            <a:off x="3608247" y="2868622"/>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dirty="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5" name="テキスト ボックス 2">
            <a:extLst>
              <a:ext uri="{FF2B5EF4-FFF2-40B4-BE49-F238E27FC236}">
                <a16:creationId xmlns:a16="http://schemas.microsoft.com/office/drawing/2014/main" id="{CAD98728-43D7-4CBE-8074-83E63537004B}"/>
              </a:ext>
            </a:extLst>
          </p:cNvPr>
          <p:cNvSpPr txBox="1">
            <a:spLocks noChangeArrowheads="1"/>
          </p:cNvSpPr>
          <p:nvPr/>
        </p:nvSpPr>
        <p:spPr bwMode="auto">
          <a:xfrm>
            <a:off x="3570894" y="5113476"/>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dirty="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6" name="テキスト ボックス 2">
            <a:extLst>
              <a:ext uri="{FF2B5EF4-FFF2-40B4-BE49-F238E27FC236}">
                <a16:creationId xmlns:a16="http://schemas.microsoft.com/office/drawing/2014/main" id="{4B8BA67B-E43E-4487-BA23-DB54361AEEA8}"/>
              </a:ext>
            </a:extLst>
          </p:cNvPr>
          <p:cNvSpPr txBox="1">
            <a:spLocks noChangeArrowheads="1"/>
          </p:cNvSpPr>
          <p:nvPr/>
        </p:nvSpPr>
        <p:spPr bwMode="auto">
          <a:xfrm>
            <a:off x="6603117" y="2812483"/>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dirty="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7" name="テキスト ボックス 2">
            <a:extLst>
              <a:ext uri="{FF2B5EF4-FFF2-40B4-BE49-F238E27FC236}">
                <a16:creationId xmlns:a16="http://schemas.microsoft.com/office/drawing/2014/main" id="{52406B22-6218-49D7-B592-A31419E873DA}"/>
              </a:ext>
            </a:extLst>
          </p:cNvPr>
          <p:cNvSpPr txBox="1">
            <a:spLocks noChangeArrowheads="1"/>
          </p:cNvSpPr>
          <p:nvPr/>
        </p:nvSpPr>
        <p:spPr bwMode="auto">
          <a:xfrm>
            <a:off x="6603116" y="5076346"/>
            <a:ext cx="447675" cy="3797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tabLst>
                <a:tab pos="2245360" algn="l"/>
              </a:tabLst>
            </a:pPr>
            <a:r>
              <a:rPr lang="en-US" sz="1400" kern="100" dirty="0">
                <a:effectLst/>
                <a:latin typeface="Segoe UI Emoji" panose="020B0502040204020203" pitchFamily="34" charset="0"/>
                <a:ea typeface="BIZ UD明朝 Medium" panose="02020500000000000000" pitchFamily="17" charset="-128"/>
                <a:cs typeface="Times New Roman" panose="02020603050405020304" pitchFamily="18" charset="0"/>
                <a:sym typeface="Segoe UI Emoji" panose="020B0502040204020203" pitchFamily="34"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en-US" sz="1100" kern="100" dirty="0">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pic>
        <p:nvPicPr>
          <p:cNvPr id="3" name="録音したサウンド">
            <a:hlinkClick r:id="" action="ppaction://media"/>
            <a:extLst>
              <a:ext uri="{FF2B5EF4-FFF2-40B4-BE49-F238E27FC236}">
                <a16:creationId xmlns:a16="http://schemas.microsoft.com/office/drawing/2014/main" id="{55A2FE9A-B73B-43B2-AFDF-23236D8560D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04637" y="375"/>
            <a:ext cx="487363" cy="487363"/>
          </a:xfrm>
          <a:prstGeom prst="rect">
            <a:avLst/>
          </a:prstGeom>
        </p:spPr>
      </p:pic>
    </p:spTree>
    <p:extLst>
      <p:ext uri="{BB962C8B-B14F-4D97-AF65-F5344CB8AC3E}">
        <p14:creationId xmlns:p14="http://schemas.microsoft.com/office/powerpoint/2010/main" val="14919738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5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F2507C-48CD-49BB-BBEA-8B93E510F1B8}"/>
              </a:ext>
            </a:extLst>
          </p:cNvPr>
          <p:cNvSpPr>
            <a:spLocks noGrp="1"/>
          </p:cNvSpPr>
          <p:nvPr>
            <p:ph type="title"/>
          </p:nvPr>
        </p:nvSpPr>
        <p:spPr>
          <a:xfrm>
            <a:off x="1695452" y="1152907"/>
            <a:ext cx="9601196" cy="1303867"/>
          </a:xfrm>
        </p:spPr>
        <p:txBody>
          <a:bodyPr>
            <a:normAutofit/>
          </a:bodyPr>
          <a:lstStyle/>
          <a:p>
            <a:r>
              <a:rPr lang="ja-JP" altLang="en-US" dirty="0"/>
              <a:t>ケアプランデータ連携システムの導入</a:t>
            </a:r>
            <a:endParaRPr kumimoji="1" lang="ja-JP" altLang="en-US" dirty="0"/>
          </a:p>
        </p:txBody>
      </p:sp>
      <p:sp>
        <p:nvSpPr>
          <p:cNvPr id="4" name="スライド番号プレースホルダー 3">
            <a:extLst>
              <a:ext uri="{FF2B5EF4-FFF2-40B4-BE49-F238E27FC236}">
                <a16:creationId xmlns:a16="http://schemas.microsoft.com/office/drawing/2014/main" id="{6F623A92-36DB-494C-AB76-C7EBC4002096}"/>
              </a:ext>
            </a:extLst>
          </p:cNvPr>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sp>
        <p:nvSpPr>
          <p:cNvPr id="5" name="タイトル 5">
            <a:extLst>
              <a:ext uri="{FF2B5EF4-FFF2-40B4-BE49-F238E27FC236}">
                <a16:creationId xmlns:a16="http://schemas.microsoft.com/office/drawing/2014/main" id="{DB265BCC-41AE-43CA-814E-108E295677EB}"/>
              </a:ext>
            </a:extLst>
          </p:cNvPr>
          <p:cNvSpPr>
            <a:spLocks noGrp="1"/>
          </p:cNvSpPr>
          <p:nvPr>
            <p:ph idx="1"/>
          </p:nvPr>
        </p:nvSpPr>
        <p:spPr>
          <a:xfrm>
            <a:off x="1409700" y="2340811"/>
            <a:ext cx="10172700" cy="4120832"/>
          </a:xfrm>
        </p:spPr>
        <p:txBody>
          <a:bodyPr>
            <a:normAutofit fontScale="60000" lnSpcReduction="20000"/>
          </a:bodyPr>
          <a:lstStyle/>
          <a:p>
            <a:pPr marL="0" indent="0">
              <a:buNone/>
            </a:pPr>
            <a:r>
              <a:rPr lang="ja-JP" altLang="en-US" sz="2800" dirty="0">
                <a:solidFill>
                  <a:srgbClr val="0070C0"/>
                </a:solidFill>
              </a:rPr>
              <a:t>　</a:t>
            </a:r>
            <a:r>
              <a:rPr lang="ja-JP" altLang="en-US" sz="2800" dirty="0">
                <a:solidFill>
                  <a:srgbClr val="FF0000"/>
                </a:solidFill>
              </a:rPr>
              <a:t>まずは無料でのお試しを　</a:t>
            </a:r>
            <a:br>
              <a:rPr lang="en-US" altLang="ja-JP" sz="2000" dirty="0">
                <a:solidFill>
                  <a:schemeClr val="tx1"/>
                </a:solidFill>
              </a:rPr>
            </a:br>
            <a:br>
              <a:rPr lang="en-US" altLang="ja-JP" sz="2000" dirty="0">
                <a:solidFill>
                  <a:schemeClr val="tx1"/>
                </a:solidFill>
              </a:rPr>
            </a:br>
            <a:br>
              <a:rPr lang="en-US" altLang="ja-JP" sz="2000" dirty="0">
                <a:solidFill>
                  <a:schemeClr val="tx1"/>
                </a:solidFill>
              </a:rPr>
            </a:br>
            <a:r>
              <a:rPr lang="ja-JP" altLang="en-US" sz="2700" dirty="0">
                <a:solidFill>
                  <a:schemeClr val="tx1"/>
                </a:solidFill>
              </a:rPr>
              <a:t>　令和７年６月１日から１年間をフリーパスキャンペーン期間とし、期間内に申請した場合は申請から１年間（年額２１，０００円）のライセンス料が無料となります。</a:t>
            </a:r>
            <a:br>
              <a:rPr lang="en-US" altLang="ja-JP" sz="2700" dirty="0">
                <a:solidFill>
                  <a:schemeClr val="tx1"/>
                </a:solidFill>
              </a:rPr>
            </a:br>
            <a:br>
              <a:rPr lang="en-US" altLang="ja-JP" sz="2700" dirty="0">
                <a:solidFill>
                  <a:schemeClr val="tx1"/>
                </a:solidFill>
              </a:rPr>
            </a:br>
            <a:r>
              <a:rPr lang="ja-JP" altLang="en-US" sz="2700" dirty="0">
                <a:solidFill>
                  <a:schemeClr val="tx1"/>
                </a:solidFill>
              </a:rPr>
              <a:t>　現在、導入を見送っている事業所もこのキャンペーンを利用し、ぜひ、活用してみてください。</a:t>
            </a:r>
            <a:br>
              <a:rPr lang="en-US" altLang="ja-JP" sz="2700" dirty="0">
                <a:solidFill>
                  <a:schemeClr val="tx1"/>
                </a:solidFill>
              </a:rPr>
            </a:br>
            <a:r>
              <a:rPr lang="ja-JP" altLang="en-US" sz="2700" dirty="0">
                <a:solidFill>
                  <a:schemeClr val="tx1"/>
                </a:solidFill>
              </a:rPr>
              <a:t>　このシステムはデータ連携する相手がいることが前提なので、やりとりをしている事業所同士で声をかけあって同時期に使用することが肝要です。</a:t>
            </a:r>
            <a:br>
              <a:rPr lang="en-US" altLang="ja-JP" sz="2700" dirty="0">
                <a:solidFill>
                  <a:schemeClr val="tx1"/>
                </a:solidFill>
              </a:rPr>
            </a:br>
            <a:br>
              <a:rPr lang="en-US" altLang="ja-JP" sz="2700" dirty="0">
                <a:solidFill>
                  <a:schemeClr val="tx1"/>
                </a:solidFill>
              </a:rPr>
            </a:br>
            <a:r>
              <a:rPr lang="ja-JP" altLang="en-US" sz="2700" dirty="0">
                <a:solidFill>
                  <a:schemeClr val="tx1"/>
                </a:solidFill>
              </a:rPr>
              <a:t>　また、埼玉県も本システムの導入を推進しており、今年度は埼玉県からの委託を受けた株式会社善光総合研究所および</a:t>
            </a:r>
            <a:r>
              <a:rPr lang="en-US" altLang="ja-JP" sz="2700" dirty="0">
                <a:solidFill>
                  <a:schemeClr val="tx1"/>
                </a:solidFill>
              </a:rPr>
              <a:t>NPO</a:t>
            </a:r>
            <a:r>
              <a:rPr lang="ja-JP" altLang="en-US" sz="2700" dirty="0">
                <a:solidFill>
                  <a:schemeClr val="tx1"/>
                </a:solidFill>
              </a:rPr>
              <a:t>法人タダカヨが伴走支援として、導入、運用のアドバイスをしてくれます。</a:t>
            </a:r>
            <a:br>
              <a:rPr lang="en-US" altLang="ja-JP" sz="2700" dirty="0">
                <a:solidFill>
                  <a:schemeClr val="tx1"/>
                </a:solidFill>
              </a:rPr>
            </a:br>
            <a:r>
              <a:rPr lang="ja-JP" altLang="en-US" sz="2700" dirty="0">
                <a:solidFill>
                  <a:schemeClr val="tx1"/>
                </a:solidFill>
              </a:rPr>
              <a:t>　　</a:t>
            </a:r>
            <a:endParaRPr lang="en-US" altLang="ja-JP" sz="2700" dirty="0">
              <a:solidFill>
                <a:schemeClr val="tx1"/>
              </a:solidFill>
            </a:endParaRPr>
          </a:p>
          <a:p>
            <a:pPr marL="0" indent="0">
              <a:buNone/>
            </a:pPr>
            <a:r>
              <a:rPr lang="ja-JP" altLang="en-US" sz="2700" dirty="0">
                <a:solidFill>
                  <a:schemeClr val="tx1"/>
                </a:solidFill>
              </a:rPr>
              <a:t>　居宅介護支援費</a:t>
            </a:r>
            <a:r>
              <a:rPr lang="en-US" altLang="ja-JP" sz="2700" dirty="0">
                <a:solidFill>
                  <a:schemeClr val="tx1"/>
                </a:solidFill>
              </a:rPr>
              <a:t>Ⅱ</a:t>
            </a:r>
            <a:r>
              <a:rPr lang="ja-JP" altLang="en-US" sz="2700" dirty="0">
                <a:solidFill>
                  <a:schemeClr val="tx1"/>
                </a:solidFill>
              </a:rPr>
              <a:t>の算定要件が「</a:t>
            </a:r>
            <a:r>
              <a:rPr lang="ja-JP" altLang="ja-JP" sz="2400" kern="100" dirty="0">
                <a:solidFill>
                  <a:schemeClr val="tx1"/>
                </a:solidFill>
                <a:effectLst/>
                <a:latin typeface="+mn-ea"/>
                <a:ea typeface="+mn-ea"/>
                <a:cs typeface="Times New Roman" panose="02020603050405020304" pitchFamily="18" charset="0"/>
              </a:rPr>
              <a:t>情報通信機器の活用</a:t>
            </a:r>
            <a:r>
              <a:rPr lang="ja-JP" altLang="en-US" sz="2400" kern="100" dirty="0">
                <a:solidFill>
                  <a:schemeClr val="tx1"/>
                </a:solidFill>
                <a:effectLst/>
                <a:latin typeface="+mn-ea"/>
                <a:ea typeface="+mn-ea"/>
                <a:cs typeface="Times New Roman" panose="02020603050405020304" pitchFamily="18" charset="0"/>
              </a:rPr>
              <a:t>」であったところが「ケアプランデータ連携システムの活用」に変更されたこともあり、これから別の加算の要件になってくることも考えられます。</a:t>
            </a:r>
            <a:endParaRPr lang="en-US" altLang="ja-JP" sz="2700" dirty="0">
              <a:solidFill>
                <a:schemeClr val="tx1"/>
              </a:solidFill>
            </a:endParaRPr>
          </a:p>
          <a:p>
            <a:pPr marL="0" indent="0">
              <a:buNone/>
            </a:pPr>
            <a:br>
              <a:rPr lang="en-US" altLang="ja-JP" sz="2700" dirty="0">
                <a:solidFill>
                  <a:schemeClr val="tx1"/>
                </a:solidFill>
              </a:rPr>
            </a:br>
            <a:r>
              <a:rPr lang="ja-JP" altLang="en-US" sz="2700" dirty="0">
                <a:solidFill>
                  <a:schemeClr val="tx1"/>
                </a:solidFill>
              </a:rPr>
              <a:t>　　</a:t>
            </a:r>
            <a:r>
              <a:rPr lang="en-US" altLang="ja-JP" sz="2700" dirty="0">
                <a:solidFill>
                  <a:schemeClr val="tx1"/>
                </a:solidFill>
              </a:rPr>
              <a:t>※NPO</a:t>
            </a:r>
            <a:r>
              <a:rPr lang="ja-JP" altLang="en-US" sz="2700" dirty="0">
                <a:solidFill>
                  <a:schemeClr val="tx1"/>
                </a:solidFill>
              </a:rPr>
              <a:t>法人タダカヨの連絡先は後日、メールにて周知予定</a:t>
            </a:r>
            <a:endParaRPr lang="en-US" altLang="ja-JP" sz="2700" dirty="0">
              <a:solidFill>
                <a:schemeClr val="tx1"/>
              </a:solidFill>
            </a:endParaRPr>
          </a:p>
          <a:p>
            <a:pPr marL="0" indent="0">
              <a:buNone/>
            </a:pPr>
            <a:r>
              <a:rPr lang="ja-JP" altLang="en-US" sz="2700" dirty="0">
                <a:solidFill>
                  <a:schemeClr val="tx1"/>
                </a:solidFill>
              </a:rPr>
              <a:t>　</a:t>
            </a:r>
            <a:endParaRPr lang="ja-JP" altLang="en-US" sz="2000" dirty="0">
              <a:solidFill>
                <a:schemeClr val="tx1"/>
              </a:solidFill>
            </a:endParaRPr>
          </a:p>
        </p:txBody>
      </p:sp>
      <p:pic>
        <p:nvPicPr>
          <p:cNvPr id="3" name="録音したサウンド">
            <a:hlinkClick r:id="" action="ppaction://media"/>
            <a:extLst>
              <a:ext uri="{FF2B5EF4-FFF2-40B4-BE49-F238E27FC236}">
                <a16:creationId xmlns:a16="http://schemas.microsoft.com/office/drawing/2014/main" id="{A42ACC6F-10E1-4A3A-BF79-3819A151361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9073181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7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A15702-8E59-4A83-B6C7-584A23C4AFB7}"/>
              </a:ext>
            </a:extLst>
          </p:cNvPr>
          <p:cNvSpPr>
            <a:spLocks noGrp="1"/>
          </p:cNvSpPr>
          <p:nvPr>
            <p:ph type="title"/>
          </p:nvPr>
        </p:nvSpPr>
        <p:spPr>
          <a:xfrm>
            <a:off x="1611287" y="940081"/>
            <a:ext cx="9601196" cy="1303867"/>
          </a:xfrm>
        </p:spPr>
        <p:txBody>
          <a:bodyPr>
            <a:normAutofit fontScale="90000"/>
          </a:bodyPr>
          <a:lstStyle/>
          <a:p>
            <a:r>
              <a:rPr kumimoji="1" lang="ja-JP" altLang="en-US" sz="4400" dirty="0"/>
              <a:t>ご視聴ありがとうございました</a:t>
            </a:r>
            <a:br>
              <a:rPr kumimoji="1" lang="en-US" altLang="ja-JP" sz="4400" dirty="0"/>
            </a:br>
            <a:endParaRPr kumimoji="1" lang="ja-JP" altLang="en-US" dirty="0"/>
          </a:p>
        </p:txBody>
      </p:sp>
      <p:sp>
        <p:nvSpPr>
          <p:cNvPr id="3" name="コンテンツ プレースホルダー 2">
            <a:extLst>
              <a:ext uri="{FF2B5EF4-FFF2-40B4-BE49-F238E27FC236}">
                <a16:creationId xmlns:a16="http://schemas.microsoft.com/office/drawing/2014/main" id="{F9A0F7CC-7E3F-4E1C-B9A9-60BDD6CE25B5}"/>
              </a:ext>
            </a:extLst>
          </p:cNvPr>
          <p:cNvSpPr>
            <a:spLocks noGrp="1"/>
          </p:cNvSpPr>
          <p:nvPr>
            <p:ph idx="1"/>
          </p:nvPr>
        </p:nvSpPr>
        <p:spPr>
          <a:xfrm>
            <a:off x="1172634" y="2455333"/>
            <a:ext cx="9846731" cy="3793067"/>
          </a:xfrm>
        </p:spPr>
        <p:txBody>
          <a:bodyPr>
            <a:normAutofit fontScale="25000" lnSpcReduction="20000"/>
          </a:bodyPr>
          <a:lstStyle/>
          <a:p>
            <a:r>
              <a:rPr kumimoji="1" lang="ja-JP" altLang="en-US" sz="11200" b="1" dirty="0">
                <a:solidFill>
                  <a:schemeClr val="tx1"/>
                </a:solidFill>
              </a:rPr>
              <a:t>この集団指導の動画を視聴後、アンケートに回答することで、「出席」とさせていただきます。</a:t>
            </a:r>
            <a:endParaRPr kumimoji="1" lang="en-US" altLang="ja-JP" sz="11200" b="1" dirty="0">
              <a:solidFill>
                <a:schemeClr val="tx1"/>
              </a:solidFill>
            </a:endParaRPr>
          </a:p>
          <a:p>
            <a:pPr marL="0" indent="0">
              <a:buNone/>
            </a:pPr>
            <a:endParaRPr kumimoji="1" lang="en-US" altLang="ja-JP" sz="11200" b="1" dirty="0">
              <a:solidFill>
                <a:schemeClr val="tx1"/>
              </a:solidFill>
            </a:endParaRPr>
          </a:p>
          <a:p>
            <a:r>
              <a:rPr lang="ja-JP" altLang="en-US" sz="11200" b="1" dirty="0">
                <a:solidFill>
                  <a:schemeClr val="tx1"/>
                </a:solidFill>
              </a:rPr>
              <a:t>回答は、その事業所の管理者等責任者の方が「各事業所ごとに</a:t>
            </a:r>
            <a:r>
              <a:rPr lang="en-US" altLang="ja-JP" sz="11200" b="1" dirty="0">
                <a:solidFill>
                  <a:schemeClr val="tx1"/>
                </a:solidFill>
              </a:rPr>
              <a:t>1</a:t>
            </a:r>
            <a:r>
              <a:rPr lang="ja-JP" altLang="en-US" sz="11200" b="1" dirty="0">
                <a:solidFill>
                  <a:schemeClr val="tx1"/>
                </a:solidFill>
              </a:rPr>
              <a:t>度」いただきますようお願いします。</a:t>
            </a:r>
            <a:endParaRPr lang="en-US" altLang="ja-JP" sz="11200" b="1" dirty="0">
              <a:solidFill>
                <a:schemeClr val="tx1"/>
              </a:solidFill>
            </a:endParaRPr>
          </a:p>
          <a:p>
            <a:endParaRPr lang="en-US" altLang="ja-JP" sz="11200" b="1" dirty="0">
              <a:solidFill>
                <a:schemeClr val="tx1"/>
              </a:solidFill>
            </a:endParaRPr>
          </a:p>
          <a:p>
            <a:r>
              <a:rPr lang="ja-JP" altLang="en-US" sz="11200" b="1" dirty="0">
                <a:solidFill>
                  <a:schemeClr val="tx1"/>
                </a:solidFill>
              </a:rPr>
              <a:t>アンケートは、集団指導案内のメール、</a:t>
            </a:r>
            <a:r>
              <a:rPr lang="en-US" altLang="ja-JP" sz="11200" b="1" dirty="0">
                <a:solidFill>
                  <a:schemeClr val="tx1"/>
                </a:solidFill>
              </a:rPr>
              <a:t>HP</a:t>
            </a:r>
            <a:r>
              <a:rPr lang="ja-JP" altLang="en-US" sz="11200" b="1" dirty="0">
                <a:solidFill>
                  <a:schemeClr val="tx1"/>
                </a:solidFill>
              </a:rPr>
              <a:t>に記載してある</a:t>
            </a:r>
            <a:r>
              <a:rPr lang="en-US" altLang="ja-JP" sz="11200" b="1" dirty="0">
                <a:solidFill>
                  <a:schemeClr val="tx1"/>
                </a:solidFill>
              </a:rPr>
              <a:t>URL</a:t>
            </a:r>
            <a:r>
              <a:rPr lang="ja-JP" altLang="en-US" sz="11200" b="1" dirty="0">
                <a:solidFill>
                  <a:schemeClr val="tx1"/>
                </a:solidFill>
              </a:rPr>
              <a:t>から回答フォームにお進みください。</a:t>
            </a:r>
            <a:endParaRPr lang="en-US" altLang="ja-JP" sz="11200" b="1" dirty="0">
              <a:solidFill>
                <a:schemeClr val="tx1"/>
              </a:solidFill>
            </a:endParaRPr>
          </a:p>
          <a:p>
            <a:pPr marL="0" indent="0">
              <a:buNone/>
            </a:pPr>
            <a:r>
              <a:rPr lang="ja-JP" altLang="en-US" sz="8000" b="1" dirty="0"/>
              <a:t>　</a:t>
            </a:r>
            <a:endParaRPr kumimoji="1" lang="en-US" altLang="ja-JP" sz="8000" b="1" dirty="0"/>
          </a:p>
          <a:p>
            <a:pPr marL="0" indent="0">
              <a:buNone/>
            </a:pPr>
            <a:endParaRPr kumimoji="1" lang="en-US" altLang="ja-JP" sz="4400" dirty="0"/>
          </a:p>
        </p:txBody>
      </p:sp>
      <p:sp>
        <p:nvSpPr>
          <p:cNvPr id="4" name="スライド番号プレースホルダー 3">
            <a:extLst>
              <a:ext uri="{FF2B5EF4-FFF2-40B4-BE49-F238E27FC236}">
                <a16:creationId xmlns:a16="http://schemas.microsoft.com/office/drawing/2014/main" id="{85F5A5F0-2032-41DF-8A3E-0D21B4F6A9DF}"/>
              </a:ext>
            </a:extLst>
          </p:cNvPr>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pic>
        <p:nvPicPr>
          <p:cNvPr id="5" name="録音したサウンド">
            <a:hlinkClick r:id="" action="ppaction://media"/>
            <a:extLst>
              <a:ext uri="{FF2B5EF4-FFF2-40B4-BE49-F238E27FC236}">
                <a16:creationId xmlns:a16="http://schemas.microsoft.com/office/drawing/2014/main" id="{AEB4E8E6-0BC8-4AB0-ADD7-A3683012F6D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78837134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0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63067" y="1393254"/>
            <a:ext cx="8534400" cy="1507067"/>
          </a:xfrm>
        </p:spPr>
        <p:txBody>
          <a:bodyPr/>
          <a:lstStyle/>
          <a:p>
            <a:r>
              <a:rPr kumimoji="1" lang="ja-JP" altLang="en-US" b="1" dirty="0"/>
              <a:t>事業所の指定更新申請について</a:t>
            </a:r>
          </a:p>
        </p:txBody>
      </p:sp>
      <p:sp>
        <p:nvSpPr>
          <p:cNvPr id="3" name="コンテンツ プレースホルダー 2"/>
          <p:cNvSpPr>
            <a:spLocks noGrp="1"/>
          </p:cNvSpPr>
          <p:nvPr>
            <p:ph idx="1"/>
          </p:nvPr>
        </p:nvSpPr>
        <p:spPr>
          <a:xfrm>
            <a:off x="1705311" y="2548057"/>
            <a:ext cx="10249911" cy="3864173"/>
          </a:xfrm>
        </p:spPr>
        <p:txBody>
          <a:bodyPr>
            <a:normAutofit/>
          </a:bodyPr>
          <a:lstStyle/>
          <a:p>
            <a:r>
              <a:rPr kumimoji="1" lang="ja-JP" altLang="en-US" sz="2800" dirty="0">
                <a:solidFill>
                  <a:schemeClr val="tx1"/>
                </a:solidFill>
              </a:rPr>
              <a:t>指定の有効期限については各事業所で確認</a:t>
            </a:r>
            <a:r>
              <a:rPr lang="ja-JP" altLang="en-US" sz="2800" dirty="0">
                <a:solidFill>
                  <a:schemeClr val="tx1"/>
                </a:solidFill>
              </a:rPr>
              <a:t>をしてください。</a:t>
            </a:r>
            <a:endParaRPr lang="en-US" altLang="ja-JP" sz="2800" dirty="0">
              <a:solidFill>
                <a:schemeClr val="tx1"/>
              </a:solidFill>
            </a:endParaRPr>
          </a:p>
          <a:p>
            <a:r>
              <a:rPr kumimoji="1" lang="ja-JP" altLang="en-US" sz="2800" dirty="0">
                <a:solidFill>
                  <a:schemeClr val="tx1"/>
                </a:solidFill>
              </a:rPr>
              <a:t>有効期限が切れる一か月前には更新申請を出してください。</a:t>
            </a:r>
            <a:r>
              <a:rPr kumimoji="1" lang="en-US" altLang="ja-JP" sz="2800" dirty="0">
                <a:solidFill>
                  <a:schemeClr val="tx1"/>
                </a:solidFill>
              </a:rPr>
              <a:t>(7</a:t>
            </a:r>
            <a:r>
              <a:rPr kumimoji="1" lang="ja-JP" altLang="en-US" sz="2800" dirty="0">
                <a:solidFill>
                  <a:schemeClr val="tx1"/>
                </a:solidFill>
              </a:rPr>
              <a:t>月末までの指定であれば</a:t>
            </a:r>
            <a:r>
              <a:rPr kumimoji="1" lang="en-US" altLang="ja-JP" sz="2800" dirty="0">
                <a:solidFill>
                  <a:schemeClr val="tx1"/>
                </a:solidFill>
              </a:rPr>
              <a:t>6</a:t>
            </a:r>
            <a:r>
              <a:rPr kumimoji="1" lang="ja-JP" altLang="en-US" sz="2800" dirty="0">
                <a:solidFill>
                  <a:schemeClr val="tx1"/>
                </a:solidFill>
              </a:rPr>
              <a:t>月末までに提出</a:t>
            </a:r>
            <a:r>
              <a:rPr kumimoji="1" lang="en-US" altLang="ja-JP" sz="2800" dirty="0">
                <a:solidFill>
                  <a:schemeClr val="tx1"/>
                </a:solidFill>
              </a:rPr>
              <a:t>)</a:t>
            </a:r>
          </a:p>
          <a:p>
            <a:r>
              <a:rPr lang="ja-JP" altLang="en-US" sz="2800" dirty="0">
                <a:solidFill>
                  <a:schemeClr val="tx1"/>
                </a:solidFill>
              </a:rPr>
              <a:t>有効期限が切れると請求ができなくなりますので、必ず確認してください。</a:t>
            </a:r>
            <a:endParaRPr kumimoji="1" lang="en-US" altLang="ja-JP" dirty="0">
              <a:solidFill>
                <a:schemeClr val="tx1"/>
              </a:solidFill>
            </a:endParaRPr>
          </a:p>
          <a:p>
            <a:pPr marL="0" indent="0">
              <a:buNone/>
            </a:pPr>
            <a:endParaRPr kumimoji="1" lang="en-US" altLang="ja-JP" sz="1400" dirty="0">
              <a:solidFill>
                <a:schemeClr val="tx1"/>
              </a:solidFill>
            </a:endParaRPr>
          </a:p>
          <a:p>
            <a:pPr marL="0" indent="0">
              <a:buNone/>
            </a:pPr>
            <a:r>
              <a:rPr kumimoji="1" lang="ja-JP" altLang="en-US" sz="1400" dirty="0">
                <a:solidFill>
                  <a:schemeClr val="tx1"/>
                </a:solidFill>
              </a:rPr>
              <a:t>更新申請に必要な書類は</a:t>
            </a:r>
            <a:r>
              <a:rPr lang="ja-JP" altLang="en-US" sz="1400" dirty="0">
                <a:solidFill>
                  <a:schemeClr val="tx1"/>
                </a:solidFill>
              </a:rPr>
              <a:t>入間市ホームページでご確認ください</a:t>
            </a:r>
            <a:endParaRPr lang="en-US" altLang="ja-JP" sz="1400" dirty="0">
              <a:solidFill>
                <a:schemeClr val="tx1"/>
              </a:solidFill>
            </a:endParaRPr>
          </a:p>
          <a:p>
            <a:pPr marL="0" indent="0">
              <a:buNone/>
            </a:pPr>
            <a:r>
              <a:rPr lang="ja-JP" altLang="en-US" sz="1400" dirty="0">
                <a:solidFill>
                  <a:schemeClr val="tx1"/>
                </a:solidFill>
              </a:rPr>
              <a:t>　　　介護サービス事業所の新規指定・指定更新について　</a:t>
            </a:r>
            <a:r>
              <a:rPr lang="en-US" altLang="ja-JP" sz="1400" dirty="0">
                <a:solidFill>
                  <a:schemeClr val="tx1"/>
                </a:solidFill>
              </a:rPr>
              <a:t>ID</a:t>
            </a:r>
            <a:r>
              <a:rPr lang="ja-JP" altLang="en-US" sz="1400" dirty="0">
                <a:solidFill>
                  <a:schemeClr val="tx1"/>
                </a:solidFill>
              </a:rPr>
              <a:t>番号：２８８６</a:t>
            </a:r>
            <a:endParaRPr lang="en-US" altLang="ja-JP" sz="1400" dirty="0">
              <a:solidFill>
                <a:schemeClr val="tx1"/>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5" name="録音したサウンド">
            <a:hlinkClick r:id="" action="ppaction://media"/>
            <a:extLst>
              <a:ext uri="{FF2B5EF4-FFF2-40B4-BE49-F238E27FC236}">
                <a16:creationId xmlns:a16="http://schemas.microsoft.com/office/drawing/2014/main" id="{B38D50DD-32C1-4256-9C43-79478B7809E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81982723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67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72982" y="1292310"/>
            <a:ext cx="8534400" cy="1507067"/>
          </a:xfrm>
        </p:spPr>
        <p:txBody>
          <a:bodyPr/>
          <a:lstStyle/>
          <a:p>
            <a:r>
              <a:rPr lang="ja-JP" altLang="en-US" b="1" dirty="0"/>
              <a:t>変更届について</a:t>
            </a:r>
            <a:endParaRPr kumimoji="1" lang="ja-JP" altLang="en-US" b="1"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1008512816"/>
              </p:ext>
            </p:extLst>
          </p:nvPr>
        </p:nvGraphicFramePr>
        <p:xfrm>
          <a:off x="1295402" y="2938780"/>
          <a:ext cx="9404724" cy="3169920"/>
        </p:xfrm>
        <a:graphic>
          <a:graphicData uri="http://schemas.openxmlformats.org/drawingml/2006/table">
            <a:tbl>
              <a:tblPr firstRow="1" bandRow="1">
                <a:tableStyleId>{5C22544A-7EE6-4342-B048-85BDC9FD1C3A}</a:tableStyleId>
              </a:tblPr>
              <a:tblGrid>
                <a:gridCol w="3134908">
                  <a:extLst>
                    <a:ext uri="{9D8B030D-6E8A-4147-A177-3AD203B41FA5}">
                      <a16:colId xmlns:a16="http://schemas.microsoft.com/office/drawing/2014/main" val="20000"/>
                    </a:ext>
                  </a:extLst>
                </a:gridCol>
                <a:gridCol w="3134908">
                  <a:extLst>
                    <a:ext uri="{9D8B030D-6E8A-4147-A177-3AD203B41FA5}">
                      <a16:colId xmlns:a16="http://schemas.microsoft.com/office/drawing/2014/main" val="20001"/>
                    </a:ext>
                  </a:extLst>
                </a:gridCol>
                <a:gridCol w="3134908">
                  <a:extLst>
                    <a:ext uri="{9D8B030D-6E8A-4147-A177-3AD203B41FA5}">
                      <a16:colId xmlns:a16="http://schemas.microsoft.com/office/drawing/2014/main" val="20002"/>
                    </a:ext>
                  </a:extLst>
                </a:gridCol>
              </a:tblGrid>
              <a:tr h="387913">
                <a:tc>
                  <a:txBody>
                    <a:bodyPr/>
                    <a:lstStyle/>
                    <a:p>
                      <a:r>
                        <a:rPr kumimoji="1" lang="ja-JP" altLang="en-US" sz="2800" dirty="0"/>
                        <a:t>提出物</a:t>
                      </a:r>
                    </a:p>
                  </a:txBody>
                  <a:tcPr/>
                </a:tc>
                <a:tc>
                  <a:txBody>
                    <a:bodyPr/>
                    <a:lstStyle/>
                    <a:p>
                      <a:r>
                        <a:rPr kumimoji="1" lang="ja-JP" altLang="en-US" sz="2800" dirty="0"/>
                        <a:t>提出が必要なとき</a:t>
                      </a:r>
                    </a:p>
                  </a:txBody>
                  <a:tcPr/>
                </a:tc>
                <a:tc>
                  <a:txBody>
                    <a:bodyPr/>
                    <a:lstStyle/>
                    <a:p>
                      <a:r>
                        <a:rPr kumimoji="1" lang="ja-JP" altLang="en-US" sz="2800" dirty="0"/>
                        <a:t>締め切り</a:t>
                      </a:r>
                    </a:p>
                  </a:txBody>
                  <a:tcPr/>
                </a:tc>
                <a:extLst>
                  <a:ext uri="{0D108BD9-81ED-4DB2-BD59-A6C34878D82A}">
                    <a16:rowId xmlns:a16="http://schemas.microsoft.com/office/drawing/2014/main" val="10000"/>
                  </a:ext>
                </a:extLst>
              </a:tr>
              <a:tr h="1897753">
                <a:tc>
                  <a:txBody>
                    <a:bodyPr/>
                    <a:lstStyle/>
                    <a:p>
                      <a:r>
                        <a:rPr kumimoji="1" lang="ja-JP" altLang="en-US" sz="2800" dirty="0"/>
                        <a:t>変更届</a:t>
                      </a:r>
                      <a:endParaRPr kumimoji="1" lang="en-US" altLang="ja-JP" sz="2800" dirty="0"/>
                    </a:p>
                    <a:p>
                      <a:r>
                        <a:rPr kumimoji="1" lang="en-US" altLang="ja-JP" sz="2800" dirty="0"/>
                        <a:t>(</a:t>
                      </a:r>
                      <a:r>
                        <a:rPr kumimoji="1" lang="ja-JP" altLang="en-US" sz="2800" dirty="0"/>
                        <a:t>別添で必要なものは</a:t>
                      </a:r>
                      <a:r>
                        <a:rPr kumimoji="1" lang="en-US" altLang="ja-JP" sz="2800" dirty="0"/>
                        <a:t>HP</a:t>
                      </a:r>
                      <a:r>
                        <a:rPr kumimoji="1" lang="ja-JP" altLang="en-US" sz="2800" dirty="0"/>
                        <a:t>を確認</a:t>
                      </a:r>
                      <a:r>
                        <a:rPr kumimoji="1" lang="en-US" altLang="ja-JP" sz="2800" dirty="0"/>
                        <a:t>)</a:t>
                      </a:r>
                      <a:endParaRPr kumimoji="1" lang="ja-JP" altLang="en-US" sz="2800" dirty="0"/>
                    </a:p>
                  </a:txBody>
                  <a:tcPr/>
                </a:tc>
                <a:tc>
                  <a:txBody>
                    <a:bodyPr/>
                    <a:lstStyle/>
                    <a:p>
                      <a:r>
                        <a:rPr kumimoji="1" lang="ja-JP" altLang="en-US" sz="2800" dirty="0"/>
                        <a:t>事業所の名称や所在地、人員の変更や運営規程等、</a:t>
                      </a:r>
                      <a:r>
                        <a:rPr kumimoji="1" lang="ja-JP" altLang="en-US" sz="2800" dirty="0">
                          <a:solidFill>
                            <a:srgbClr val="FF0000"/>
                          </a:solidFill>
                        </a:rPr>
                        <a:t>事業所についての変更</a:t>
                      </a:r>
                      <a:r>
                        <a:rPr kumimoji="1" lang="ja-JP" altLang="en-US" sz="2800" dirty="0"/>
                        <a:t>があったとき</a:t>
                      </a:r>
                    </a:p>
                    <a:p>
                      <a:endParaRPr kumimoji="1" lang="en-US" altLang="ja-JP" sz="2800" dirty="0"/>
                    </a:p>
                  </a:txBody>
                  <a:tcPr/>
                </a:tc>
                <a:tc>
                  <a:txBody>
                    <a:bodyPr/>
                    <a:lstStyle/>
                    <a:p>
                      <a:r>
                        <a:rPr kumimoji="1" lang="ja-JP" altLang="en-US" sz="2800" dirty="0"/>
                        <a:t>変更があってから</a:t>
                      </a:r>
                      <a:r>
                        <a:rPr kumimoji="1" lang="en-US" altLang="ja-JP" sz="2800" dirty="0"/>
                        <a:t>10</a:t>
                      </a:r>
                      <a:r>
                        <a:rPr kumimoji="1" lang="ja-JP" altLang="en-US" sz="2800" dirty="0"/>
                        <a:t>日以内</a:t>
                      </a:r>
                      <a:endParaRPr kumimoji="1" lang="en-US" altLang="ja-JP" sz="2800" dirty="0"/>
                    </a:p>
                  </a:txBody>
                  <a:tcPr/>
                </a:tc>
                <a:extLst>
                  <a:ext uri="{0D108BD9-81ED-4DB2-BD59-A6C34878D82A}">
                    <a16:rowId xmlns:a16="http://schemas.microsoft.com/office/drawing/2014/main" val="10001"/>
                  </a:ext>
                </a:extLst>
              </a:tr>
            </a:tbl>
          </a:graphicData>
        </a:graphic>
      </p:graphicFrame>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3" name="録音したサウンド">
            <a:hlinkClick r:id="" action="ppaction://media"/>
            <a:extLst>
              <a:ext uri="{FF2B5EF4-FFF2-40B4-BE49-F238E27FC236}">
                <a16:creationId xmlns:a16="http://schemas.microsoft.com/office/drawing/2014/main" id="{31777ED2-549E-49F8-81AC-B7943A8B063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15121"/>
          </a:xfrm>
          <a:prstGeom prst="rect">
            <a:avLst/>
          </a:prstGeom>
        </p:spPr>
      </p:pic>
    </p:spTree>
    <p:extLst>
      <p:ext uri="{BB962C8B-B14F-4D97-AF65-F5344CB8AC3E}">
        <p14:creationId xmlns:p14="http://schemas.microsoft.com/office/powerpoint/2010/main" val="14894164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41039" y="1379280"/>
            <a:ext cx="8911687" cy="1280890"/>
          </a:xfrm>
        </p:spPr>
        <p:txBody>
          <a:bodyPr/>
          <a:lstStyle/>
          <a:p>
            <a:r>
              <a:rPr kumimoji="1" lang="ja-JP" altLang="en-US" sz="3600" b="1" dirty="0"/>
              <a:t>他市の総合事業を利用する場合の注意点</a:t>
            </a:r>
          </a:p>
        </p:txBody>
      </p:sp>
      <p:sp>
        <p:nvSpPr>
          <p:cNvPr id="3" name="コンテンツ プレースホルダー 2"/>
          <p:cNvSpPr>
            <a:spLocks noGrp="1"/>
          </p:cNvSpPr>
          <p:nvPr>
            <p:ph idx="1"/>
          </p:nvPr>
        </p:nvSpPr>
        <p:spPr>
          <a:xfrm>
            <a:off x="2241039" y="3342950"/>
            <a:ext cx="9200391" cy="2863540"/>
          </a:xfrm>
        </p:spPr>
        <p:txBody>
          <a:bodyPr>
            <a:normAutofit/>
          </a:bodyPr>
          <a:lstStyle/>
          <a:p>
            <a:pPr marL="0" indent="0">
              <a:buNone/>
            </a:pPr>
            <a:r>
              <a:rPr lang="ja-JP" altLang="en-US" sz="2800" dirty="0">
                <a:solidFill>
                  <a:schemeClr val="tx1"/>
                </a:solidFill>
                <a:latin typeface="+mj-ea"/>
                <a:ea typeface="+mj-ea"/>
              </a:rPr>
              <a:t>他市の総合事業：利用可能</a:t>
            </a:r>
            <a:endParaRPr lang="en-US" altLang="ja-JP" sz="2800" dirty="0">
              <a:solidFill>
                <a:schemeClr val="tx1"/>
              </a:solidFill>
              <a:latin typeface="+mj-ea"/>
              <a:ea typeface="+mj-ea"/>
            </a:endParaRPr>
          </a:p>
          <a:p>
            <a:pPr marL="0" indent="0">
              <a:buNone/>
            </a:pPr>
            <a:r>
              <a:rPr lang="ja-JP" altLang="en-US" sz="2800" dirty="0">
                <a:solidFill>
                  <a:schemeClr val="tx1"/>
                </a:solidFill>
                <a:latin typeface="+mj-ea"/>
                <a:ea typeface="+mj-ea"/>
              </a:rPr>
              <a:t>他市の地域密着型サービス：利用不可</a:t>
            </a:r>
            <a:endParaRPr lang="en-US" altLang="ja-JP" sz="2800" dirty="0">
              <a:solidFill>
                <a:schemeClr val="tx1"/>
              </a:solidFill>
              <a:latin typeface="+mj-ea"/>
              <a:ea typeface="+mj-ea"/>
            </a:endParaRPr>
          </a:p>
          <a:p>
            <a:endParaRPr lang="en-US" altLang="ja-JP" sz="2800" dirty="0">
              <a:solidFill>
                <a:schemeClr val="tx1"/>
              </a:solidFill>
              <a:latin typeface="+mj-ea"/>
              <a:ea typeface="+mj-ea"/>
            </a:endParaRPr>
          </a:p>
          <a:p>
            <a:pPr marL="0" indent="0">
              <a:buNone/>
            </a:pPr>
            <a:endParaRPr lang="en-US" altLang="ja-JP" sz="2800" dirty="0">
              <a:solidFill>
                <a:schemeClr val="tx1"/>
              </a:solidFill>
              <a:latin typeface="+mj-ea"/>
              <a:ea typeface="+mj-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pic>
        <p:nvPicPr>
          <p:cNvPr id="5" name="録音したサウンド">
            <a:hlinkClick r:id="" action="ppaction://media"/>
            <a:extLst>
              <a:ext uri="{FF2B5EF4-FFF2-40B4-BE49-F238E27FC236}">
                <a16:creationId xmlns:a16="http://schemas.microsoft.com/office/drawing/2014/main" id="{456A6340-989F-4B79-B8EA-FF4D5676070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3501233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4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sp>
        <p:nvSpPr>
          <p:cNvPr id="3" name="角丸四角形吹き出し 2"/>
          <p:cNvSpPr/>
          <p:nvPr/>
        </p:nvSpPr>
        <p:spPr>
          <a:xfrm>
            <a:off x="8829182" y="2218107"/>
            <a:ext cx="3195022" cy="2610793"/>
          </a:xfrm>
          <a:prstGeom prst="wedgeRoundRectCallout">
            <a:avLst>
              <a:gd name="adj1" fmla="val -75552"/>
              <a:gd name="adj2" fmla="val -5921"/>
              <a:gd name="adj3" fmla="val 16667"/>
            </a:avLst>
          </a:prstGeom>
          <a:solidFill>
            <a:srgbClr val="7030A0"/>
          </a:solidFill>
          <a:ln>
            <a:solidFill>
              <a:srgbClr val="F452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t>介護申請や更新申請により介護度が変わる可能性がある場合には、</a:t>
            </a:r>
            <a:endParaRPr lang="en-US" altLang="ja-JP" dirty="0"/>
          </a:p>
          <a:p>
            <a:r>
              <a:rPr lang="ja-JP" altLang="en-US" dirty="0"/>
              <a:t>事前に市へご相談ください。</a:t>
            </a:r>
            <a:endParaRPr lang="en-US" altLang="ja-JP" dirty="0"/>
          </a:p>
        </p:txBody>
      </p:sp>
      <p:graphicFrame>
        <p:nvGraphicFramePr>
          <p:cNvPr id="2" name="オブジェクト 1">
            <a:extLst>
              <a:ext uri="{FF2B5EF4-FFF2-40B4-BE49-F238E27FC236}">
                <a16:creationId xmlns:a16="http://schemas.microsoft.com/office/drawing/2014/main" id="{7C2610FC-BF30-4F75-BAE6-488F7EF784E0}"/>
              </a:ext>
            </a:extLst>
          </p:cNvPr>
          <p:cNvGraphicFramePr>
            <a:graphicFrameLocks noChangeAspect="1"/>
          </p:cNvGraphicFramePr>
          <p:nvPr>
            <p:extLst>
              <p:ext uri="{D42A27DB-BD31-4B8C-83A1-F6EECF244321}">
                <p14:modId xmlns:p14="http://schemas.microsoft.com/office/powerpoint/2010/main" val="817072782"/>
              </p:ext>
            </p:extLst>
          </p:nvPr>
        </p:nvGraphicFramePr>
        <p:xfrm>
          <a:off x="2434611" y="624083"/>
          <a:ext cx="6015661" cy="6070379"/>
        </p:xfrm>
        <a:graphic>
          <a:graphicData uri="http://schemas.openxmlformats.org/presentationml/2006/ole">
            <mc:AlternateContent xmlns:mc="http://schemas.openxmlformats.org/markup-compatibility/2006">
              <mc:Choice xmlns:v="urn:schemas-microsoft-com:vml" Requires="v">
                <p:oleObj spid="_x0000_s1075" name="Document" r:id="rId6" imgW="5753663" imgH="5807778" progId="Word.Document.12">
                  <p:embed/>
                </p:oleObj>
              </mc:Choice>
              <mc:Fallback>
                <p:oleObj name="Document" r:id="rId6" imgW="5753663" imgH="5807778" progId="Word.Document.12">
                  <p:embed/>
                  <p:pic>
                    <p:nvPicPr>
                      <p:cNvPr id="0" name=""/>
                      <p:cNvPicPr/>
                      <p:nvPr/>
                    </p:nvPicPr>
                    <p:blipFill>
                      <a:blip r:embed="rId7"/>
                      <a:stretch>
                        <a:fillRect/>
                      </a:stretch>
                    </p:blipFill>
                    <p:spPr>
                      <a:xfrm>
                        <a:off x="2434611" y="624083"/>
                        <a:ext cx="6015661" cy="6070379"/>
                      </a:xfrm>
                      <a:prstGeom prst="rect">
                        <a:avLst/>
                      </a:prstGeom>
                    </p:spPr>
                  </p:pic>
                </p:oleObj>
              </mc:Fallback>
            </mc:AlternateContent>
          </a:graphicData>
        </a:graphic>
      </p:graphicFrame>
      <p:pic>
        <p:nvPicPr>
          <p:cNvPr id="5" name="録音したサウンド">
            <a:hlinkClick r:id="" action="ppaction://media"/>
            <a:extLst>
              <a:ext uri="{FF2B5EF4-FFF2-40B4-BE49-F238E27FC236}">
                <a16:creationId xmlns:a16="http://schemas.microsoft.com/office/drawing/2014/main" id="{5263D0A6-002F-4582-AA0C-F02F0460ADEE}"/>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704637" y="0"/>
            <a:ext cx="487363" cy="487363"/>
          </a:xfrm>
          <a:prstGeom prst="rect">
            <a:avLst/>
          </a:prstGeom>
        </p:spPr>
      </p:pic>
    </p:spTree>
    <p:extLst>
      <p:ext uri="{BB962C8B-B14F-4D97-AF65-F5344CB8AC3E}">
        <p14:creationId xmlns:p14="http://schemas.microsoft.com/office/powerpoint/2010/main" val="31235944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0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311579" y="1296673"/>
            <a:ext cx="10088449" cy="1303867"/>
          </a:xfrm>
        </p:spPr>
        <p:txBody>
          <a:bodyPr>
            <a:normAutofit/>
          </a:bodyPr>
          <a:lstStyle/>
          <a:p>
            <a:r>
              <a:rPr kumimoji="1" lang="ja-JP" altLang="en-US" sz="2800" b="1" dirty="0"/>
              <a:t>居宅サービス計画作成依頼・変更届出書（居宅届）について</a:t>
            </a:r>
          </a:p>
        </p:txBody>
      </p:sp>
      <p:sp>
        <p:nvSpPr>
          <p:cNvPr id="3" name="コンテンツ プレースホルダー 2"/>
          <p:cNvSpPr>
            <a:spLocks noGrp="1"/>
          </p:cNvSpPr>
          <p:nvPr>
            <p:ph idx="1"/>
          </p:nvPr>
        </p:nvSpPr>
        <p:spPr>
          <a:xfrm>
            <a:off x="1311578" y="1965404"/>
            <a:ext cx="10088449" cy="4584114"/>
          </a:xfrm>
        </p:spPr>
        <p:txBody>
          <a:bodyPr>
            <a:normAutofit fontScale="92500" lnSpcReduction="10000"/>
          </a:bodyPr>
          <a:lstStyle/>
          <a:p>
            <a:pPr marL="0" indent="0">
              <a:buNone/>
            </a:pPr>
            <a:r>
              <a:rPr kumimoji="1" lang="ja-JP" altLang="en-US" sz="2400" dirty="0"/>
              <a:t>締め切</a:t>
            </a:r>
            <a:r>
              <a:rPr lang="ja-JP" altLang="en-US" sz="2400" dirty="0"/>
              <a:t>り：</a:t>
            </a:r>
            <a:r>
              <a:rPr lang="ja-JP" altLang="en-US" sz="2400" dirty="0">
                <a:solidFill>
                  <a:srgbClr val="FF0000"/>
                </a:solidFill>
              </a:rPr>
              <a:t>毎月</a:t>
            </a:r>
            <a:r>
              <a:rPr lang="en-US" altLang="ja-JP" sz="2400" dirty="0">
                <a:solidFill>
                  <a:srgbClr val="FF0000"/>
                </a:solidFill>
              </a:rPr>
              <a:t>25</a:t>
            </a:r>
            <a:r>
              <a:rPr lang="ja-JP" altLang="en-US" sz="2400" dirty="0">
                <a:solidFill>
                  <a:srgbClr val="FF0000"/>
                </a:solidFill>
              </a:rPr>
              <a:t>日まで</a:t>
            </a:r>
            <a:endParaRPr lang="en-US" altLang="ja-JP" sz="2400" dirty="0">
              <a:solidFill>
                <a:srgbClr val="FF0000"/>
              </a:solidFill>
            </a:endParaRPr>
          </a:p>
          <a:p>
            <a:pPr marL="0" indent="0">
              <a:buNone/>
            </a:pPr>
            <a:r>
              <a:rPr lang="en-US" altLang="ja-JP" sz="2400" u="sng" dirty="0">
                <a:solidFill>
                  <a:schemeClr val="tx1"/>
                </a:solidFill>
              </a:rPr>
              <a:t>25</a:t>
            </a:r>
            <a:r>
              <a:rPr lang="ja-JP" altLang="en-US" sz="2400" u="sng" dirty="0">
                <a:solidFill>
                  <a:schemeClr val="tx1"/>
                </a:solidFill>
              </a:rPr>
              <a:t>日を過ぎた分に関しては翌々月の請求</a:t>
            </a:r>
            <a:r>
              <a:rPr lang="ja-JP" altLang="en-US" sz="2400" dirty="0">
                <a:solidFill>
                  <a:schemeClr val="tx1"/>
                </a:solidFill>
              </a:rPr>
              <a:t>でお願い致します。</a:t>
            </a:r>
            <a:endParaRPr lang="en-US" altLang="ja-JP" sz="2400" dirty="0">
              <a:solidFill>
                <a:schemeClr val="tx1"/>
              </a:solidFill>
            </a:endParaRPr>
          </a:p>
          <a:p>
            <a:pPr marL="0" indent="0">
              <a:buNone/>
            </a:pPr>
            <a:endParaRPr kumimoji="1" lang="en-US" altLang="ja-JP" dirty="0"/>
          </a:p>
          <a:p>
            <a:pPr marL="0" indent="0">
              <a:buNone/>
            </a:pPr>
            <a:r>
              <a:rPr kumimoji="1" lang="en-US" altLang="ja-JP" sz="2800" dirty="0">
                <a:solidFill>
                  <a:srgbClr val="FF0000"/>
                </a:solidFill>
              </a:rPr>
              <a:t>【</a:t>
            </a:r>
            <a:r>
              <a:rPr lang="ja-JP" altLang="en-US" sz="2800" dirty="0">
                <a:solidFill>
                  <a:srgbClr val="FF0000"/>
                </a:solidFill>
              </a:rPr>
              <a:t>留意事項</a:t>
            </a:r>
            <a:r>
              <a:rPr kumimoji="1" lang="en-US" altLang="ja-JP" sz="2800" dirty="0">
                <a:solidFill>
                  <a:srgbClr val="FF0000"/>
                </a:solidFill>
              </a:rPr>
              <a:t>】</a:t>
            </a:r>
          </a:p>
          <a:p>
            <a:pPr marL="0" indent="0">
              <a:buNone/>
            </a:pPr>
            <a:r>
              <a:rPr kumimoji="1" lang="ja-JP" altLang="en-US" dirty="0"/>
              <a:t>居宅届について、近年、日付の誤りが散見されております。</a:t>
            </a:r>
            <a:endParaRPr kumimoji="1" lang="en-US" altLang="ja-JP" dirty="0"/>
          </a:p>
          <a:p>
            <a:pPr marL="0" indent="0">
              <a:buNone/>
            </a:pPr>
            <a:r>
              <a:rPr kumimoji="1" lang="ja-JP" altLang="en-US" dirty="0"/>
              <a:t>居宅届の日付誤りは国保連に依頼しての修正が必要となり、修正に２～３ケ月かかる場合があり、事業所への請求が何か月もできなくなります。</a:t>
            </a:r>
            <a:endParaRPr kumimoji="1" lang="en-US" altLang="ja-JP" dirty="0"/>
          </a:p>
          <a:p>
            <a:pPr marL="0" indent="0">
              <a:buNone/>
            </a:pPr>
            <a:r>
              <a:rPr lang="ja-JP" altLang="en-US" dirty="0"/>
              <a:t>お忙しい中とは思いますが、居宅届については（特に日付）よくよくご確認の上、ご提出お願いいたします。</a:t>
            </a:r>
            <a:endParaRPr lang="en-US" altLang="ja-JP" dirty="0"/>
          </a:p>
          <a:p>
            <a:pPr marL="0" indent="0">
              <a:buNone/>
            </a:pPr>
            <a:r>
              <a:rPr kumimoji="1" lang="en-US" altLang="ja-JP" dirty="0">
                <a:solidFill>
                  <a:srgbClr val="FF0000"/>
                </a:solidFill>
              </a:rPr>
              <a:t>※</a:t>
            </a:r>
            <a:r>
              <a:rPr kumimoji="1" lang="ja-JP" altLang="en-US" dirty="0">
                <a:solidFill>
                  <a:srgbClr val="FF0000"/>
                </a:solidFill>
              </a:rPr>
              <a:t>月途中に介護度が要支援から要介護になった利用者は特に注意してください。</a:t>
            </a:r>
            <a:endParaRPr kumimoji="1" lang="en-US" altLang="ja-JP" dirty="0">
              <a:solidFill>
                <a:srgbClr val="FF0000"/>
              </a:solidFill>
            </a:endParaRPr>
          </a:p>
          <a:p>
            <a:pPr marL="0" indent="0">
              <a:buNone/>
            </a:pPr>
            <a:r>
              <a:rPr kumimoji="1" lang="ja-JP" altLang="en-US" dirty="0"/>
              <a:t>　月途中に要支援から要介護になり、かつ、要介護になってからのサービス利用がない場合は請求は包括が行い、その月内の担当は包括になります。居宅介護支援事業所が担当するのは翌月からになります。</a:t>
            </a:r>
            <a:endParaRPr kumimoji="1" lang="en-US" altLang="ja-JP" dirty="0"/>
          </a:p>
          <a:p>
            <a:pPr marL="0" indent="0">
              <a:buNone/>
            </a:pPr>
            <a:endParaRPr kumimoji="1" lang="en-US" altLang="ja-JP"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pic>
        <p:nvPicPr>
          <p:cNvPr id="5" name="録音したサウンド">
            <a:hlinkClick r:id="" action="ppaction://media"/>
            <a:extLst>
              <a:ext uri="{FF2B5EF4-FFF2-40B4-BE49-F238E27FC236}">
                <a16:creationId xmlns:a16="http://schemas.microsoft.com/office/drawing/2014/main" id="{161C8B51-E698-46C7-BA10-27E8A606553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8628222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8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16342" y="1312927"/>
            <a:ext cx="8911687" cy="1387571"/>
          </a:xfrm>
        </p:spPr>
        <p:txBody>
          <a:bodyPr>
            <a:normAutofit/>
          </a:bodyPr>
          <a:lstStyle/>
          <a:p>
            <a:r>
              <a:rPr kumimoji="1" lang="ja-JP" altLang="en-US" sz="4400" dirty="0"/>
              <a:t>届出が必要なケアプランについて</a:t>
            </a:r>
          </a:p>
        </p:txBody>
      </p:sp>
      <p:sp>
        <p:nvSpPr>
          <p:cNvPr id="3" name="コンテンツ プレースホルダー 2"/>
          <p:cNvSpPr>
            <a:spLocks noGrp="1"/>
          </p:cNvSpPr>
          <p:nvPr>
            <p:ph idx="1"/>
          </p:nvPr>
        </p:nvSpPr>
        <p:spPr>
          <a:xfrm>
            <a:off x="1773865" y="2372021"/>
            <a:ext cx="10093823" cy="5034455"/>
          </a:xfrm>
        </p:spPr>
        <p:txBody>
          <a:bodyPr>
            <a:normAutofit/>
          </a:bodyPr>
          <a:lstStyle/>
          <a:p>
            <a:pPr marL="0" indent="0">
              <a:buNone/>
            </a:pPr>
            <a:r>
              <a:rPr lang="ja-JP" altLang="en-US" sz="2200" dirty="0">
                <a:solidFill>
                  <a:schemeClr val="tx1"/>
                </a:solidFill>
              </a:rPr>
              <a:t>　</a:t>
            </a:r>
            <a:endParaRPr lang="en-US" altLang="ja-JP" sz="2200" dirty="0">
              <a:solidFill>
                <a:schemeClr val="tx1"/>
              </a:solidFill>
            </a:endParaRPr>
          </a:p>
          <a:p>
            <a:pPr marL="0" indent="0">
              <a:buNone/>
            </a:pPr>
            <a:r>
              <a:rPr lang="ja-JP" altLang="en-US" sz="3200" dirty="0">
                <a:solidFill>
                  <a:schemeClr val="tx1"/>
                </a:solidFill>
              </a:rPr>
              <a:t>（１）認定期間の半数を超える短期入所利用</a:t>
            </a:r>
            <a:endParaRPr lang="en-US" altLang="ja-JP" sz="3200" dirty="0">
              <a:solidFill>
                <a:schemeClr val="tx1"/>
              </a:solidFill>
            </a:endParaRPr>
          </a:p>
          <a:p>
            <a:pPr marL="0" indent="0">
              <a:buNone/>
            </a:pPr>
            <a:r>
              <a:rPr lang="ja-JP" altLang="en-US" sz="3200" dirty="0">
                <a:solidFill>
                  <a:schemeClr val="tx1"/>
                </a:solidFill>
              </a:rPr>
              <a:t>（２）同居家族のいる場合の生活援助</a:t>
            </a:r>
            <a:endParaRPr lang="en-US" altLang="ja-JP" sz="3200" dirty="0">
              <a:solidFill>
                <a:schemeClr val="tx1"/>
              </a:solidFill>
            </a:endParaRPr>
          </a:p>
          <a:p>
            <a:pPr marL="0" indent="0">
              <a:buNone/>
            </a:pPr>
            <a:r>
              <a:rPr lang="ja-JP" altLang="en-US" sz="3200" dirty="0">
                <a:solidFill>
                  <a:schemeClr val="tx1"/>
                </a:solidFill>
              </a:rPr>
              <a:t>（３）軽度者の福祉用具貸与　</a:t>
            </a:r>
            <a:endParaRPr lang="en-US" altLang="ja-JP" sz="3200" dirty="0">
              <a:solidFill>
                <a:schemeClr val="tx1"/>
              </a:solidFill>
            </a:endParaRPr>
          </a:p>
          <a:p>
            <a:pPr marL="0" indent="0">
              <a:buNone/>
            </a:pPr>
            <a:r>
              <a:rPr lang="ja-JP" altLang="en-US" sz="3200" dirty="0">
                <a:solidFill>
                  <a:schemeClr val="tx1"/>
                </a:solidFill>
              </a:rPr>
              <a:t>（４）頻回な訪問介護（生活援助中心型）　　</a:t>
            </a:r>
            <a:endParaRPr lang="en-US" altLang="ja-JP" sz="3200" dirty="0">
              <a:solidFill>
                <a:schemeClr val="tx1"/>
              </a:solidFill>
            </a:endParaRPr>
          </a:p>
          <a:p>
            <a:pPr marL="0" indent="0">
              <a:buNone/>
            </a:pPr>
            <a:r>
              <a:rPr lang="ja-JP" altLang="en-US" sz="2200" dirty="0">
                <a:solidFill>
                  <a:schemeClr val="tx1"/>
                </a:solidFill>
              </a:rPr>
              <a:t>　</a:t>
            </a:r>
            <a:endParaRPr lang="en-US" altLang="ja-JP" sz="2200" dirty="0">
              <a:solidFill>
                <a:schemeClr val="tx1"/>
              </a:solidFill>
            </a:endParaRPr>
          </a:p>
          <a:p>
            <a:pPr marL="0" indent="0">
              <a:buNone/>
            </a:pPr>
            <a:r>
              <a:rPr kumimoji="1" lang="en-US" altLang="ja-JP" dirty="0">
                <a:solidFill>
                  <a:schemeClr val="tx1"/>
                </a:solidFill>
              </a:rPr>
              <a:t>※</a:t>
            </a:r>
            <a:r>
              <a:rPr kumimoji="1" lang="ja-JP" altLang="en-US" dirty="0">
                <a:solidFill>
                  <a:schemeClr val="tx1"/>
                </a:solidFill>
              </a:rPr>
              <a:t>様式等は</a:t>
            </a:r>
            <a:r>
              <a:rPr kumimoji="1" lang="en-US" altLang="ja-JP" dirty="0">
                <a:solidFill>
                  <a:schemeClr val="tx1"/>
                </a:solidFill>
              </a:rPr>
              <a:t>HP</a:t>
            </a:r>
            <a:r>
              <a:rPr kumimoji="1" lang="ja-JP" altLang="en-US" dirty="0">
                <a:solidFill>
                  <a:schemeClr val="tx1"/>
                </a:solidFill>
              </a:rPr>
              <a:t>をご確認ください。 </a:t>
            </a:r>
            <a:r>
              <a:rPr kumimoji="1" lang="en-US" altLang="ja-JP" dirty="0">
                <a:solidFill>
                  <a:schemeClr val="tx1"/>
                </a:solidFill>
              </a:rPr>
              <a:t>ID</a:t>
            </a:r>
            <a:r>
              <a:rPr kumimoji="1" lang="ja-JP" altLang="en-US" dirty="0">
                <a:solidFill>
                  <a:schemeClr val="tx1"/>
                </a:solidFill>
              </a:rPr>
              <a:t>番号：</a:t>
            </a:r>
            <a:r>
              <a:rPr kumimoji="1" lang="en-US" altLang="ja-JP" dirty="0">
                <a:solidFill>
                  <a:schemeClr val="tx1"/>
                </a:solidFill>
              </a:rPr>
              <a:t>7492</a:t>
            </a:r>
          </a:p>
          <a:p>
            <a:pPr marL="0" indent="0">
              <a:buNone/>
            </a:pPr>
            <a:endParaRPr kumimoji="1" lang="ja-JP" altLang="en-US" dirty="0">
              <a:solidFill>
                <a:schemeClr val="tx1"/>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pic>
        <p:nvPicPr>
          <p:cNvPr id="5" name="録音したサウンド">
            <a:hlinkClick r:id="" action="ppaction://media"/>
            <a:extLst>
              <a:ext uri="{FF2B5EF4-FFF2-40B4-BE49-F238E27FC236}">
                <a16:creationId xmlns:a16="http://schemas.microsoft.com/office/drawing/2014/main" id="{03745D9D-2384-4BAA-8E9F-D37915E5F73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0145766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86298" y="2164858"/>
            <a:ext cx="8911687" cy="1280890"/>
          </a:xfrm>
        </p:spPr>
        <p:txBody>
          <a:bodyPr>
            <a:normAutofit/>
          </a:bodyPr>
          <a:lstStyle/>
          <a:p>
            <a:r>
              <a:rPr lang="ja-JP" altLang="en-US" sz="2800" dirty="0">
                <a:solidFill>
                  <a:srgbClr val="FF0000"/>
                </a:solidFill>
              </a:rPr>
              <a:t>車いすと段差解消機などに関しては</a:t>
            </a:r>
            <a:br>
              <a:rPr lang="en-US" altLang="ja-JP" sz="4400" dirty="0"/>
            </a:br>
            <a:endParaRPr kumimoji="1" lang="ja-JP" altLang="en-US" dirty="0"/>
          </a:p>
        </p:txBody>
      </p:sp>
      <p:sp>
        <p:nvSpPr>
          <p:cNvPr id="3" name="コンテンツ プレースホルダー 2"/>
          <p:cNvSpPr>
            <a:spLocks noGrp="1"/>
          </p:cNvSpPr>
          <p:nvPr>
            <p:ph idx="1"/>
          </p:nvPr>
        </p:nvSpPr>
        <p:spPr>
          <a:xfrm>
            <a:off x="1406338" y="2805303"/>
            <a:ext cx="10642600" cy="4441317"/>
          </a:xfrm>
        </p:spPr>
        <p:txBody>
          <a:bodyPr>
            <a:noAutofit/>
          </a:bodyPr>
          <a:lstStyle/>
          <a:p>
            <a:pPr marL="0" indent="0">
              <a:buNone/>
            </a:pPr>
            <a:r>
              <a:rPr lang="en-US" altLang="ja-JP" sz="2000" dirty="0">
                <a:solidFill>
                  <a:schemeClr val="tx1"/>
                </a:solidFill>
                <a:latin typeface="+mj-ea"/>
                <a:ea typeface="+mj-ea"/>
              </a:rPr>
              <a:t>『</a:t>
            </a:r>
            <a:r>
              <a:rPr lang="ja-JP" altLang="en-US" sz="2000" dirty="0">
                <a:solidFill>
                  <a:schemeClr val="tx1"/>
                </a:solidFill>
                <a:latin typeface="+mj-ea"/>
                <a:ea typeface="+mj-ea"/>
              </a:rPr>
              <a:t>主治医の意見を踏まえつつサービス担当者会議を開催するなどの適切なアセスメントを通じてレンタルできる</a:t>
            </a:r>
            <a:r>
              <a:rPr lang="en-US" altLang="ja-JP" sz="2000" dirty="0">
                <a:solidFill>
                  <a:schemeClr val="tx1"/>
                </a:solidFill>
                <a:latin typeface="+mj-ea"/>
                <a:ea typeface="+mj-ea"/>
              </a:rPr>
              <a:t>』</a:t>
            </a:r>
            <a:r>
              <a:rPr lang="ja-JP" altLang="en-US" sz="2000" dirty="0">
                <a:solidFill>
                  <a:schemeClr val="tx1"/>
                </a:solidFill>
                <a:latin typeface="+mj-ea"/>
                <a:ea typeface="+mj-ea"/>
              </a:rPr>
              <a:t>とありますので、</a:t>
            </a:r>
            <a:r>
              <a:rPr lang="ja-JP" altLang="en-US" sz="2000" dirty="0">
                <a:solidFill>
                  <a:srgbClr val="FF0000"/>
                </a:solidFill>
                <a:latin typeface="+mj-ea"/>
                <a:ea typeface="+mj-ea"/>
              </a:rPr>
              <a:t>市への申請を省略することが出来ます。</a:t>
            </a:r>
            <a:endParaRPr lang="en-US" altLang="ja-JP" sz="2000" dirty="0">
              <a:solidFill>
                <a:srgbClr val="FF0000"/>
              </a:solidFill>
              <a:latin typeface="+mj-ea"/>
              <a:ea typeface="+mj-ea"/>
            </a:endParaRPr>
          </a:p>
          <a:p>
            <a:pPr marL="0" indent="0">
              <a:buNone/>
            </a:pPr>
            <a:r>
              <a:rPr lang="ja-JP" altLang="en-US" sz="2000" dirty="0">
                <a:solidFill>
                  <a:schemeClr val="tx1"/>
                </a:solidFill>
                <a:latin typeface="+mj-ea"/>
                <a:ea typeface="+mj-ea"/>
              </a:rPr>
              <a:t>　・その際には、必ず主治医の意見も確認した上で判断してください。</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　・電話で確認した時には、</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　　</a:t>
            </a:r>
            <a:r>
              <a:rPr lang="en-US" altLang="ja-JP" sz="2000" dirty="0">
                <a:solidFill>
                  <a:schemeClr val="tx1"/>
                </a:solidFill>
                <a:latin typeface="+mj-ea"/>
                <a:ea typeface="+mj-ea"/>
              </a:rPr>
              <a:t>『</a:t>
            </a:r>
            <a:r>
              <a:rPr lang="ja-JP" altLang="en-US" sz="2000" dirty="0">
                <a:solidFill>
                  <a:schemeClr val="tx1"/>
                </a:solidFill>
                <a:latin typeface="+mj-ea"/>
                <a:ea typeface="+mj-ea"/>
              </a:rPr>
              <a:t>○月○日に主治医の□□先生から△△のため</a:t>
            </a:r>
            <a:r>
              <a:rPr lang="en-US" altLang="ja-JP" sz="2000" dirty="0">
                <a:solidFill>
                  <a:schemeClr val="tx1"/>
                </a:solidFill>
                <a:latin typeface="+mj-ea"/>
                <a:ea typeface="+mj-ea"/>
              </a:rPr>
              <a:t>(</a:t>
            </a:r>
            <a:r>
              <a:rPr lang="ja-JP" altLang="en-US" sz="2000" dirty="0">
                <a:solidFill>
                  <a:schemeClr val="tx1"/>
                </a:solidFill>
                <a:latin typeface="+mj-ea"/>
                <a:ea typeface="+mj-ea"/>
              </a:rPr>
              <a:t>福祉用具名</a:t>
            </a:r>
            <a:r>
              <a:rPr lang="en-US" altLang="ja-JP" sz="2000" dirty="0">
                <a:solidFill>
                  <a:schemeClr val="tx1"/>
                </a:solidFill>
                <a:latin typeface="+mj-ea"/>
                <a:ea typeface="+mj-ea"/>
              </a:rPr>
              <a:t>)</a:t>
            </a:r>
            <a:r>
              <a:rPr lang="ja-JP" altLang="en-US" sz="2000" dirty="0">
                <a:solidFill>
                  <a:schemeClr val="tx1"/>
                </a:solidFill>
                <a:latin typeface="+mj-ea"/>
                <a:ea typeface="+mj-ea"/>
              </a:rPr>
              <a:t>が必要との　</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　　　意見を伺った。</a:t>
            </a:r>
            <a:r>
              <a:rPr lang="en-US" altLang="ja-JP" sz="2000" dirty="0">
                <a:solidFill>
                  <a:schemeClr val="tx1"/>
                </a:solidFill>
                <a:latin typeface="+mj-ea"/>
                <a:ea typeface="+mj-ea"/>
              </a:rPr>
              <a:t>』</a:t>
            </a:r>
            <a:r>
              <a:rPr lang="ja-JP" altLang="en-US" sz="2000" dirty="0">
                <a:solidFill>
                  <a:schemeClr val="tx1"/>
                </a:solidFill>
                <a:latin typeface="+mj-ea"/>
                <a:ea typeface="+mj-ea"/>
              </a:rPr>
              <a:t>等、いつ、どの先生から確認したかわかるように記</a:t>
            </a:r>
            <a:endParaRPr lang="en-US" altLang="ja-JP" sz="2000" dirty="0">
              <a:solidFill>
                <a:schemeClr val="tx1"/>
              </a:solidFill>
              <a:latin typeface="+mj-ea"/>
              <a:ea typeface="+mj-ea"/>
            </a:endParaRPr>
          </a:p>
          <a:p>
            <a:pPr marL="0" indent="0">
              <a:buNone/>
            </a:pPr>
            <a:r>
              <a:rPr lang="ja-JP" altLang="en-US" sz="2000" dirty="0">
                <a:solidFill>
                  <a:schemeClr val="tx1"/>
                </a:solidFill>
                <a:latin typeface="+mj-ea"/>
                <a:ea typeface="+mj-ea"/>
              </a:rPr>
              <a:t>　　　録を残してください。</a:t>
            </a:r>
            <a:endParaRPr lang="en-US" altLang="ja-JP" sz="2000" dirty="0">
              <a:solidFill>
                <a:schemeClr val="tx1"/>
              </a:solidFill>
              <a:latin typeface="+mj-ea"/>
              <a:ea typeface="+mj-ea"/>
            </a:endParaRPr>
          </a:p>
          <a:p>
            <a:r>
              <a:rPr lang="ja-JP" altLang="en-US" sz="2000" u="sng" dirty="0">
                <a:solidFill>
                  <a:srgbClr val="FF0000"/>
                </a:solidFill>
                <a:latin typeface="+mj-ea"/>
                <a:ea typeface="+mj-ea"/>
              </a:rPr>
              <a:t>主治医からの意見は必ずケアマネジャーが確認してください</a:t>
            </a:r>
            <a:r>
              <a:rPr lang="en-US" altLang="ja-JP" sz="2000" u="sng" dirty="0">
                <a:solidFill>
                  <a:srgbClr val="FF0000"/>
                </a:solidFill>
                <a:latin typeface="+mj-ea"/>
                <a:ea typeface="+mj-ea"/>
              </a:rPr>
              <a:t>(</a:t>
            </a:r>
            <a:r>
              <a:rPr lang="ja-JP" altLang="en-US" sz="2000" u="sng" dirty="0">
                <a:solidFill>
                  <a:srgbClr val="FF0000"/>
                </a:solidFill>
                <a:latin typeface="+mj-ea"/>
                <a:ea typeface="+mj-ea"/>
              </a:rPr>
              <a:t>本人・家族が確認したというのは認められません。</a:t>
            </a:r>
            <a:r>
              <a:rPr lang="en-US" altLang="ja-JP" sz="2000" u="sng" dirty="0">
                <a:solidFill>
                  <a:srgbClr val="FF0000"/>
                </a:solidFill>
                <a:latin typeface="+mj-ea"/>
                <a:ea typeface="+mj-ea"/>
              </a:rPr>
              <a:t>)</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sp>
        <p:nvSpPr>
          <p:cNvPr id="5" name="タイトル 1">
            <a:extLst>
              <a:ext uri="{FF2B5EF4-FFF2-40B4-BE49-F238E27FC236}">
                <a16:creationId xmlns:a16="http://schemas.microsoft.com/office/drawing/2014/main" id="{AAD7B1F2-8F89-4315-87F1-9C9F556FD0A4}"/>
              </a:ext>
            </a:extLst>
          </p:cNvPr>
          <p:cNvSpPr txBox="1">
            <a:spLocks/>
          </p:cNvSpPr>
          <p:nvPr/>
        </p:nvSpPr>
        <p:spPr>
          <a:xfrm>
            <a:off x="1798768" y="1152907"/>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kumimoji="1" sz="3600" kern="1200">
                <a:solidFill>
                  <a:schemeClr val="accent2">
                    <a:lumMod val="7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3800" dirty="0"/>
              <a:t>軽度者の福祉用具貸与の届出について</a:t>
            </a:r>
            <a:br>
              <a:rPr lang="en-US" altLang="ja-JP" sz="4400" dirty="0"/>
            </a:br>
            <a:endParaRPr lang="ja-JP" altLang="en-US" dirty="0"/>
          </a:p>
        </p:txBody>
      </p:sp>
      <p:pic>
        <p:nvPicPr>
          <p:cNvPr id="6" name="録音したサウンド">
            <a:hlinkClick r:id="" action="ppaction://media"/>
            <a:extLst>
              <a:ext uri="{FF2B5EF4-FFF2-40B4-BE49-F238E27FC236}">
                <a16:creationId xmlns:a16="http://schemas.microsoft.com/office/drawing/2014/main" id="{4613E4EE-9ED7-40E4-A2E1-298C5983596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679821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2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5971" y="1048491"/>
            <a:ext cx="9726062" cy="1280890"/>
          </a:xfrm>
        </p:spPr>
        <p:txBody>
          <a:bodyPr>
            <a:noAutofit/>
          </a:bodyPr>
          <a:lstStyle/>
          <a:p>
            <a:r>
              <a:rPr lang="ja-JP" altLang="en-US" sz="4000" dirty="0"/>
              <a:t>　頻回な訪問介護（生活援助中型）</a:t>
            </a:r>
            <a:endParaRPr kumimoji="1" lang="ja-JP" altLang="en-US" sz="4000" dirty="0"/>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sp>
        <p:nvSpPr>
          <p:cNvPr id="7" name="正方形/長方形 6"/>
          <p:cNvSpPr/>
          <p:nvPr/>
        </p:nvSpPr>
        <p:spPr>
          <a:xfrm>
            <a:off x="1311579" y="2286101"/>
            <a:ext cx="10319550" cy="4401205"/>
          </a:xfrm>
          <a:prstGeom prst="rect">
            <a:avLst/>
          </a:prstGeom>
        </p:spPr>
        <p:txBody>
          <a:bodyPr wrap="square">
            <a:spAutoFit/>
          </a:bodyPr>
          <a:lstStyle/>
          <a:p>
            <a:r>
              <a:rPr lang="ja-JP" altLang="en-US" sz="2000" dirty="0">
                <a:latin typeface="+mj-ea"/>
                <a:ea typeface="+mj-ea"/>
              </a:rPr>
              <a:t>平成３０年１０月サービス利用分からケアプランに下記の回数以上の訪問介護（生活援助中心型）を位置づける場合には、市町村へ届け出る必要があります。届出のあったケアプランに関しては、必要に応じて地域ケア会議等で検証を行うことになります。</a:t>
            </a:r>
          </a:p>
          <a:p>
            <a:endParaRPr lang="en-US" altLang="ja-JP" sz="2000" dirty="0">
              <a:latin typeface="+mj-ea"/>
              <a:ea typeface="+mj-ea"/>
            </a:endParaRPr>
          </a:p>
          <a:p>
            <a:endParaRPr lang="en-US" altLang="ja-JP" sz="2000" dirty="0">
              <a:latin typeface="+mj-ea"/>
              <a:ea typeface="+mj-ea"/>
            </a:endParaRPr>
          </a:p>
          <a:p>
            <a:endParaRPr lang="en-US" altLang="ja-JP" sz="2000" dirty="0">
              <a:latin typeface="+mj-ea"/>
              <a:ea typeface="+mj-ea"/>
            </a:endParaRPr>
          </a:p>
          <a:p>
            <a:endParaRPr lang="en-US" altLang="ja-JP" sz="2000" dirty="0">
              <a:latin typeface="+mj-ea"/>
              <a:ea typeface="+mj-ea"/>
            </a:endParaRPr>
          </a:p>
          <a:p>
            <a:r>
              <a:rPr lang="en-US" altLang="ja-JP" sz="2000" dirty="0">
                <a:latin typeface="+mj-ea"/>
                <a:ea typeface="+mj-ea"/>
              </a:rPr>
              <a:t>【</a:t>
            </a:r>
            <a:r>
              <a:rPr lang="ja-JP" altLang="en-US" sz="2000" dirty="0">
                <a:latin typeface="+mj-ea"/>
                <a:ea typeface="+mj-ea"/>
              </a:rPr>
              <a:t>提出書類</a:t>
            </a:r>
            <a:r>
              <a:rPr lang="en-US" altLang="ja-JP" sz="2000" dirty="0">
                <a:latin typeface="+mj-ea"/>
                <a:ea typeface="+mj-ea"/>
              </a:rPr>
              <a:t>】</a:t>
            </a:r>
          </a:p>
          <a:p>
            <a:r>
              <a:rPr lang="ja-JP" altLang="en-US" sz="2000" dirty="0">
                <a:latin typeface="+mj-ea"/>
                <a:ea typeface="+mj-ea"/>
              </a:rPr>
              <a:t>訪問介護（生活援助中心型）の回数が頻回なケアプランの届出書</a:t>
            </a:r>
          </a:p>
          <a:p>
            <a:r>
              <a:rPr lang="ja-JP" altLang="en-US" sz="2000" dirty="0">
                <a:latin typeface="+mj-ea"/>
                <a:ea typeface="+mj-ea"/>
              </a:rPr>
              <a:t>居宅サービス計画書（１）（２）</a:t>
            </a:r>
          </a:p>
          <a:p>
            <a:r>
              <a:rPr lang="ja-JP" altLang="en-US" sz="2000" dirty="0">
                <a:latin typeface="+mj-ea"/>
                <a:ea typeface="+mj-ea"/>
              </a:rPr>
              <a:t>週間サービス計画表</a:t>
            </a:r>
          </a:p>
          <a:p>
            <a:r>
              <a:rPr lang="ja-JP" altLang="en-US" sz="2000" dirty="0">
                <a:latin typeface="+mj-ea"/>
                <a:ea typeface="+mj-ea"/>
              </a:rPr>
              <a:t>サービス担当者会議の要点</a:t>
            </a:r>
          </a:p>
          <a:p>
            <a:r>
              <a:rPr lang="ja-JP" altLang="en-US" sz="2000" dirty="0">
                <a:latin typeface="+mj-ea"/>
                <a:ea typeface="+mj-ea"/>
              </a:rPr>
              <a:t>課題分析表（アセスメント表）</a:t>
            </a:r>
          </a:p>
          <a:p>
            <a:r>
              <a:rPr lang="ja-JP" altLang="en-US" sz="2000" dirty="0">
                <a:latin typeface="+mj-ea"/>
                <a:ea typeface="+mj-ea"/>
              </a:rPr>
              <a:t>訪問介護計画書</a:t>
            </a:r>
          </a:p>
        </p:txBody>
      </p:sp>
      <p:graphicFrame>
        <p:nvGraphicFramePr>
          <p:cNvPr id="5" name="表 4"/>
          <p:cNvGraphicFramePr>
            <a:graphicFrameLocks noGrp="1"/>
          </p:cNvGraphicFramePr>
          <p:nvPr>
            <p:extLst>
              <p:ext uri="{D42A27DB-BD31-4B8C-83A1-F6EECF244321}">
                <p14:modId xmlns:p14="http://schemas.microsoft.com/office/powerpoint/2010/main" val="290053260"/>
              </p:ext>
            </p:extLst>
          </p:nvPr>
        </p:nvGraphicFramePr>
        <p:xfrm>
          <a:off x="2041461" y="3375564"/>
          <a:ext cx="8686801" cy="914400"/>
        </p:xfrm>
        <a:graphic>
          <a:graphicData uri="http://schemas.openxmlformats.org/drawingml/2006/table">
            <a:tbl>
              <a:tblPr firstRow="1" bandRow="1">
                <a:tableStyleId>{5C22544A-7EE6-4342-B048-85BDC9FD1C3A}</a:tableStyleId>
              </a:tblPr>
              <a:tblGrid>
                <a:gridCol w="1694297">
                  <a:extLst>
                    <a:ext uri="{9D8B030D-6E8A-4147-A177-3AD203B41FA5}">
                      <a16:colId xmlns:a16="http://schemas.microsoft.com/office/drawing/2014/main" val="3402264918"/>
                    </a:ext>
                  </a:extLst>
                </a:gridCol>
                <a:gridCol w="1748126">
                  <a:extLst>
                    <a:ext uri="{9D8B030D-6E8A-4147-A177-3AD203B41FA5}">
                      <a16:colId xmlns:a16="http://schemas.microsoft.com/office/drawing/2014/main" val="3844717364"/>
                    </a:ext>
                  </a:extLst>
                </a:gridCol>
                <a:gridCol w="1748126">
                  <a:extLst>
                    <a:ext uri="{9D8B030D-6E8A-4147-A177-3AD203B41FA5}">
                      <a16:colId xmlns:a16="http://schemas.microsoft.com/office/drawing/2014/main" val="2138439777"/>
                    </a:ext>
                  </a:extLst>
                </a:gridCol>
                <a:gridCol w="1748126">
                  <a:extLst>
                    <a:ext uri="{9D8B030D-6E8A-4147-A177-3AD203B41FA5}">
                      <a16:colId xmlns:a16="http://schemas.microsoft.com/office/drawing/2014/main" val="1438614509"/>
                    </a:ext>
                  </a:extLst>
                </a:gridCol>
                <a:gridCol w="1748126">
                  <a:extLst>
                    <a:ext uri="{9D8B030D-6E8A-4147-A177-3AD203B41FA5}">
                      <a16:colId xmlns:a16="http://schemas.microsoft.com/office/drawing/2014/main" val="3053897196"/>
                    </a:ext>
                  </a:extLst>
                </a:gridCol>
              </a:tblGrid>
              <a:tr h="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要介護１</a:t>
                      </a:r>
                      <a:endParaRPr kumimoji="1" lang="en-US" altLang="ja-JP"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要介護２</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要介護３</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要介護４</a:t>
                      </a:r>
                      <a:endParaRPr kumimoji="1" lang="ja-JP" altLang="en-US" sz="2400" dirty="0"/>
                    </a:p>
                  </a:txBody>
                  <a:tcPr/>
                </a:tc>
                <a:tc>
                  <a:txBody>
                    <a:bodyPr/>
                    <a:lstStyle/>
                    <a:p>
                      <a:pPr algn="ctr"/>
                      <a:r>
                        <a:rPr lang="zh-TW" altLang="en-US" sz="2400" dirty="0"/>
                        <a:t>要介護５</a:t>
                      </a:r>
                      <a:endParaRPr kumimoji="1" lang="ja-JP" altLang="en-US" sz="2400" dirty="0"/>
                    </a:p>
                  </a:txBody>
                  <a:tcPr/>
                </a:tc>
                <a:extLst>
                  <a:ext uri="{0D108BD9-81ED-4DB2-BD59-A6C34878D82A}">
                    <a16:rowId xmlns:a16="http://schemas.microsoft.com/office/drawing/2014/main" val="2206317226"/>
                  </a:ext>
                </a:extLst>
              </a:tr>
              <a:tr h="377174">
                <a:tc>
                  <a:txBody>
                    <a:bodyPr/>
                    <a:lstStyle/>
                    <a:p>
                      <a:pPr algn="ctr"/>
                      <a:r>
                        <a:rPr lang="zh-TW" altLang="en-US" sz="2400" dirty="0"/>
                        <a:t>２７回</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３４回</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４３回</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３８回</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３１回</a:t>
                      </a:r>
                    </a:p>
                  </a:txBody>
                  <a:tcPr/>
                </a:tc>
                <a:extLst>
                  <a:ext uri="{0D108BD9-81ED-4DB2-BD59-A6C34878D82A}">
                    <a16:rowId xmlns:a16="http://schemas.microsoft.com/office/drawing/2014/main" val="3402436614"/>
                  </a:ext>
                </a:extLst>
              </a:tr>
            </a:tbl>
          </a:graphicData>
        </a:graphic>
      </p:graphicFrame>
      <p:pic>
        <p:nvPicPr>
          <p:cNvPr id="6" name="録音したサウンド">
            <a:hlinkClick r:id="" action="ppaction://media"/>
            <a:extLst>
              <a:ext uri="{FF2B5EF4-FFF2-40B4-BE49-F238E27FC236}">
                <a16:creationId xmlns:a16="http://schemas.microsoft.com/office/drawing/2014/main" id="{4161E95F-91C0-4300-B085-23BFA38134C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351137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25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ウィスプ">
  <a:themeElements>
    <a:clrScheme name="ウィスプ">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3851</TotalTime>
  <Words>2875</Words>
  <Application>Microsoft Office PowerPoint</Application>
  <PresentationFormat>ワイド画面</PresentationFormat>
  <Paragraphs>242</Paragraphs>
  <Slides>17</Slides>
  <Notes>17</Notes>
  <HiddenSlides>0</HiddenSlides>
  <MMClips>17</MMClips>
  <ScaleCrop>false</ScaleCrop>
  <HeadingPairs>
    <vt:vector size="8" baseType="variant">
      <vt:variant>
        <vt:lpstr>使用されているフォント</vt:lpstr>
      </vt:variant>
      <vt:variant>
        <vt:i4>8</vt:i4>
      </vt:variant>
      <vt:variant>
        <vt:lpstr>テーマ</vt:lpstr>
      </vt:variant>
      <vt:variant>
        <vt:i4>1</vt:i4>
      </vt:variant>
      <vt:variant>
        <vt:lpstr>埋め込まれた OLE サーバー</vt:lpstr>
      </vt:variant>
      <vt:variant>
        <vt:i4>1</vt:i4>
      </vt:variant>
      <vt:variant>
        <vt:lpstr>スライド タイトル</vt:lpstr>
      </vt:variant>
      <vt:variant>
        <vt:i4>17</vt:i4>
      </vt:variant>
    </vt:vector>
  </HeadingPairs>
  <TitlesOfParts>
    <vt:vector size="27" baseType="lpstr">
      <vt:lpstr>ＭＳ Ｐゴシック</vt:lpstr>
      <vt:lpstr>ＭＳ 明朝</vt:lpstr>
      <vt:lpstr>メイリオ</vt:lpstr>
      <vt:lpstr>Arial</vt:lpstr>
      <vt:lpstr>Calibri</vt:lpstr>
      <vt:lpstr>Century Gothic</vt:lpstr>
      <vt:lpstr>Segoe UI Emoji</vt:lpstr>
      <vt:lpstr>Wingdings 3</vt:lpstr>
      <vt:lpstr>ウィスプ</vt:lpstr>
      <vt:lpstr>Document</vt:lpstr>
      <vt:lpstr> その他注意事項</vt:lpstr>
      <vt:lpstr>事業所の指定更新申請について</vt:lpstr>
      <vt:lpstr>変更届について</vt:lpstr>
      <vt:lpstr>他市の総合事業を利用する場合の注意点</vt:lpstr>
      <vt:lpstr>PowerPoint プレゼンテーション</vt:lpstr>
      <vt:lpstr>居宅サービス計画作成依頼・変更届出書（居宅届）について</vt:lpstr>
      <vt:lpstr>届出が必要なケアプランについて</vt:lpstr>
      <vt:lpstr>車いすと段差解消機などに関しては </vt:lpstr>
      <vt:lpstr>　頻回な訪問介護（生活援助中型）</vt:lpstr>
      <vt:lpstr>運営基準減算について</vt:lpstr>
      <vt:lpstr>運営指導は新規指定時と、更新期間中 （6年間）に1回行います。</vt:lpstr>
      <vt:lpstr>介護予防支援の指定について</vt:lpstr>
      <vt:lpstr>PowerPoint プレゼンテーション</vt:lpstr>
      <vt:lpstr>ケアプランデータ連携システムの導入</vt:lpstr>
      <vt:lpstr>ケアプランデータ連携システムの導入</vt:lpstr>
      <vt:lpstr>ケアプランデータ連携システムの導入</vt:lpstr>
      <vt:lpstr>ご視聴ありがとうございました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令和６年集団指導</dc:title>
  <dc:creator>IRWS3352(LIFEBOOK A574/M)</dc:creator>
  <cp:lastModifiedBy>IRWS6110</cp:lastModifiedBy>
  <cp:revision>287</cp:revision>
  <cp:lastPrinted>2021-06-29T04:24:52Z</cp:lastPrinted>
  <dcterms:created xsi:type="dcterms:W3CDTF">2021-06-03T04:49:14Z</dcterms:created>
  <dcterms:modified xsi:type="dcterms:W3CDTF">2025-08-08T09:08:07Z</dcterms:modified>
</cp:coreProperties>
</file>