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90" r:id="rId1"/>
  </p:sldMasterIdLst>
  <p:notesMasterIdLst>
    <p:notesMasterId r:id="rId23"/>
  </p:notesMasterIdLst>
  <p:handoutMasterIdLst>
    <p:handoutMasterId r:id="rId24"/>
  </p:handoutMasterIdLst>
  <p:sldIdLst>
    <p:sldId id="256" r:id="rId2"/>
    <p:sldId id="328" r:id="rId3"/>
    <p:sldId id="275" r:id="rId4"/>
    <p:sldId id="276" r:id="rId5"/>
    <p:sldId id="278" r:id="rId6"/>
    <p:sldId id="280" r:id="rId7"/>
    <p:sldId id="282" r:id="rId8"/>
    <p:sldId id="283" r:id="rId9"/>
    <p:sldId id="315" r:id="rId10"/>
    <p:sldId id="316" r:id="rId11"/>
    <p:sldId id="318" r:id="rId12"/>
    <p:sldId id="317" r:id="rId13"/>
    <p:sldId id="319" r:id="rId14"/>
    <p:sldId id="322" r:id="rId15"/>
    <p:sldId id="321" r:id="rId16"/>
    <p:sldId id="323" r:id="rId17"/>
    <p:sldId id="281" r:id="rId18"/>
    <p:sldId id="264" r:id="rId19"/>
    <p:sldId id="265" r:id="rId20"/>
    <p:sldId id="266" r:id="rId21"/>
    <p:sldId id="287" r:id="rId22"/>
  </p:sldIdLst>
  <p:sldSz cx="12192000" cy="6858000"/>
  <p:notesSz cx="9939338" cy="6807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RWS6110" initials="I" lastIdx="1" clrIdx="0">
    <p:extLst>
      <p:ext uri="{19B8F6BF-5375-455C-9EA6-DF929625EA0E}">
        <p15:presenceInfo xmlns:p15="http://schemas.microsoft.com/office/powerpoint/2012/main" userId="S-1-5-21-2978336-543718987-1757479407-414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52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14" autoAdjust="0"/>
    <p:restoredTop sz="82079" autoAdjust="0"/>
  </p:normalViewPr>
  <p:slideViewPr>
    <p:cSldViewPr snapToGrid="0">
      <p:cViewPr varScale="1">
        <p:scale>
          <a:sx n="61" d="100"/>
          <a:sy n="61" d="100"/>
        </p:scale>
        <p:origin x="317"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7046" cy="34154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9992" y="1"/>
            <a:ext cx="4307046" cy="341542"/>
          </a:xfrm>
          <a:prstGeom prst="rect">
            <a:avLst/>
          </a:prstGeom>
        </p:spPr>
        <p:txBody>
          <a:bodyPr vert="horz" lIns="91440" tIns="45720" rIns="91440" bIns="45720" rtlCol="0"/>
          <a:lstStyle>
            <a:lvl1pPr algn="r">
              <a:defRPr sz="1200"/>
            </a:lvl1pPr>
          </a:lstStyle>
          <a:p>
            <a:fld id="{AE1D782A-D238-49EC-A695-FE97711AD4F9}" type="datetimeFigureOut">
              <a:rPr kumimoji="1" lang="ja-JP" altLang="en-US" smtClean="0"/>
              <a:t>2025/8/8</a:t>
            </a:fld>
            <a:endParaRPr kumimoji="1" lang="ja-JP" altLang="en-US"/>
          </a:p>
        </p:txBody>
      </p:sp>
      <p:sp>
        <p:nvSpPr>
          <p:cNvPr id="4" name="フッター プレースホルダー 3"/>
          <p:cNvSpPr>
            <a:spLocks noGrp="1"/>
          </p:cNvSpPr>
          <p:nvPr>
            <p:ph type="ftr" sz="quarter" idx="2"/>
          </p:nvPr>
        </p:nvSpPr>
        <p:spPr>
          <a:xfrm>
            <a:off x="0" y="6465659"/>
            <a:ext cx="4307046" cy="341541"/>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9992" y="6465659"/>
            <a:ext cx="4307046" cy="341541"/>
          </a:xfrm>
          <a:prstGeom prst="rect">
            <a:avLst/>
          </a:prstGeom>
        </p:spPr>
        <p:txBody>
          <a:bodyPr vert="horz" lIns="91440" tIns="45720" rIns="91440" bIns="45720" rtlCol="0" anchor="b"/>
          <a:lstStyle>
            <a:lvl1pPr algn="r">
              <a:defRPr sz="1200"/>
            </a:lvl1pPr>
          </a:lstStyle>
          <a:p>
            <a:fld id="{D1248CF2-6A21-41A2-8F73-591C77CEA5F2}" type="slidenum">
              <a:rPr kumimoji="1" lang="ja-JP" altLang="en-US" smtClean="0"/>
              <a:t>‹#›</a:t>
            </a:fld>
            <a:endParaRPr kumimoji="1" lang="ja-JP" altLang="en-US"/>
          </a:p>
        </p:txBody>
      </p:sp>
    </p:spTree>
    <p:extLst>
      <p:ext uri="{BB962C8B-B14F-4D97-AF65-F5344CB8AC3E}">
        <p14:creationId xmlns:p14="http://schemas.microsoft.com/office/powerpoint/2010/main" val="37287561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6888" cy="3413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9275" y="0"/>
            <a:ext cx="4308475" cy="341313"/>
          </a:xfrm>
          <a:prstGeom prst="rect">
            <a:avLst/>
          </a:prstGeom>
        </p:spPr>
        <p:txBody>
          <a:bodyPr vert="horz" lIns="91440" tIns="45720" rIns="91440" bIns="45720" rtlCol="0"/>
          <a:lstStyle>
            <a:lvl1pPr algn="r">
              <a:defRPr sz="1200"/>
            </a:lvl1pPr>
          </a:lstStyle>
          <a:p>
            <a:fld id="{B066075B-9A2C-4FD5-B971-E08635E2BFFE}" type="datetimeFigureOut">
              <a:rPr kumimoji="1" lang="ja-JP" altLang="en-US" smtClean="0"/>
              <a:t>2025/8/8</a:t>
            </a:fld>
            <a:endParaRPr kumimoji="1" lang="ja-JP" altLang="en-US"/>
          </a:p>
        </p:txBody>
      </p:sp>
      <p:sp>
        <p:nvSpPr>
          <p:cNvPr id="4" name="スライド イメージ プレースホルダー 3"/>
          <p:cNvSpPr>
            <a:spLocks noGrp="1" noRot="1" noChangeAspect="1"/>
          </p:cNvSpPr>
          <p:nvPr>
            <p:ph type="sldImg" idx="2"/>
          </p:nvPr>
        </p:nvSpPr>
        <p:spPr>
          <a:xfrm>
            <a:off x="2927350" y="850900"/>
            <a:ext cx="4084638" cy="2297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775" y="3276600"/>
            <a:ext cx="7951788" cy="26797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65888"/>
            <a:ext cx="4306888" cy="3413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9275" y="6465888"/>
            <a:ext cx="4308475" cy="341312"/>
          </a:xfrm>
          <a:prstGeom prst="rect">
            <a:avLst/>
          </a:prstGeom>
        </p:spPr>
        <p:txBody>
          <a:bodyPr vert="horz" lIns="91440" tIns="45720" rIns="91440" bIns="45720" rtlCol="0" anchor="b"/>
          <a:lstStyle>
            <a:lvl1pPr algn="r">
              <a:defRPr sz="1200"/>
            </a:lvl1pPr>
          </a:lstStyle>
          <a:p>
            <a:fld id="{C4D15E5C-5334-4D2A-BA7C-A181DCAFD67E}" type="slidenum">
              <a:rPr kumimoji="1" lang="ja-JP" altLang="en-US" smtClean="0"/>
              <a:t>‹#›</a:t>
            </a:fld>
            <a:endParaRPr kumimoji="1" lang="ja-JP" altLang="en-US"/>
          </a:p>
        </p:txBody>
      </p:sp>
    </p:spTree>
    <p:extLst>
      <p:ext uri="{BB962C8B-B14F-4D97-AF65-F5344CB8AC3E}">
        <p14:creationId xmlns:p14="http://schemas.microsoft.com/office/powerpoint/2010/main" val="35944711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皆様におかれましては日頃より介護サービスのご提供、介護保険行政にご協力いただきまして誠にありがとうございます。</a:t>
            </a:r>
            <a:endParaRPr kumimoji="1" lang="en-US" altLang="ja-JP" dirty="0"/>
          </a:p>
          <a:p>
            <a:endParaRPr kumimoji="1" lang="en-US" altLang="ja-JP" dirty="0"/>
          </a:p>
          <a:p>
            <a:r>
              <a:rPr kumimoji="1" lang="ja-JP" altLang="en-US" dirty="0"/>
              <a:t>この動画をご視聴頂くことで令和７年度集団指導とさせていただきます。よろしくお願いします。</a:t>
            </a:r>
          </a:p>
          <a:p>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a:t>
            </a:fld>
            <a:endParaRPr kumimoji="1" lang="ja-JP" altLang="en-US"/>
          </a:p>
        </p:txBody>
      </p:sp>
    </p:spTree>
    <p:extLst>
      <p:ext uri="{BB962C8B-B14F-4D97-AF65-F5344CB8AC3E}">
        <p14:creationId xmlns:p14="http://schemas.microsoft.com/office/powerpoint/2010/main" val="3068998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取扱件数の数え方</a:t>
            </a:r>
            <a:endParaRPr kumimoji="1" lang="en-US" altLang="ja-JP" dirty="0"/>
          </a:p>
          <a:p>
            <a:endParaRPr kumimoji="1" lang="en-US" altLang="ja-JP" dirty="0"/>
          </a:p>
          <a:p>
            <a:r>
              <a:rPr kumimoji="1" lang="ja-JP" altLang="en-US" dirty="0"/>
              <a:t>取り扱い件数の算出の仕方が要支援者について、二分の一を乗じていたところ、三分の一を乗じて算出するよう変更されました。</a:t>
            </a:r>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10</a:t>
            </a:fld>
            <a:endParaRPr kumimoji="1" lang="ja-JP" altLang="en-US"/>
          </a:p>
        </p:txBody>
      </p:sp>
    </p:spTree>
    <p:extLst>
      <p:ext uri="{BB962C8B-B14F-4D97-AF65-F5344CB8AC3E}">
        <p14:creationId xmlns:p14="http://schemas.microsoft.com/office/powerpoint/2010/main" val="733249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居宅介護支援費について</a:t>
            </a:r>
            <a:endParaRPr kumimoji="1" lang="en-US" altLang="ja-JP" dirty="0"/>
          </a:p>
          <a:p>
            <a:endParaRPr kumimoji="1" lang="en-US" altLang="ja-JP" dirty="0"/>
          </a:p>
          <a:p>
            <a:r>
              <a:rPr kumimoji="1" lang="ja-JP" altLang="en-US" dirty="0"/>
              <a:t>居宅介護支援費</a:t>
            </a:r>
            <a:r>
              <a:rPr kumimoji="1" lang="en-US" altLang="ja-JP" dirty="0"/>
              <a:t>Ⅰ</a:t>
            </a:r>
            <a:r>
              <a:rPr kumimoji="1" lang="ja-JP" altLang="en-US" dirty="0"/>
              <a:t>の取り扱い件数が４０未満までであったところが４５未満までに、</a:t>
            </a:r>
            <a:endParaRPr kumimoji="1" lang="en-US" altLang="ja-JP" dirty="0"/>
          </a:p>
          <a:p>
            <a:r>
              <a:rPr kumimoji="1" lang="ja-JP" altLang="en-US" dirty="0"/>
              <a:t>居宅介護支援費</a:t>
            </a:r>
            <a:r>
              <a:rPr kumimoji="1" lang="en-US" altLang="ja-JP" dirty="0"/>
              <a:t>Ⅱ</a:t>
            </a:r>
            <a:r>
              <a:rPr kumimoji="1" lang="ja-JP" altLang="en-US" dirty="0"/>
              <a:t>の取り扱いが４５未満までであったところが５０未満までに変更になりました。</a:t>
            </a:r>
            <a:endParaRPr kumimoji="1" lang="en-US" altLang="ja-JP" dirty="0"/>
          </a:p>
          <a:p>
            <a:r>
              <a:rPr kumimoji="1" lang="ja-JP" altLang="en-US" dirty="0"/>
              <a:t>また、</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居宅介護支援費</a:t>
            </a:r>
            <a:r>
              <a:rPr kumimoji="1" lang="en-US" altLang="ja-JP" dirty="0"/>
              <a:t>Ⅱ</a:t>
            </a:r>
            <a:r>
              <a:rPr kumimoji="1" lang="ja-JP" altLang="en-US" dirty="0"/>
              <a:t>の要件が「</a:t>
            </a:r>
            <a:r>
              <a:rPr lang="ja-JP" altLang="ja-JP" sz="1200" kern="100" dirty="0">
                <a:effectLst/>
                <a:latin typeface="+mn-ea"/>
                <a:ea typeface="+mn-ea"/>
                <a:cs typeface="Times New Roman" panose="02020603050405020304" pitchFamily="18" charset="0"/>
              </a:rPr>
              <a:t>情報通信機器の活用または事務職員の配置を</a:t>
            </a:r>
            <a:r>
              <a:rPr lang="ja-JP" altLang="en-US" sz="1200" kern="100" dirty="0">
                <a:effectLst/>
                <a:latin typeface="+mn-ea"/>
                <a:ea typeface="+mn-ea"/>
                <a:cs typeface="Times New Roman" panose="02020603050405020304" pitchFamily="18" charset="0"/>
              </a:rPr>
              <a:t>行っ</a:t>
            </a:r>
            <a:r>
              <a:rPr lang="ja-JP" altLang="ja-JP" sz="1200" kern="100" dirty="0">
                <a:effectLst/>
                <a:latin typeface="+mn-ea"/>
                <a:ea typeface="+mn-ea"/>
                <a:cs typeface="Times New Roman" panose="02020603050405020304" pitchFamily="18" charset="0"/>
              </a:rPr>
              <a:t>ていること</a:t>
            </a:r>
            <a:r>
              <a:rPr lang="ja-JP" altLang="en-US" sz="1200" kern="100" dirty="0">
                <a:effectLst/>
                <a:latin typeface="+mn-ea"/>
                <a:ea typeface="+mn-ea"/>
                <a:cs typeface="Times New Roman" panose="02020603050405020304" pitchFamily="18" charset="0"/>
              </a:rPr>
              <a:t>」であったところ、</a:t>
            </a:r>
            <a:endParaRPr lang="en-US" altLang="ja-JP" sz="1200" kern="100" dirty="0">
              <a:effectLst/>
              <a:latin typeface="+mn-ea"/>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kern="100" dirty="0">
                <a:effectLst/>
                <a:latin typeface="+mn-ea"/>
                <a:ea typeface="+mn-ea"/>
                <a:cs typeface="Times New Roman" panose="02020603050405020304" pitchFamily="18" charset="0"/>
              </a:rPr>
              <a:t>「ケアプランデータ連携システムを活用し、かつ、事務職員を配置」に変更されましたのでご注意ください。</a:t>
            </a:r>
            <a:endParaRPr lang="ja-JP" altLang="ja-JP" sz="1200" kern="100" dirty="0">
              <a:effectLst/>
              <a:latin typeface="+mn-ea"/>
              <a:ea typeface="+mn-ea"/>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11</a:t>
            </a:fld>
            <a:endParaRPr kumimoji="1" lang="ja-JP" altLang="en-US"/>
          </a:p>
        </p:txBody>
      </p:sp>
    </p:spTree>
    <p:extLst>
      <p:ext uri="{BB962C8B-B14F-4D97-AF65-F5344CB8AC3E}">
        <p14:creationId xmlns:p14="http://schemas.microsoft.com/office/powerpoint/2010/main" val="3142056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200" b="0" kern="100" dirty="0">
                <a:effectLst/>
                <a:latin typeface="+mj-ea"/>
                <a:cs typeface="Times New Roman" panose="02020603050405020304" pitchFamily="18" charset="0"/>
              </a:rPr>
              <a:t>同</a:t>
            </a:r>
            <a:r>
              <a:rPr lang="ja-JP" altLang="en-US" sz="1200" b="0" kern="100" dirty="0">
                <a:effectLst/>
                <a:latin typeface="+mj-ea"/>
                <a:cs typeface="Times New Roman" panose="02020603050405020304" pitchFamily="18" charset="0"/>
              </a:rPr>
              <a:t>一</a:t>
            </a:r>
            <a:r>
              <a:rPr lang="ja-JP" altLang="ja-JP" sz="1200" b="0" kern="100" dirty="0">
                <a:latin typeface="+mj-ea"/>
                <a:cs typeface="Times New Roman" panose="02020603050405020304" pitchFamily="18" charset="0"/>
              </a:rPr>
              <a:t>建物に居住する利用者へのケアマネジ</a:t>
            </a:r>
            <a:r>
              <a:rPr lang="ja-JP" altLang="en-US" sz="1200" b="0" kern="100" dirty="0">
                <a:latin typeface="+mj-ea"/>
                <a:cs typeface="Times New Roman" panose="02020603050405020304" pitchFamily="18" charset="0"/>
              </a:rPr>
              <a:t>メント</a:t>
            </a:r>
            <a:endParaRPr lang="en-US" altLang="ja-JP" sz="1200" b="0" kern="100" dirty="0">
              <a:latin typeface="+mj-ea"/>
              <a:cs typeface="Times New Roman" panose="02020603050405020304" pitchFamily="18" charset="0"/>
            </a:endParaRPr>
          </a:p>
          <a:p>
            <a:endParaRPr kumimoji="1" lang="en-US" altLang="ja-JP" sz="1200" b="0" kern="100" dirty="0">
              <a:latin typeface="+mj-ea"/>
              <a:cs typeface="Times New Roman" panose="02020603050405020304" pitchFamily="18" charset="0"/>
            </a:endParaRPr>
          </a:p>
          <a:p>
            <a:pPr marL="0" indent="0" algn="just">
              <a:buNone/>
            </a:pPr>
            <a:r>
              <a:rPr lang="ja-JP" altLang="en-US" sz="1200" kern="100" dirty="0">
                <a:effectLst/>
                <a:latin typeface="+mn-ea"/>
                <a:ea typeface="+mn-ea"/>
                <a:cs typeface="Times New Roman" panose="02020603050405020304" pitchFamily="18" charset="0"/>
              </a:rPr>
              <a:t>指定居宅介護支援事業所の所在する建物と同一の敷地内、</a:t>
            </a:r>
            <a:r>
              <a:rPr lang="ja-JP" altLang="en-US" sz="1200" kern="100" dirty="0">
                <a:latin typeface="+mn-ea"/>
                <a:ea typeface="+mn-ea"/>
                <a:cs typeface="Times New Roman" panose="02020603050405020304" pitchFamily="18" charset="0"/>
              </a:rPr>
              <a:t>隣接する敷地内の建物</a:t>
            </a:r>
            <a:r>
              <a:rPr lang="ja-JP" altLang="en-US" sz="1200" kern="100" dirty="0">
                <a:effectLst/>
                <a:latin typeface="+mn-ea"/>
                <a:ea typeface="+mn-ea"/>
                <a:cs typeface="Times New Roman" panose="02020603050405020304" pitchFamily="18" charset="0"/>
              </a:rPr>
              <a:t>、指定居宅介護支援事業所と同一の建物、</a:t>
            </a:r>
            <a:r>
              <a:rPr lang="ja-JP" altLang="en-US" sz="1200" kern="100" dirty="0">
                <a:latin typeface="+mn-ea"/>
                <a:ea typeface="+mn-ea"/>
                <a:cs typeface="Times New Roman" panose="02020603050405020304" pitchFamily="18" charset="0"/>
              </a:rPr>
              <a:t>当該居宅介護支援事業所における一か月あたりの利用者が同一の建物に２０人以上居住する建物</a:t>
            </a:r>
            <a:endParaRPr lang="en-US" altLang="ja-JP" sz="1200" kern="100" dirty="0">
              <a:latin typeface="+mn-ea"/>
              <a:ea typeface="+mn-ea"/>
              <a:cs typeface="Times New Roman" panose="02020603050405020304" pitchFamily="18" charset="0"/>
            </a:endParaRPr>
          </a:p>
          <a:p>
            <a:endParaRPr kumimoji="1" lang="en-US" altLang="ja-JP" b="0" dirty="0"/>
          </a:p>
          <a:p>
            <a:r>
              <a:rPr kumimoji="1" lang="ja-JP" altLang="en-US" b="0" dirty="0"/>
              <a:t>上記に居住する利用者に対して、指定居宅介護支援を行った場合は減算となります。</a:t>
            </a:r>
          </a:p>
          <a:p>
            <a:endParaRPr kumimoji="1" lang="ja-JP" altLang="en-US" b="0"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12</a:t>
            </a:fld>
            <a:endParaRPr kumimoji="1" lang="ja-JP" altLang="en-US"/>
          </a:p>
        </p:txBody>
      </p:sp>
    </p:spTree>
    <p:extLst>
      <p:ext uri="{BB962C8B-B14F-4D97-AF65-F5344CB8AC3E}">
        <p14:creationId xmlns:p14="http://schemas.microsoft.com/office/powerpoint/2010/main" val="32968212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運営に関する基準</a:t>
            </a:r>
            <a:br>
              <a:rPr kumimoji="1" lang="ja-JP" altLang="en-US" dirty="0"/>
            </a:br>
            <a:r>
              <a:rPr kumimoji="1" lang="ja-JP" altLang="en-US" dirty="0"/>
              <a:t>内容及び手続の説明及び同意</a:t>
            </a:r>
            <a:endParaRPr kumimoji="1" lang="en-US" altLang="ja-JP" dirty="0"/>
          </a:p>
          <a:p>
            <a:endParaRPr kumimoji="1" lang="en-US" altLang="ja-JP" dirty="0"/>
          </a:p>
          <a:p>
            <a:r>
              <a:rPr kumimoji="1" lang="ja-JP" altLang="en-US" dirty="0"/>
              <a:t>居宅サービス計画の作成にあたって、複数の指定居宅サービス事業所等の紹介、居宅サービス計画原案に位置付けた指定居宅サービス事業所等の選定理由の説明、これらを求めることができる旨を説明をしてください。</a:t>
            </a:r>
            <a:endParaRPr kumimoji="1" lang="en-US" altLang="ja-JP" dirty="0"/>
          </a:p>
          <a:p>
            <a:endParaRPr kumimoji="1" lang="en-US" altLang="ja-JP" dirty="0"/>
          </a:p>
          <a:p>
            <a:r>
              <a:rPr kumimoji="1" lang="ja-JP" altLang="en-US" dirty="0"/>
              <a:t>これまでは利用申込者から、理解を得たことについて署名を得ることが必須でありましたが、</a:t>
            </a:r>
            <a:endParaRPr kumimoji="1" lang="en-US" altLang="ja-JP" dirty="0"/>
          </a:p>
          <a:p>
            <a:r>
              <a:rPr kumimoji="1" lang="ja-JP" altLang="en-US" dirty="0"/>
              <a:t>署名を得ることが望ましいという、努力義務に変更されました。</a:t>
            </a:r>
            <a:endParaRPr kumimoji="1" lang="en-US" altLang="ja-JP"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13</a:t>
            </a:fld>
            <a:endParaRPr kumimoji="1" lang="ja-JP" altLang="en-US"/>
          </a:p>
        </p:txBody>
      </p:sp>
    </p:spTree>
    <p:extLst>
      <p:ext uri="{BB962C8B-B14F-4D97-AF65-F5344CB8AC3E}">
        <p14:creationId xmlns:p14="http://schemas.microsoft.com/office/powerpoint/2010/main" val="3404588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200" kern="100" dirty="0">
                <a:effectLst/>
                <a:latin typeface="+mj-ea"/>
                <a:cs typeface="Times New Roman" panose="02020603050405020304" pitchFamily="18" charset="0"/>
              </a:rPr>
              <a:t>前６ヶ月間に</a:t>
            </a:r>
            <a:r>
              <a:rPr lang="ja-JP" altLang="en-US" sz="1200" kern="100" dirty="0">
                <a:effectLst/>
                <a:latin typeface="+mj-ea"/>
                <a:cs typeface="Times New Roman" panose="02020603050405020304" pitchFamily="18" charset="0"/>
              </a:rPr>
              <a:t>居宅</a:t>
            </a:r>
            <a:r>
              <a:rPr lang="ja-JP" altLang="ja-JP" sz="1200" kern="100" dirty="0">
                <a:effectLst/>
                <a:latin typeface="+mj-ea"/>
                <a:cs typeface="Times New Roman" panose="02020603050405020304" pitchFamily="18" charset="0"/>
              </a:rPr>
              <a:t>介護支援事業所において</a:t>
            </a:r>
            <a:endParaRPr lang="en-US" altLang="ja-JP" sz="1200" kern="100" dirty="0">
              <a:effectLst/>
              <a:latin typeface="+mj-ea"/>
              <a:cs typeface="Times New Roman" panose="02020603050405020304" pitchFamily="18" charset="0"/>
            </a:endParaRPr>
          </a:p>
          <a:p>
            <a:r>
              <a:rPr kumimoji="1" lang="ja-JP" altLang="en-US" dirty="0"/>
              <a:t>作成された居宅サービス計画の総数のうち、訪問介護、通所介護、福祉用具貸与及び地域密着型通所介護の数が占める割合</a:t>
            </a:r>
          </a:p>
          <a:p>
            <a:r>
              <a:rPr kumimoji="1" lang="ja-JP" altLang="en-US" dirty="0"/>
              <a:t>作成された居宅サービス計画の訪問介護、通所介護、福祉用具貸与及び地域密着型通所介護ごとに算出した同一のサービス事業所の割合を説明し理解を得るように努めなくてはなりません。</a:t>
            </a:r>
            <a:endParaRPr kumimoji="1" lang="en-US" altLang="ja-JP" dirty="0"/>
          </a:p>
          <a:p>
            <a:endParaRPr kumimoji="1" lang="en-US" altLang="ja-JP" dirty="0"/>
          </a:p>
          <a:p>
            <a:r>
              <a:rPr kumimoji="1" lang="ja-JP" altLang="en-US" dirty="0"/>
              <a:t>これまでは理解を得たことを署名で得なければならなかったところ、理解を得るように努めなくてはならないに変更されました。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14</a:t>
            </a:fld>
            <a:endParaRPr kumimoji="1" lang="ja-JP" altLang="en-US"/>
          </a:p>
        </p:txBody>
      </p:sp>
    </p:spTree>
    <p:extLst>
      <p:ext uri="{BB962C8B-B14F-4D97-AF65-F5344CB8AC3E}">
        <p14:creationId xmlns:p14="http://schemas.microsoft.com/office/powerpoint/2010/main" val="4028312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モニタリングについて</a:t>
            </a:r>
            <a:endParaRPr kumimoji="1" lang="en-US" altLang="ja-JP" dirty="0"/>
          </a:p>
          <a:p>
            <a:endParaRPr kumimoji="1" lang="en-US" altLang="ja-JP" dirty="0"/>
          </a:p>
          <a:p>
            <a:r>
              <a:rPr kumimoji="1" lang="ja-JP" altLang="en-US" dirty="0"/>
              <a:t>これまでは毎月１回モニタリングが必要であったところ、二か月に１回はテレビ電話装置等を活用して面接を行うことができるようになりました。</a:t>
            </a:r>
            <a:endParaRPr kumimoji="1" lang="en-US" altLang="ja-JP" dirty="0"/>
          </a:p>
          <a:p>
            <a:r>
              <a:rPr kumimoji="1" lang="ja-JP" altLang="en-US" dirty="0"/>
              <a:t>ただし、テレビ電話装置等を活用するには、文書により利用者の同意を得ること、利用者の心身の状況が安定していること、利用者の居宅において対面で面接を行う場合と同程度の対応ができること、画面越しでは確認できない利用者の情報についてはサービス事業所の担当者からの情報提供により補完すること、主治の医師・担当者その他の関係者の同意を得ることが必要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15</a:t>
            </a:fld>
            <a:endParaRPr kumimoji="1" lang="ja-JP" altLang="en-US"/>
          </a:p>
        </p:txBody>
      </p:sp>
    </p:spTree>
    <p:extLst>
      <p:ext uri="{BB962C8B-B14F-4D97-AF65-F5344CB8AC3E}">
        <p14:creationId xmlns:p14="http://schemas.microsoft.com/office/powerpoint/2010/main" val="2075999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200" b="0" kern="100" dirty="0">
                <a:effectLst/>
                <a:latin typeface="+mj-ea"/>
                <a:cs typeface="Times New Roman" panose="02020603050405020304" pitchFamily="18" charset="0"/>
              </a:rPr>
              <a:t>福祉用具</a:t>
            </a:r>
            <a:br>
              <a:rPr lang="ja-JP" altLang="ja-JP" sz="1200" b="0" kern="100" dirty="0">
                <a:effectLst/>
                <a:latin typeface="+mj-ea"/>
                <a:cs typeface="Times New Roman" panose="02020603050405020304" pitchFamily="18" charset="0"/>
              </a:rPr>
            </a:br>
            <a:r>
              <a:rPr lang="ja-JP" altLang="ja-JP" sz="1200" b="0" kern="100" dirty="0">
                <a:effectLst/>
                <a:latin typeface="+mj-ea"/>
                <a:cs typeface="Times New Roman" panose="02020603050405020304" pitchFamily="18" charset="0"/>
              </a:rPr>
              <a:t>スロープ、歩行器、杖について</a:t>
            </a:r>
            <a:endParaRPr lang="en-US" altLang="ja-JP" sz="1200" b="0" kern="100" dirty="0">
              <a:effectLst/>
              <a:latin typeface="+mj-ea"/>
              <a:cs typeface="Times New Roman" panose="02020603050405020304" pitchFamily="18" charset="0"/>
            </a:endParaRPr>
          </a:p>
          <a:p>
            <a:endParaRPr kumimoji="1" lang="en-US" altLang="ja-JP" sz="1200" b="0" kern="100" dirty="0">
              <a:effectLst/>
              <a:latin typeface="+mj-ea"/>
              <a:cs typeface="Times New Roman" panose="02020603050405020304" pitchFamily="18" charset="0"/>
            </a:endParaRPr>
          </a:p>
          <a:p>
            <a:r>
              <a:rPr kumimoji="1" lang="ja-JP" altLang="en-US" sz="1200" b="0" kern="100" dirty="0">
                <a:effectLst/>
                <a:latin typeface="+mj-ea"/>
                <a:cs typeface="Times New Roman" panose="02020603050405020304" pitchFamily="18" charset="0"/>
              </a:rPr>
              <a:t>今年度からはスロープ、歩行器、杖については、貸与または販売かのいずれかの選択ができます。</a:t>
            </a:r>
            <a:endParaRPr kumimoji="1" lang="en-US" altLang="ja-JP" sz="1200" b="0" kern="100" dirty="0">
              <a:effectLst/>
              <a:latin typeface="+mj-ea"/>
              <a:cs typeface="Times New Roman" panose="02020603050405020304" pitchFamily="18" charset="0"/>
            </a:endParaRPr>
          </a:p>
          <a:p>
            <a:pPr algn="just"/>
            <a:r>
              <a:rPr lang="ja-JP" altLang="ja-JP" sz="1200" kern="100" dirty="0">
                <a:effectLst/>
                <a:latin typeface="+mn-ea"/>
                <a:ea typeface="+mn-ea"/>
                <a:cs typeface="Times New Roman" panose="02020603050405020304" pitchFamily="18" charset="0"/>
              </a:rPr>
              <a:t>提案を行う際には利用者へのアセスメントの結果、医師やリハ専門職の意見聴取、退院</a:t>
            </a:r>
            <a:r>
              <a:rPr lang="ja-JP" altLang="en-US" sz="1200" kern="100" dirty="0">
                <a:effectLst/>
                <a:latin typeface="+mn-ea"/>
                <a:ea typeface="+mn-ea"/>
                <a:cs typeface="Times New Roman" panose="02020603050405020304" pitchFamily="18" charset="0"/>
              </a:rPr>
              <a:t>退所</a:t>
            </a:r>
            <a:r>
              <a:rPr lang="ja-JP" altLang="ja-JP" sz="1200" kern="100" dirty="0">
                <a:effectLst/>
                <a:latin typeface="+mn-ea"/>
                <a:ea typeface="+mn-ea"/>
                <a:cs typeface="Times New Roman" panose="02020603050405020304" pitchFamily="18" charset="0"/>
              </a:rPr>
              <a:t>前カンファレンス又はサービス担当者会議等の結果を踏まえ</a:t>
            </a:r>
            <a:r>
              <a:rPr lang="ja-JP" altLang="en-US" sz="1200" kern="100" dirty="0">
                <a:effectLst/>
                <a:latin typeface="+mn-ea"/>
                <a:ea typeface="+mn-ea"/>
                <a:cs typeface="Times New Roman" panose="02020603050405020304" pitchFamily="18" charset="0"/>
              </a:rPr>
              <a:t>てください。</a:t>
            </a:r>
            <a:endParaRPr lang="en-US" altLang="ja-JP" sz="1200" kern="100" dirty="0">
              <a:effectLst/>
              <a:latin typeface="+mn-ea"/>
              <a:ea typeface="+mn-ea"/>
              <a:cs typeface="Times New Roman" panose="02020603050405020304" pitchFamily="18" charset="0"/>
            </a:endParaRPr>
          </a:p>
          <a:p>
            <a:pPr algn="just"/>
            <a:r>
              <a:rPr lang="ja-JP" altLang="en-US" sz="1200" kern="100" dirty="0">
                <a:effectLst/>
                <a:latin typeface="+mn-ea"/>
                <a:ea typeface="+mn-ea"/>
                <a:cs typeface="Times New Roman" panose="02020603050405020304" pitchFamily="18" charset="0"/>
              </a:rPr>
              <a:t>なお、</a:t>
            </a:r>
            <a:r>
              <a:rPr lang="ja-JP" altLang="ja-JP" sz="1200" kern="100" dirty="0">
                <a:effectLst/>
                <a:latin typeface="+mn-ea"/>
                <a:ea typeface="+mn-ea"/>
                <a:cs typeface="Times New Roman" panose="02020603050405020304" pitchFamily="18" charset="0"/>
              </a:rPr>
              <a:t>医師の所見を取得する方法は、主治医意見書、診療情報提供書、所見を聴取する</a:t>
            </a:r>
            <a:r>
              <a:rPr lang="ja-JP" altLang="en-US" sz="1200" kern="100" dirty="0">
                <a:effectLst/>
                <a:latin typeface="+mn-ea"/>
                <a:ea typeface="+mn-ea"/>
                <a:cs typeface="Times New Roman" panose="02020603050405020304" pitchFamily="18" charset="0"/>
              </a:rPr>
              <a:t>などの</a:t>
            </a:r>
            <a:r>
              <a:rPr lang="ja-JP" altLang="ja-JP" sz="1200" kern="100" dirty="0">
                <a:effectLst/>
                <a:latin typeface="+mn-ea"/>
                <a:ea typeface="+mn-ea"/>
                <a:cs typeface="Times New Roman" panose="02020603050405020304" pitchFamily="18" charset="0"/>
              </a:rPr>
              <a:t>方法が考えられ</a:t>
            </a:r>
            <a:r>
              <a:rPr lang="ja-JP" altLang="en-US" sz="1200" kern="100" dirty="0">
                <a:effectLst/>
                <a:latin typeface="+mn-ea"/>
                <a:ea typeface="+mn-ea"/>
                <a:cs typeface="Times New Roman" panose="02020603050405020304" pitchFamily="18" charset="0"/>
              </a:rPr>
              <a:t>ます。</a:t>
            </a:r>
            <a:endParaRPr lang="ja-JP" altLang="ja-JP" sz="1200" kern="100" dirty="0">
              <a:effectLst/>
              <a:latin typeface="+mn-ea"/>
              <a:ea typeface="+mn-ea"/>
              <a:cs typeface="Times New Roman" panose="02020603050405020304" pitchFamily="18" charset="0"/>
            </a:endParaRPr>
          </a:p>
          <a:p>
            <a:endParaRPr kumimoji="1" lang="ja-JP" altLang="en-US" b="0"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16</a:t>
            </a:fld>
            <a:endParaRPr kumimoji="1" lang="ja-JP" altLang="en-US"/>
          </a:p>
        </p:txBody>
      </p:sp>
    </p:spTree>
    <p:extLst>
      <p:ext uri="{BB962C8B-B14F-4D97-AF65-F5344CB8AC3E}">
        <p14:creationId xmlns:p14="http://schemas.microsoft.com/office/powerpoint/2010/main" val="27724409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運営指導における主な指摘事項</a:t>
            </a:r>
            <a:endParaRPr kumimoji="1" lang="en-US" altLang="ja-JP" dirty="0"/>
          </a:p>
          <a:p>
            <a:r>
              <a:rPr kumimoji="1" lang="ja-JP" altLang="en-US" dirty="0"/>
              <a:t>運営指導で指摘の多かった事項についてご説明します。</a:t>
            </a:r>
          </a:p>
          <a:p>
            <a:endParaRPr kumimoji="1" lang="ja-JP" altLang="en-US" dirty="0"/>
          </a:p>
          <a:p>
            <a:r>
              <a:rPr kumimoji="1" lang="ja-JP" altLang="en-US" dirty="0"/>
              <a:t>改めて貴事業所の重要事項説明書と運営規程等の確認をおねがいいたします。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17</a:t>
            </a:fld>
            <a:endParaRPr kumimoji="1" lang="ja-JP" altLang="en-US"/>
          </a:p>
        </p:txBody>
      </p:sp>
    </p:spTree>
    <p:extLst>
      <p:ext uri="{BB962C8B-B14F-4D97-AF65-F5344CB8AC3E}">
        <p14:creationId xmlns:p14="http://schemas.microsoft.com/office/powerpoint/2010/main" val="12396987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利用料金</a:t>
            </a:r>
            <a:endParaRPr kumimoji="1" lang="en-US" altLang="ja-JP" dirty="0"/>
          </a:p>
          <a:p>
            <a:endParaRPr kumimoji="1" lang="en-US" altLang="ja-JP" dirty="0"/>
          </a:p>
          <a:p>
            <a:r>
              <a:rPr kumimoji="1" lang="ja-JP" altLang="en-US" dirty="0"/>
              <a:t>利用料金を記載する場合は地域区分ごとの単価を乗じた金額を記載する必要があります。</a:t>
            </a:r>
          </a:p>
          <a:p>
            <a:r>
              <a:rPr kumimoji="1" lang="ja-JP" altLang="en-US" dirty="0"/>
              <a:t>利用料金について、介護度別の単位数だけではなく地域区分ごとの単価</a:t>
            </a:r>
            <a:r>
              <a:rPr kumimoji="1" lang="en-US" altLang="ja-JP" dirty="0"/>
              <a:t>10.42</a:t>
            </a:r>
            <a:r>
              <a:rPr kumimoji="1" lang="ja-JP" altLang="en-US" dirty="0"/>
              <a:t>円を乗じた金額も記載してください。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18</a:t>
            </a:fld>
            <a:endParaRPr kumimoji="1" lang="ja-JP" altLang="en-US"/>
          </a:p>
        </p:txBody>
      </p:sp>
    </p:spTree>
    <p:extLst>
      <p:ext uri="{BB962C8B-B14F-4D97-AF65-F5344CB8AC3E}">
        <p14:creationId xmlns:p14="http://schemas.microsoft.com/office/powerpoint/2010/main" val="10763782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サービス提供などの記録</a:t>
            </a:r>
            <a:endParaRPr kumimoji="1" lang="en-US" altLang="ja-JP" dirty="0"/>
          </a:p>
          <a:p>
            <a:endParaRPr kumimoji="1" lang="en-US" altLang="ja-JP" dirty="0"/>
          </a:p>
          <a:p>
            <a:r>
              <a:rPr kumimoji="1" lang="ja-JP" altLang="en-US" dirty="0"/>
              <a:t>利用者に対するサービス提供に関する次に掲げる記録を整備し、その完結の日の属する年度の翌年度の４月１日から起算して５年間保存しなければならないと市条例で規定されています。</a:t>
            </a:r>
            <a:endParaRPr kumimoji="1" lang="en-US" altLang="ja-JP" dirty="0"/>
          </a:p>
          <a:p>
            <a:r>
              <a:rPr kumimoji="1" lang="ja-JP" altLang="en-US" dirty="0"/>
              <a:t>画面上に記載ある記録に関しては、保存をお願いします。</a:t>
            </a:r>
            <a:endParaRPr kumimoji="1" lang="en-US" altLang="ja-JP" dirty="0"/>
          </a:p>
          <a:p>
            <a:r>
              <a:rPr kumimoji="1" lang="ja-JP" altLang="en-US" dirty="0"/>
              <a:t>契約書の記載についても保存期間が５年間である旨、明記されているか確認してください。</a:t>
            </a:r>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19</a:t>
            </a:fld>
            <a:endParaRPr kumimoji="1" lang="ja-JP" altLang="en-US"/>
          </a:p>
        </p:txBody>
      </p:sp>
    </p:spTree>
    <p:extLst>
      <p:ext uri="{BB962C8B-B14F-4D97-AF65-F5344CB8AC3E}">
        <p14:creationId xmlns:p14="http://schemas.microsoft.com/office/powerpoint/2010/main" val="2798532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本日、行います集団指導の内容については</a:t>
            </a:r>
            <a:endParaRPr kumimoji="1" lang="en-US" altLang="ja-JP" dirty="0"/>
          </a:p>
          <a:p>
            <a:r>
              <a:rPr kumimoji="1" lang="ja-JP" altLang="en-US" sz="1200" dirty="0"/>
              <a:t>令和６年度介護報酬改定の主な事項についての確認</a:t>
            </a:r>
            <a:endParaRPr kumimoji="1" lang="en-US" altLang="ja-JP" sz="1200" dirty="0"/>
          </a:p>
          <a:p>
            <a:r>
              <a:rPr kumimoji="1" lang="ja-JP" altLang="en-US" sz="1200" dirty="0"/>
              <a:t>居宅介護支援事業所における、変更事項について</a:t>
            </a:r>
            <a:endParaRPr kumimoji="1" lang="en-US" altLang="ja-JP" sz="1200" dirty="0"/>
          </a:p>
          <a:p>
            <a:r>
              <a:rPr kumimoji="1" lang="ja-JP" altLang="en-US" sz="1200" dirty="0"/>
              <a:t>運営指導における主な指摘事項</a:t>
            </a:r>
            <a:endParaRPr kumimoji="1" lang="en-US" altLang="ja-JP" sz="1200" dirty="0"/>
          </a:p>
          <a:p>
            <a:r>
              <a:rPr kumimoji="1" lang="ja-JP" altLang="en-US" sz="1200" dirty="0"/>
              <a:t>その他注意事項</a:t>
            </a:r>
            <a:endParaRPr kumimoji="1" lang="en-US" altLang="ja-JP" sz="1200" dirty="0"/>
          </a:p>
          <a:p>
            <a:r>
              <a:rPr kumimoji="1" lang="ja-JP" altLang="en-US" sz="1200" dirty="0"/>
              <a:t>令和７年度の取り組み</a:t>
            </a:r>
            <a:endParaRPr kumimoji="1" lang="en-US" altLang="ja-JP" sz="1200" dirty="0"/>
          </a:p>
          <a:p>
            <a:r>
              <a:rPr kumimoji="1" lang="ja-JP" altLang="en-US" sz="1200" dirty="0"/>
              <a:t>となります。</a:t>
            </a:r>
            <a:endParaRPr kumimoji="1" lang="en-US" altLang="ja-JP" sz="1200" dirty="0"/>
          </a:p>
          <a:p>
            <a:endParaRPr kumimoji="1" lang="en-US" altLang="ja-JP" sz="1200"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2</a:t>
            </a:fld>
            <a:endParaRPr kumimoji="1" lang="ja-JP" altLang="en-US"/>
          </a:p>
        </p:txBody>
      </p:sp>
    </p:spTree>
    <p:extLst>
      <p:ext uri="{BB962C8B-B14F-4D97-AF65-F5344CB8AC3E}">
        <p14:creationId xmlns:p14="http://schemas.microsoft.com/office/powerpoint/2010/main" val="15020151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苦情処理</a:t>
            </a:r>
            <a:endParaRPr kumimoji="1" lang="en-US" altLang="ja-JP" dirty="0"/>
          </a:p>
          <a:p>
            <a:endParaRPr kumimoji="1" lang="en-US" altLang="ja-JP" dirty="0"/>
          </a:p>
          <a:p>
            <a:r>
              <a:rPr kumimoji="1" lang="ja-JP" altLang="en-US" dirty="0"/>
              <a:t>苦情に対し適切に対応するためにも、情を受け付けた場合は記録し、保管することが望ましいです。</a:t>
            </a:r>
          </a:p>
          <a:p>
            <a:r>
              <a:rPr kumimoji="1" lang="ja-JP" altLang="en-US" dirty="0"/>
              <a:t>現時点で苦情等の報告はない場合も今後発生した場合に備えフォーマットを整備してください。</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20</a:t>
            </a:fld>
            <a:endParaRPr kumimoji="1" lang="ja-JP" altLang="en-US"/>
          </a:p>
        </p:txBody>
      </p:sp>
    </p:spTree>
    <p:extLst>
      <p:ext uri="{BB962C8B-B14F-4D97-AF65-F5344CB8AC3E}">
        <p14:creationId xmlns:p14="http://schemas.microsoft.com/office/powerpoint/2010/main" val="11062689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ケアプランの同意について</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r>
              <a:rPr lang="ja-JP" altLang="en-US" dirty="0"/>
              <a:t>令和３年４月にケアプランの第６表の様式から利用者確認の枠は削除されましたが、人員基準、解釈通知には文書による同意を得ることが明記されたままですので、同意が必要となります。</a:t>
            </a:r>
            <a:endParaRPr lang="en-US" altLang="ja-JP" dirty="0"/>
          </a:p>
          <a:p>
            <a:endParaRPr lang="en-US" altLang="ja-JP" dirty="0"/>
          </a:p>
          <a:p>
            <a:r>
              <a:rPr lang="ja-JP" altLang="en-US" dirty="0"/>
              <a:t>　また、文書による同意が支援経過上の記載で十分ではないかとの議論がありますが、最新情報</a:t>
            </a:r>
            <a:r>
              <a:rPr lang="en-US" altLang="ja-JP" dirty="0"/>
              <a:t>vol.1177</a:t>
            </a:r>
            <a:r>
              <a:rPr lang="ja-JP" altLang="en-US" dirty="0"/>
              <a:t>令和５年１０月６日の最新情報、</a:t>
            </a:r>
            <a:r>
              <a:rPr lang="en-US" altLang="ja-JP" dirty="0"/>
              <a:t>P</a:t>
            </a:r>
            <a:r>
              <a:rPr lang="ja-JP" altLang="en-US" dirty="0"/>
              <a:t>８、問１７の回答に</a:t>
            </a:r>
            <a:endParaRPr lang="en-US" altLang="ja-JP" dirty="0"/>
          </a:p>
          <a:p>
            <a:r>
              <a:rPr lang="ja-JP" altLang="en-US" dirty="0"/>
              <a:t>　「ケアプラン原案は、文書による利用者の同意を得た上で、ケアプランとして居宅介護支援事業所に保管するとともに、利用者等に交付される。また、居宅介護支援事業所に保管する第６表（控）に利用者の確認を受けることとしている。」</a:t>
            </a:r>
            <a:endParaRPr lang="en-US" altLang="ja-JP" dirty="0"/>
          </a:p>
          <a:p>
            <a:r>
              <a:rPr lang="ja-JP" altLang="en-US" dirty="0"/>
              <a:t>と明記されていることから、第６表上に利用者の確認（署名や押印）を受けることをお願いいたします。</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21</a:t>
            </a:fld>
            <a:endParaRPr kumimoji="1" lang="ja-JP" altLang="en-US"/>
          </a:p>
        </p:txBody>
      </p:sp>
    </p:spTree>
    <p:extLst>
      <p:ext uri="{BB962C8B-B14F-4D97-AF65-F5344CB8AC3E}">
        <p14:creationId xmlns:p14="http://schemas.microsoft.com/office/powerpoint/2010/main" val="2084034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令和６年度介護報酬改定の主な事項については前年にご説明しており、重複する箇所も多々ありますが、再確認をお願いいたします。</a:t>
            </a:r>
            <a:endParaRPr kumimoji="1" lang="en-US" altLang="ja-JP" dirty="0"/>
          </a:p>
          <a:p>
            <a:pPr marL="0" indent="0">
              <a:buNone/>
            </a:pPr>
            <a:endParaRPr lang="en-US" altLang="ja-JP" sz="1200" dirty="0"/>
          </a:p>
          <a:p>
            <a:pPr marL="0" indent="0">
              <a:buNone/>
            </a:pPr>
            <a:r>
              <a:rPr lang="ja-JP" altLang="en-US" sz="1200" dirty="0"/>
              <a:t>今回、説明する内容につきましては</a:t>
            </a:r>
            <a:endParaRPr lang="en-US" altLang="ja-JP" sz="1200" dirty="0"/>
          </a:p>
          <a:p>
            <a:pPr marL="0" indent="0">
              <a:buNone/>
            </a:pPr>
            <a:endParaRPr lang="en-US" altLang="ja-JP" sz="1200" dirty="0"/>
          </a:p>
          <a:p>
            <a:pPr marL="0" indent="0">
              <a:buNone/>
            </a:pPr>
            <a:r>
              <a:rPr lang="ja-JP" altLang="en-US" sz="1200" dirty="0"/>
              <a:t>業務継続計画、未策定減算の導入</a:t>
            </a:r>
            <a:endParaRPr lang="en-US" altLang="ja-JP" sz="1200" dirty="0"/>
          </a:p>
          <a:p>
            <a:pPr marL="0" indent="0">
              <a:buNone/>
            </a:pPr>
            <a:r>
              <a:rPr lang="ja-JP" altLang="en-US" sz="1200" dirty="0"/>
              <a:t>高齢者、虐待防止措置、未実施減算の導入</a:t>
            </a:r>
            <a:endParaRPr lang="en-US" altLang="ja-JP" sz="1200" dirty="0"/>
          </a:p>
          <a:p>
            <a:pPr marL="0" indent="0">
              <a:buNone/>
            </a:pPr>
            <a:r>
              <a:rPr lang="ja-JP" altLang="en-US" sz="1200" dirty="0"/>
              <a:t>身体的拘束等の、適正化の推進</a:t>
            </a:r>
            <a:endParaRPr lang="en-US" altLang="ja-JP" sz="1200" dirty="0"/>
          </a:p>
          <a:p>
            <a:pPr marL="0" indent="0">
              <a:buNone/>
            </a:pPr>
            <a:r>
              <a:rPr lang="ja-JP" altLang="en-US" sz="1200" dirty="0"/>
              <a:t>管理者の、業務範囲の拡大</a:t>
            </a:r>
            <a:endParaRPr lang="en-US" altLang="ja-JP" sz="1200" dirty="0"/>
          </a:p>
          <a:p>
            <a:pPr marL="0" indent="0">
              <a:buNone/>
            </a:pPr>
            <a:r>
              <a:rPr lang="ja-JP" altLang="en-US" sz="1200" dirty="0"/>
              <a:t>書面掲示規制の、見直し、ウェブサイトへの掲載です。</a:t>
            </a:r>
            <a:endParaRPr lang="en-US" altLang="ja-JP" sz="1200" dirty="0"/>
          </a:p>
          <a:p>
            <a:pPr marL="0" indent="0">
              <a:buNone/>
            </a:pPr>
            <a:r>
              <a:rPr lang="ja-JP" altLang="en-US" sz="1200" dirty="0"/>
              <a:t>　</a:t>
            </a:r>
            <a:endParaRPr lang="en-US" altLang="ja-JP" sz="105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3</a:t>
            </a:fld>
            <a:endParaRPr kumimoji="1" lang="ja-JP" altLang="en-US"/>
          </a:p>
        </p:txBody>
      </p:sp>
    </p:spTree>
    <p:extLst>
      <p:ext uri="{BB962C8B-B14F-4D97-AF65-F5344CB8AC3E}">
        <p14:creationId xmlns:p14="http://schemas.microsoft.com/office/powerpoint/2010/main" val="3809863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chemeClr val="tx1">
                    <a:lumMod val="95000"/>
                  </a:schemeClr>
                </a:solidFill>
              </a:rPr>
              <a:t>業務継続計画未策定減算の導入</a:t>
            </a:r>
            <a:endParaRPr lang="en-US" altLang="ja-JP" sz="1200" b="0" dirty="0">
              <a:solidFill>
                <a:schemeClr val="tx1">
                  <a:lumMod val="95000"/>
                </a:schemeClr>
              </a:solidFill>
            </a:endParaRPr>
          </a:p>
          <a:p>
            <a:endParaRPr lang="en-US" altLang="ja-JP" sz="1200" b="1" dirty="0">
              <a:solidFill>
                <a:schemeClr val="tx1">
                  <a:lumMod val="9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業務継続計画策定は、令和３年度改正時に令和６年３月までに策定するよう全事業所に義務付けられておりました。</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pPr marL="0" indent="0">
              <a:buNone/>
            </a:pPr>
            <a:r>
              <a:rPr lang="ja-JP" altLang="en-US" sz="1200" dirty="0"/>
              <a:t>市内事業所については「策定済」であると確認しております。</a:t>
            </a:r>
            <a:endParaRPr lang="en-US" altLang="ja-JP" sz="1200" dirty="0"/>
          </a:p>
          <a:p>
            <a:pPr marL="0" indent="0">
              <a:buNone/>
            </a:pPr>
            <a:r>
              <a:rPr lang="ja-JP" altLang="en-US" sz="1200" dirty="0"/>
              <a:t>ご対応ありがとうございました。</a:t>
            </a:r>
            <a:endParaRPr lang="en-US" altLang="ja-JP" sz="1200" dirty="0"/>
          </a:p>
          <a:p>
            <a:pPr marL="0" indent="0">
              <a:buNone/>
            </a:pPr>
            <a:endParaRPr lang="en-US" altLang="ja-JP" sz="1200" dirty="0"/>
          </a:p>
          <a:p>
            <a:pPr marL="0" indent="0">
              <a:buNone/>
            </a:pPr>
            <a:r>
              <a:rPr lang="ja-JP" altLang="en-US" sz="1200" dirty="0"/>
              <a:t>業務継続計画については、状況に応じて、更新していくことが求められております。引き続き、よろしくお願いいたします。　</a:t>
            </a:r>
            <a:r>
              <a:rPr lang="ja-JP" altLang="en-US" sz="1100" dirty="0"/>
              <a:t>　　　　　　　　　</a:t>
            </a: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4</a:t>
            </a:fld>
            <a:endParaRPr kumimoji="1" lang="ja-JP" altLang="en-US"/>
          </a:p>
        </p:txBody>
      </p:sp>
    </p:spTree>
    <p:extLst>
      <p:ext uri="{BB962C8B-B14F-4D97-AF65-F5344CB8AC3E}">
        <p14:creationId xmlns:p14="http://schemas.microsoft.com/office/powerpoint/2010/main" val="2804303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高齢者、虐待防止措置、未実施減算の導入</a:t>
            </a:r>
            <a:endParaRPr kumimoji="1" lang="en-US" altLang="ja-JP" dirty="0"/>
          </a:p>
          <a:p>
            <a:r>
              <a:rPr kumimoji="1" lang="ja-JP" altLang="en-US" dirty="0"/>
              <a:t>高齢者、虐待防止措置は、令和３年度改正時に令和６年３月までに措置するよう全事業所に義務付けられておりました。　</a:t>
            </a:r>
          </a:p>
          <a:p>
            <a:endParaRPr kumimoji="1" lang="ja-JP" altLang="en-US" dirty="0"/>
          </a:p>
          <a:p>
            <a:pPr marL="0" indent="0">
              <a:buNone/>
            </a:pPr>
            <a:r>
              <a:rPr lang="ja-JP" altLang="en-US" sz="1200" dirty="0">
                <a:latin typeface="+mn-ea"/>
              </a:rPr>
              <a:t>市内事業所については「策定済」であると確認しております。</a:t>
            </a:r>
            <a:endParaRPr lang="en-US" altLang="ja-JP" sz="1200" dirty="0">
              <a:latin typeface="+mn-ea"/>
            </a:endParaRPr>
          </a:p>
          <a:p>
            <a:pPr marL="0" indent="0">
              <a:buNone/>
            </a:pPr>
            <a:r>
              <a:rPr lang="ja-JP" altLang="en-US" sz="1200" dirty="0">
                <a:latin typeface="+mn-ea"/>
              </a:rPr>
              <a:t>　ご対応ありがとうございました。</a:t>
            </a:r>
            <a:endParaRPr lang="en-US" altLang="ja-JP" sz="1200" dirty="0">
              <a:latin typeface="+mn-ea"/>
            </a:endParaRPr>
          </a:p>
          <a:p>
            <a:pPr marL="0" indent="0">
              <a:buNone/>
            </a:pPr>
            <a:endParaRPr lang="en-US" altLang="ja-JP" sz="1200" dirty="0">
              <a:latin typeface="+mn-ea"/>
            </a:endParaRPr>
          </a:p>
          <a:p>
            <a:pPr marL="0" indent="0">
              <a:buNone/>
            </a:pPr>
            <a:r>
              <a:rPr lang="ja-JP" altLang="en-US" sz="1200" dirty="0">
                <a:latin typeface="+mn-ea"/>
              </a:rPr>
              <a:t>　虐待の防止のための対策を検討する委員会を定期的に開催（テレビ電話装置等の活用可能）するとともに、その結果について、従業者に周知徹底を図ること、従業者に対し、虐待の防止のための研修を定期的に実施することを今後もよろしくお願いいたします。</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5</a:t>
            </a:fld>
            <a:endParaRPr kumimoji="1" lang="ja-JP" altLang="en-US"/>
          </a:p>
        </p:txBody>
      </p:sp>
    </p:spTree>
    <p:extLst>
      <p:ext uri="{BB962C8B-B14F-4D97-AF65-F5344CB8AC3E}">
        <p14:creationId xmlns:p14="http://schemas.microsoft.com/office/powerpoint/2010/main" val="2028501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chemeClr val="tx1">
                    <a:lumMod val="95000"/>
                  </a:schemeClr>
                </a:solidFill>
              </a:rPr>
              <a:t>身体的拘束等の、適正化の推進</a:t>
            </a:r>
            <a:endParaRPr lang="en-US" altLang="ja-JP" sz="1200" b="0" dirty="0">
              <a:solidFill>
                <a:schemeClr val="tx1">
                  <a:lumMod val="95000"/>
                </a:schemeClr>
              </a:solidFill>
            </a:endParaRPr>
          </a:p>
          <a:p>
            <a:endParaRPr kumimoji="1" lang="en-US" altLang="ja-JP" sz="1200" b="0" dirty="0">
              <a:solidFill>
                <a:schemeClr val="tx1">
                  <a:lumMod val="95000"/>
                </a:schemeClr>
              </a:solidFill>
            </a:endParaRPr>
          </a:p>
          <a:p>
            <a:r>
              <a:rPr kumimoji="1" lang="ja-JP" altLang="en-US" b="0" dirty="0"/>
              <a:t>利用者又は他の利用者等の生命又は身体を保護するため緊急やむを得ない場合を除き身体的拘束はおこなえません。</a:t>
            </a:r>
            <a:endParaRPr kumimoji="1" lang="en-US" altLang="ja-JP" b="0" dirty="0"/>
          </a:p>
          <a:p>
            <a:r>
              <a:rPr kumimoji="1" lang="ja-JP" altLang="en-US" b="0" dirty="0"/>
              <a:t>身体的拘束等を行う場合にはその態様、及び時間、その際の利用者の心身の状況、並びに緊急やむを得ない理由を記録することが義務付けられます。　</a:t>
            </a:r>
          </a:p>
          <a:p>
            <a:r>
              <a:rPr kumimoji="1" lang="ja-JP" altLang="en-US" b="0" dirty="0"/>
              <a:t>　　　</a:t>
            </a:r>
          </a:p>
          <a:p>
            <a:endParaRPr kumimoji="1" lang="ja-JP" altLang="en-US" b="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6</a:t>
            </a:fld>
            <a:endParaRPr kumimoji="1" lang="ja-JP" altLang="en-US"/>
          </a:p>
        </p:txBody>
      </p:sp>
    </p:spTree>
    <p:extLst>
      <p:ext uri="{BB962C8B-B14F-4D97-AF65-F5344CB8AC3E}">
        <p14:creationId xmlns:p14="http://schemas.microsoft.com/office/powerpoint/2010/main" val="1825728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管理者の業務範囲の拡大</a:t>
            </a:r>
            <a:endParaRPr kumimoji="1" lang="en-US" altLang="ja-JP" dirty="0"/>
          </a:p>
          <a:p>
            <a:endParaRPr kumimoji="1" lang="en-US" altLang="ja-JP" dirty="0"/>
          </a:p>
          <a:p>
            <a:r>
              <a:rPr kumimoji="1" lang="ja-JP" altLang="en-US" dirty="0"/>
              <a:t>提供する介護サービスの質を担保しつつ、介護サービス事業所を効率的に運営する観点から管理者の責務について利用者へのサービス提供の場面等で生じる事象を適時かつ適切に把握しながら職員及び業務の一元的な管理・指揮命令を行うことである旨を明確化した上で管理者が兼務できる事業所の範囲について管理者がその責務をはたせる場合には同一敷地内における他の事業所、施設等でなくても差し支えない旨が明確化され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7</a:t>
            </a:fld>
            <a:endParaRPr kumimoji="1" lang="ja-JP" altLang="en-US"/>
          </a:p>
        </p:txBody>
      </p:sp>
    </p:spTree>
    <p:extLst>
      <p:ext uri="{BB962C8B-B14F-4D97-AF65-F5344CB8AC3E}">
        <p14:creationId xmlns:p14="http://schemas.microsoft.com/office/powerpoint/2010/main" val="831154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chemeClr val="tx1">
                    <a:lumMod val="95000"/>
                  </a:schemeClr>
                </a:solidFill>
                <a:latin typeface="+mj-ea"/>
              </a:rPr>
              <a:t>書面掲示規制の見直し、ウェブサイトへの掲載</a:t>
            </a:r>
            <a:endParaRPr lang="en-US" altLang="ja-JP" sz="1200" b="0" dirty="0">
              <a:solidFill>
                <a:schemeClr val="tx1">
                  <a:lumMod val="95000"/>
                </a:schemeClr>
              </a:solidFill>
              <a:latin typeface="+mj-ea"/>
            </a:endParaRPr>
          </a:p>
          <a:p>
            <a:br>
              <a:rPr kumimoji="1" lang="ja-JP" altLang="en-US" b="0" dirty="0"/>
            </a:br>
            <a:r>
              <a:rPr kumimoji="1" lang="ja-JP" altLang="en-US" b="0" dirty="0"/>
              <a:t>事業者は事業所の重要事項を事業所の見やすい場所に掲示することが義務付けられていましたが、令和７年４月からは重要事項をウェブサイトにも掲載することが規定されております。</a:t>
            </a:r>
            <a:endParaRPr kumimoji="1" lang="en-US" altLang="ja-JP" b="0" dirty="0"/>
          </a:p>
          <a:p>
            <a:pPr marL="0" indent="0">
              <a:buNone/>
            </a:pPr>
            <a:endParaRPr lang="en-US" altLang="ja-JP" sz="1200" dirty="0">
              <a:latin typeface="メイリオ" panose="020B0604030504040204" pitchFamily="50" charset="-128"/>
              <a:ea typeface="メイリオ" panose="020B0604030504040204" pitchFamily="50" charset="-128"/>
            </a:endParaRPr>
          </a:p>
          <a:p>
            <a:pPr marL="0" indent="0">
              <a:buNone/>
            </a:pPr>
            <a:r>
              <a:rPr lang="ja-JP" altLang="en-US" sz="1200" dirty="0">
                <a:latin typeface="メイリオ" panose="020B0604030504040204" pitchFamily="50" charset="-128"/>
                <a:ea typeface="メイリオ" panose="020B0604030504040204" pitchFamily="50" charset="-128"/>
              </a:rPr>
              <a:t>今後、運営指導で確認させていただきますので、掲載の方、遺漏なきようお願いいたします。</a:t>
            </a:r>
            <a:endParaRPr lang="en-US" altLang="ja-JP" sz="1200" dirty="0">
              <a:latin typeface="メイリオ" panose="020B0604030504040204" pitchFamily="50" charset="-128"/>
              <a:ea typeface="メイリオ" panose="020B0604030504040204" pitchFamily="50" charset="-128"/>
            </a:endParaRPr>
          </a:p>
          <a:p>
            <a:pPr marL="0" indent="0">
              <a:buNone/>
            </a:pPr>
            <a:r>
              <a:rPr lang="ja-JP" altLang="en-US" sz="1200" b="0" i="0" dirty="0">
                <a:effectLst/>
                <a:latin typeface="メイリオ" panose="020B0604030504040204" pitchFamily="50" charset="-128"/>
                <a:ea typeface="メイリオ" panose="020B0604030504040204" pitchFamily="50" charset="-128"/>
              </a:rPr>
              <a:t>　</a:t>
            </a:r>
            <a:endParaRPr lang="en-US" altLang="ja-JP" sz="1200" b="0" i="0" dirty="0">
              <a:effectLst/>
              <a:latin typeface="メイリオ" panose="020B0604030504040204" pitchFamily="50" charset="-128"/>
              <a:ea typeface="メイリオ" panose="020B0604030504040204" pitchFamily="50" charset="-128"/>
            </a:endParaRPr>
          </a:p>
          <a:p>
            <a:endParaRPr kumimoji="1" lang="ja-JP" altLang="en-US" b="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8</a:t>
            </a:fld>
            <a:endParaRPr kumimoji="1" lang="ja-JP" altLang="en-US"/>
          </a:p>
        </p:txBody>
      </p:sp>
    </p:spTree>
    <p:extLst>
      <p:ext uri="{BB962C8B-B14F-4D97-AF65-F5344CB8AC3E}">
        <p14:creationId xmlns:p14="http://schemas.microsoft.com/office/powerpoint/2010/main" val="2603492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dirty="0"/>
              <a:t>居宅介護支援事業所</a:t>
            </a:r>
            <a:br>
              <a:rPr kumimoji="1" lang="en-US" altLang="ja-JP" sz="1200" dirty="0"/>
            </a:br>
            <a:r>
              <a:rPr kumimoji="1" lang="ja-JP" altLang="en-US" sz="1200" dirty="0"/>
              <a:t>個別の変更点</a:t>
            </a:r>
            <a:endParaRPr kumimoji="1" lang="ja-JP" altLang="en-US"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9</a:t>
            </a:fld>
            <a:endParaRPr kumimoji="1" lang="ja-JP" altLang="en-US"/>
          </a:p>
        </p:txBody>
      </p:sp>
    </p:spTree>
    <p:extLst>
      <p:ext uri="{BB962C8B-B14F-4D97-AF65-F5344CB8AC3E}">
        <p14:creationId xmlns:p14="http://schemas.microsoft.com/office/powerpoint/2010/main" val="2177999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ja-JP" altLang="en-US"/>
              <a:t>マスター タイトルの書式設定</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6055B55-CD80-408A-B157-3F9E71061D3F}"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87349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54979689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ja-JP" altLang="en-US"/>
              <a:t>マスター タイトルの書式設定</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9C2AF26-EAE5-4B8E-BB8F-2062AE9C7BE0}" type="slidenum">
              <a:rPr kumimoji="1" lang="ja-JP" altLang="en-US" smtClean="0"/>
              <a:t>‹#›</a:t>
            </a:fld>
            <a:endParaRPr kumimoji="1" lang="ja-JP" alt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54249134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ja-JP" altLang="en-US"/>
              <a:t>マスター タイトルの書式設定</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86414875"/>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9C2AF26-EAE5-4B8E-BB8F-2062AE9C7BE0}" type="slidenum">
              <a:rPr kumimoji="1" lang="ja-JP" altLang="en-US" smtClean="0"/>
              <a:t>‹#›</a:t>
            </a:fld>
            <a:endParaRPr kumimoji="1" lang="ja-JP" alt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218886448"/>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ja-JP" altLang="en-US"/>
              <a:t>マスター タイトルの書式設定</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4009759822"/>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873587449"/>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8785D3A-80A0-4B97-BB5E-566C0C2F53F6}"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826920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709B489-A1C3-4A8F-85FA-B3BF1FCCE499}"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185124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060CE1C-D233-4EDE-BBF3-2CAF33353906}" type="datetime1">
              <a:rPr kumimoji="1" lang="ja-JP" altLang="en-US" smtClean="0"/>
              <a:t>2025/8/8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814664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97FB18E-2026-42F1-BCD4-7C134647523E}"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56376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5F2B7A1-6789-4860-A21B-0C04594F40FA}" type="datetime1">
              <a:rPr kumimoji="1" lang="ja-JP" altLang="en-US" smtClean="0"/>
              <a:t>2025/8/8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341678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4284EF1-0478-40F9-A340-F52931A7D034}" type="datetime1">
              <a:rPr kumimoji="1" lang="ja-JP" altLang="en-US" smtClean="0"/>
              <a:t>2025/8/8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653891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A35EB5-7FF5-41F7-A331-BB621EF80499}" type="datetime1">
              <a:rPr kumimoji="1" lang="ja-JP" altLang="en-US" smtClean="0"/>
              <a:t>2025/8/8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783400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ja-JP" altLang="en-US"/>
              <a:t>マスター タイトルの書式設定</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243474576"/>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F6D45E2-5E4D-44F7-A495-A06BD2F4272E}" type="datetime1">
              <a:rPr kumimoji="1" lang="ja-JP" altLang="en-US" smtClean="0"/>
              <a:t>2025/8/8</a:t>
            </a:fld>
            <a:endParaRPr kumimoji="1" lang="ja-JP" altLang="en-US"/>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262686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5DFFAAB-F498-4706-B3FF-E55C1D491EEC}" type="datetime1">
              <a:rPr kumimoji="1" lang="ja-JP" altLang="en-US" smtClean="0"/>
              <a:t>2025/8/8</a:t>
            </a:fld>
            <a:endParaRPr kumimoji="1" lang="ja-JP" alt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042436017"/>
      </p:ext>
    </p:extLst>
  </p:cSld>
  <p:clrMap bg1="lt1" tx1="dk1" bg2="lt2" tx2="dk2" accent1="accent1" accent2="accent2" accent3="accent3" accent4="accent4" accent5="accent5" accent6="accent6" hlink="hlink" folHlink="folHlink"/>
  <p:sldLayoutIdLst>
    <p:sldLayoutId id="2147484291" r:id="rId1"/>
    <p:sldLayoutId id="2147484292" r:id="rId2"/>
    <p:sldLayoutId id="2147484293" r:id="rId3"/>
    <p:sldLayoutId id="2147484294" r:id="rId4"/>
    <p:sldLayoutId id="2147484295" r:id="rId5"/>
    <p:sldLayoutId id="2147484296" r:id="rId6"/>
    <p:sldLayoutId id="2147484297" r:id="rId7"/>
    <p:sldLayoutId id="2147484298" r:id="rId8"/>
    <p:sldLayoutId id="2147484299" r:id="rId9"/>
    <p:sldLayoutId id="2147484300" r:id="rId10"/>
    <p:sldLayoutId id="2147484301" r:id="rId11"/>
    <p:sldLayoutId id="2147484302" r:id="rId12"/>
    <p:sldLayoutId id="2147484303" r:id="rId13"/>
    <p:sldLayoutId id="2147484304" r:id="rId14"/>
    <p:sldLayoutId id="2147484305" r:id="rId15"/>
    <p:sldLayoutId id="2147484306" r:id="rId16"/>
  </p:sldLayoutIdLst>
  <p:hf hdr="0" ftr="0" dt="0"/>
  <p:txStyles>
    <p:titleStyle>
      <a:lvl1pPr algn="l" defTabSz="457200" rtl="0" eaLnBrk="1" latinLnBrk="0" hangingPunct="1">
        <a:spcBef>
          <a:spcPct val="0"/>
        </a:spcBef>
        <a:buNone/>
        <a:defRPr kumimoji="1" sz="3600" kern="1200">
          <a:solidFill>
            <a:schemeClr val="accent2">
              <a:lumMod val="75000"/>
            </a:schemeClr>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1.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1.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1.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1.png"/><Relationship Id="rId4"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42734" y="2537231"/>
            <a:ext cx="7592532" cy="2357434"/>
          </a:xfrm>
        </p:spPr>
        <p:txBody>
          <a:bodyPr>
            <a:normAutofit fontScale="90000"/>
          </a:bodyPr>
          <a:lstStyle/>
          <a:p>
            <a:r>
              <a:rPr kumimoji="1" lang="ja-JP" altLang="en-US" sz="4400" dirty="0"/>
              <a:t>令和７年度</a:t>
            </a:r>
            <a:br>
              <a:rPr kumimoji="1" lang="en-US" altLang="ja-JP" sz="4400" dirty="0"/>
            </a:br>
            <a:r>
              <a:rPr kumimoji="1" lang="ja-JP" altLang="en-US" sz="4400" dirty="0"/>
              <a:t>入間市指定</a:t>
            </a:r>
            <a:r>
              <a:rPr lang="ja-JP" altLang="en-US" sz="4400" dirty="0"/>
              <a:t>居宅介護支援事業所　　　　　</a:t>
            </a:r>
            <a:br>
              <a:rPr lang="en-US" altLang="ja-JP" sz="4400" dirty="0"/>
            </a:br>
            <a:r>
              <a:rPr lang="ja-JP" altLang="en-US" sz="4400" dirty="0"/>
              <a:t>　</a:t>
            </a:r>
            <a:r>
              <a:rPr kumimoji="1" lang="ja-JP" altLang="en-US" sz="4400" dirty="0"/>
              <a:t>集団指導</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a:t>
            </a:fld>
            <a:endParaRPr kumimoji="1" lang="ja-JP" altLang="en-US"/>
          </a:p>
        </p:txBody>
      </p:sp>
      <p:pic>
        <p:nvPicPr>
          <p:cNvPr id="3" name="録音したサウンド">
            <a:hlinkClick r:id="" action="ppaction://media"/>
            <a:extLst>
              <a:ext uri="{FF2B5EF4-FFF2-40B4-BE49-F238E27FC236}">
                <a16:creationId xmlns:a16="http://schemas.microsoft.com/office/drawing/2014/main" id="{C8FC28DD-5DCC-4851-938C-00726B1071E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70759691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2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2B82A0C-F0CD-4BAA-8011-50993AE143DF}"/>
              </a:ext>
            </a:extLst>
          </p:cNvPr>
          <p:cNvSpPr>
            <a:spLocks noGrp="1"/>
          </p:cNvSpPr>
          <p:nvPr>
            <p:ph type="title"/>
          </p:nvPr>
        </p:nvSpPr>
        <p:spPr>
          <a:xfrm>
            <a:off x="2564075" y="1463815"/>
            <a:ext cx="9404723" cy="1400530"/>
          </a:xfrm>
        </p:spPr>
        <p:txBody>
          <a:bodyPr>
            <a:normAutofit/>
          </a:bodyPr>
          <a:lstStyle/>
          <a:p>
            <a:r>
              <a:rPr lang="ja-JP" altLang="ja-JP" sz="4400" b="1" kern="100" dirty="0">
                <a:effectLst/>
                <a:latin typeface="+mj-ea"/>
                <a:cs typeface="Times New Roman" panose="02020603050405020304" pitchFamily="18" charset="0"/>
              </a:rPr>
              <a:t>取扱件数の数え方</a:t>
            </a:r>
            <a:br>
              <a:rPr lang="ja-JP" altLang="ja-JP" sz="4400" kern="100" dirty="0">
                <a:effectLst/>
                <a:latin typeface="Century" panose="02040604050505020304" pitchFamily="18" charset="0"/>
                <a:ea typeface="ＭＳ 明朝" panose="02020609040205080304" pitchFamily="17" charset="-128"/>
                <a:cs typeface="Times New Roman" panose="02020603050405020304" pitchFamily="18" charset="0"/>
              </a:rPr>
            </a:br>
            <a:endParaRPr kumimoji="1" lang="ja-JP" altLang="en-US" dirty="0"/>
          </a:p>
        </p:txBody>
      </p:sp>
      <p:sp>
        <p:nvSpPr>
          <p:cNvPr id="3" name="コンテンツ プレースホルダー 2">
            <a:extLst>
              <a:ext uri="{FF2B5EF4-FFF2-40B4-BE49-F238E27FC236}">
                <a16:creationId xmlns:a16="http://schemas.microsoft.com/office/drawing/2014/main" id="{C0576175-3B05-4685-B3DE-7D1BABAECC01}"/>
              </a:ext>
            </a:extLst>
          </p:cNvPr>
          <p:cNvSpPr>
            <a:spLocks noGrp="1"/>
          </p:cNvSpPr>
          <p:nvPr>
            <p:ph idx="1"/>
          </p:nvPr>
        </p:nvSpPr>
        <p:spPr>
          <a:xfrm>
            <a:off x="2146854" y="3177541"/>
            <a:ext cx="8963106" cy="2880360"/>
          </a:xfrm>
        </p:spPr>
        <p:txBody>
          <a:bodyPr/>
          <a:lstStyle/>
          <a:p>
            <a:pPr marL="0" indent="0" algn="just">
              <a:buNone/>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r>
              <a:rPr lang="ja-JP" altLang="ja-JP" sz="3200" kern="100" dirty="0">
                <a:solidFill>
                  <a:schemeClr val="tx1"/>
                </a:solidFill>
                <a:effectLst/>
                <a:latin typeface="+mj-ea"/>
                <a:ea typeface="+mj-ea"/>
                <a:cs typeface="Times New Roman" panose="02020603050405020304" pitchFamily="18" charset="0"/>
              </a:rPr>
              <a:t>取扱件数の算出に当たり要支援者については</a:t>
            </a:r>
          </a:p>
          <a:p>
            <a:pPr indent="0" algn="just">
              <a:buNone/>
            </a:pPr>
            <a:r>
              <a:rPr lang="ja-JP" altLang="en-US" sz="3200" kern="100" dirty="0">
                <a:solidFill>
                  <a:schemeClr val="tx1"/>
                </a:solidFill>
                <a:effectLst/>
                <a:latin typeface="+mj-ea"/>
                <a:ea typeface="+mj-ea"/>
                <a:cs typeface="Times New Roman" panose="02020603050405020304" pitchFamily="18" charset="0"/>
              </a:rPr>
              <a:t>　</a:t>
            </a:r>
            <a:r>
              <a:rPr lang="en-US" altLang="ja-JP" sz="3200" kern="100" dirty="0">
                <a:solidFill>
                  <a:schemeClr val="tx1"/>
                </a:solidFill>
                <a:effectLst/>
                <a:latin typeface="+mj-ea"/>
                <a:ea typeface="+mj-ea"/>
                <a:cs typeface="Times New Roman" panose="02020603050405020304" pitchFamily="18" charset="0"/>
              </a:rPr>
              <a:t>1/</a:t>
            </a:r>
            <a:r>
              <a:rPr lang="en-US" altLang="ja-JP" sz="3200" kern="100" dirty="0">
                <a:solidFill>
                  <a:srgbClr val="FF0000"/>
                </a:solidFill>
                <a:effectLst/>
                <a:latin typeface="+mj-ea"/>
                <a:ea typeface="+mj-ea"/>
                <a:cs typeface="Times New Roman" panose="02020603050405020304" pitchFamily="18" charset="0"/>
              </a:rPr>
              <a:t>2</a:t>
            </a:r>
            <a:r>
              <a:rPr lang="ja-JP" altLang="ja-JP" sz="3200" kern="100" dirty="0">
                <a:solidFill>
                  <a:schemeClr val="tx1"/>
                </a:solidFill>
                <a:effectLst/>
                <a:latin typeface="+mj-ea"/>
                <a:ea typeface="+mj-ea"/>
                <a:cs typeface="Times New Roman" panose="02020603050405020304" pitchFamily="18" charset="0"/>
              </a:rPr>
              <a:t>を乗じていたところ、</a:t>
            </a:r>
            <a:r>
              <a:rPr lang="en-US" altLang="ja-JP" sz="3200" kern="100" dirty="0">
                <a:solidFill>
                  <a:schemeClr val="tx1"/>
                </a:solidFill>
                <a:effectLst/>
                <a:latin typeface="+mj-ea"/>
                <a:ea typeface="+mj-ea"/>
                <a:cs typeface="Times New Roman" panose="02020603050405020304" pitchFamily="18" charset="0"/>
              </a:rPr>
              <a:t>1/</a:t>
            </a:r>
            <a:r>
              <a:rPr lang="en-US" altLang="ja-JP" sz="3200" kern="100" dirty="0">
                <a:solidFill>
                  <a:srgbClr val="FF0000"/>
                </a:solidFill>
                <a:effectLst/>
                <a:latin typeface="+mj-ea"/>
                <a:ea typeface="+mj-ea"/>
                <a:cs typeface="Times New Roman" panose="02020603050405020304" pitchFamily="18" charset="0"/>
              </a:rPr>
              <a:t>3</a:t>
            </a:r>
            <a:r>
              <a:rPr lang="ja-JP" altLang="ja-JP" sz="3200" kern="100" dirty="0">
                <a:solidFill>
                  <a:schemeClr val="tx1"/>
                </a:solidFill>
                <a:effectLst/>
                <a:latin typeface="+mj-ea"/>
                <a:ea typeface="+mj-ea"/>
                <a:cs typeface="Times New Roman" panose="02020603050405020304" pitchFamily="18" charset="0"/>
              </a:rPr>
              <a:t>を乗じて件数に加えることとする　</a:t>
            </a:r>
          </a:p>
          <a:p>
            <a:endParaRPr kumimoji="1" lang="ja-JP" altLang="en-US" dirty="0"/>
          </a:p>
        </p:txBody>
      </p:sp>
      <p:sp>
        <p:nvSpPr>
          <p:cNvPr id="4" name="スライド番号プレースホルダー 3">
            <a:extLst>
              <a:ext uri="{FF2B5EF4-FFF2-40B4-BE49-F238E27FC236}">
                <a16:creationId xmlns:a16="http://schemas.microsoft.com/office/drawing/2014/main" id="{F428A877-2184-4BFC-9AFB-9B2FD21CC78F}"/>
              </a:ext>
            </a:extLst>
          </p:cNvPr>
          <p:cNvSpPr>
            <a:spLocks noGrp="1"/>
          </p:cNvSpPr>
          <p:nvPr>
            <p:ph type="sldNum" sz="quarter" idx="12"/>
          </p:nvPr>
        </p:nvSpPr>
        <p:spPr/>
        <p:txBody>
          <a:bodyPr/>
          <a:lstStyle/>
          <a:p>
            <a:fld id="{C9C2AF26-EAE5-4B8E-BB8F-2062AE9C7BE0}" type="slidenum">
              <a:rPr kumimoji="1" lang="ja-JP" altLang="en-US" smtClean="0"/>
              <a:t>10</a:t>
            </a:fld>
            <a:endParaRPr kumimoji="1" lang="ja-JP" altLang="en-US"/>
          </a:p>
        </p:txBody>
      </p:sp>
      <p:pic>
        <p:nvPicPr>
          <p:cNvPr id="5" name="録音したサウンド">
            <a:hlinkClick r:id="" action="ppaction://media"/>
            <a:extLst>
              <a:ext uri="{FF2B5EF4-FFF2-40B4-BE49-F238E27FC236}">
                <a16:creationId xmlns:a16="http://schemas.microsoft.com/office/drawing/2014/main" id="{3EC96B92-61DF-4331-8CF3-E773F3EABDC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25116" y="0"/>
            <a:ext cx="487363" cy="487363"/>
          </a:xfrm>
          <a:prstGeom prst="rect">
            <a:avLst/>
          </a:prstGeom>
        </p:spPr>
      </p:pic>
    </p:spTree>
    <p:extLst>
      <p:ext uri="{BB962C8B-B14F-4D97-AF65-F5344CB8AC3E}">
        <p14:creationId xmlns:p14="http://schemas.microsoft.com/office/powerpoint/2010/main" val="8275260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24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32DBB75-6FF6-4124-8890-FB13B3DB3F36}"/>
              </a:ext>
            </a:extLst>
          </p:cNvPr>
          <p:cNvSpPr>
            <a:spLocks noGrp="1"/>
          </p:cNvSpPr>
          <p:nvPr>
            <p:ph type="title"/>
          </p:nvPr>
        </p:nvSpPr>
        <p:spPr>
          <a:xfrm>
            <a:off x="2548068" y="1152907"/>
            <a:ext cx="9404723" cy="1400530"/>
          </a:xfrm>
        </p:spPr>
        <p:txBody>
          <a:bodyPr/>
          <a:lstStyle/>
          <a:p>
            <a:r>
              <a:rPr kumimoji="1" lang="ja-JP" altLang="en-US" dirty="0"/>
              <a:t>居宅介護支援費</a:t>
            </a:r>
          </a:p>
        </p:txBody>
      </p:sp>
      <p:sp>
        <p:nvSpPr>
          <p:cNvPr id="3" name="コンテンツ プレースホルダー 2">
            <a:extLst>
              <a:ext uri="{FF2B5EF4-FFF2-40B4-BE49-F238E27FC236}">
                <a16:creationId xmlns:a16="http://schemas.microsoft.com/office/drawing/2014/main" id="{1FF78149-BD9D-49C6-8384-341EA73E9312}"/>
              </a:ext>
            </a:extLst>
          </p:cNvPr>
          <p:cNvSpPr>
            <a:spLocks noGrp="1"/>
          </p:cNvSpPr>
          <p:nvPr>
            <p:ph idx="1"/>
          </p:nvPr>
        </p:nvSpPr>
        <p:spPr>
          <a:xfrm>
            <a:off x="1760220" y="2379017"/>
            <a:ext cx="10069483" cy="4056961"/>
          </a:xfrm>
          <a:noFill/>
        </p:spPr>
        <p:txBody>
          <a:bodyPr>
            <a:normAutofit fontScale="70000" lnSpcReduction="20000"/>
          </a:bodyPr>
          <a:lstStyle/>
          <a:p>
            <a:pPr algn="just"/>
            <a:r>
              <a:rPr lang="ja-JP" altLang="ja-JP" sz="2800" b="1" kern="100" dirty="0">
                <a:solidFill>
                  <a:schemeClr val="tx1"/>
                </a:solidFill>
                <a:effectLst/>
                <a:latin typeface="+mn-ea"/>
                <a:ea typeface="+mn-ea"/>
                <a:cs typeface="Times New Roman" panose="02020603050405020304" pitchFamily="18" charset="0"/>
              </a:rPr>
              <a:t>居宅介護支援費Ⅰ</a:t>
            </a:r>
            <a:endParaRPr lang="ja-JP" altLang="ja-JP" sz="2800" kern="100" dirty="0">
              <a:solidFill>
                <a:schemeClr val="tx1"/>
              </a:solidFill>
              <a:effectLst/>
              <a:latin typeface="+mn-ea"/>
              <a:ea typeface="+mn-ea"/>
              <a:cs typeface="Times New Roman" panose="02020603050405020304" pitchFamily="18" charset="0"/>
            </a:endParaRPr>
          </a:p>
          <a:p>
            <a:pPr indent="0" algn="just">
              <a:buNone/>
            </a:pPr>
            <a:r>
              <a:rPr lang="ja-JP" altLang="ja-JP" sz="2800" kern="100" dirty="0">
                <a:solidFill>
                  <a:schemeClr val="tx1"/>
                </a:solidFill>
                <a:effectLst/>
                <a:latin typeface="+mn-ea"/>
                <a:ea typeface="+mn-ea"/>
                <a:cs typeface="Times New Roman" panose="02020603050405020304" pitchFamily="18" charset="0"/>
              </a:rPr>
              <a:t>取扱件数　</a:t>
            </a:r>
            <a:r>
              <a:rPr lang="en-US" altLang="ja-JP" sz="2800" kern="100" dirty="0">
                <a:solidFill>
                  <a:schemeClr val="tx1"/>
                </a:solidFill>
                <a:effectLst/>
                <a:latin typeface="+mn-ea"/>
                <a:ea typeface="+mn-ea"/>
                <a:cs typeface="Times New Roman" panose="02020603050405020304" pitchFamily="18" charset="0"/>
              </a:rPr>
              <a:t>40</a:t>
            </a:r>
            <a:r>
              <a:rPr lang="ja-JP" altLang="ja-JP" sz="2800" kern="100" dirty="0">
                <a:solidFill>
                  <a:schemeClr val="tx1"/>
                </a:solidFill>
                <a:effectLst/>
                <a:latin typeface="+mn-ea"/>
                <a:ea typeface="+mn-ea"/>
                <a:cs typeface="Times New Roman" panose="02020603050405020304" pitchFamily="18" charset="0"/>
              </a:rPr>
              <a:t>未満まで⇒</a:t>
            </a:r>
            <a:r>
              <a:rPr lang="en-US" altLang="ja-JP" sz="2800" kern="100" dirty="0">
                <a:solidFill>
                  <a:schemeClr val="tx1"/>
                </a:solidFill>
                <a:effectLst/>
                <a:latin typeface="+mn-ea"/>
                <a:ea typeface="+mn-ea"/>
                <a:cs typeface="Times New Roman" panose="02020603050405020304" pitchFamily="18" charset="0"/>
              </a:rPr>
              <a:t>45</a:t>
            </a:r>
            <a:r>
              <a:rPr lang="ja-JP" altLang="ja-JP" sz="2800" kern="100" dirty="0">
                <a:solidFill>
                  <a:schemeClr val="tx1"/>
                </a:solidFill>
                <a:effectLst/>
                <a:latin typeface="+mn-ea"/>
                <a:ea typeface="+mn-ea"/>
                <a:cs typeface="Times New Roman" panose="02020603050405020304" pitchFamily="18" charset="0"/>
              </a:rPr>
              <a:t>未満まで</a:t>
            </a:r>
          </a:p>
          <a:p>
            <a:pPr algn="just"/>
            <a:endParaRPr lang="ja-JP" altLang="ja-JP" sz="2800" kern="100" dirty="0">
              <a:solidFill>
                <a:schemeClr val="tx1"/>
              </a:solidFill>
              <a:effectLst/>
              <a:latin typeface="+mn-ea"/>
              <a:ea typeface="+mn-ea"/>
              <a:cs typeface="Times New Roman" panose="02020603050405020304" pitchFamily="18" charset="0"/>
            </a:endParaRPr>
          </a:p>
          <a:p>
            <a:pPr algn="just"/>
            <a:r>
              <a:rPr lang="ja-JP" altLang="ja-JP" sz="2800" b="1" kern="100" dirty="0">
                <a:solidFill>
                  <a:schemeClr val="tx1"/>
                </a:solidFill>
                <a:effectLst/>
                <a:latin typeface="+mn-ea"/>
                <a:ea typeface="+mn-ea"/>
                <a:cs typeface="Times New Roman" panose="02020603050405020304" pitchFamily="18" charset="0"/>
              </a:rPr>
              <a:t>居宅介護支援費Ⅱ</a:t>
            </a:r>
            <a:endParaRPr lang="ja-JP" altLang="ja-JP" sz="2800" kern="100" dirty="0">
              <a:solidFill>
                <a:schemeClr val="tx1"/>
              </a:solidFill>
              <a:effectLst/>
              <a:latin typeface="+mn-ea"/>
              <a:ea typeface="+mn-ea"/>
              <a:cs typeface="Times New Roman" panose="02020603050405020304" pitchFamily="18" charset="0"/>
            </a:endParaRPr>
          </a:p>
          <a:p>
            <a:pPr indent="0" algn="just">
              <a:buNone/>
            </a:pPr>
            <a:r>
              <a:rPr lang="ja-JP" altLang="ja-JP" sz="2800" kern="100" dirty="0">
                <a:solidFill>
                  <a:schemeClr val="tx1"/>
                </a:solidFill>
                <a:effectLst/>
                <a:latin typeface="+mn-ea"/>
                <a:ea typeface="+mn-ea"/>
                <a:cs typeface="Times New Roman" panose="02020603050405020304" pitchFamily="18" charset="0"/>
              </a:rPr>
              <a:t>取扱件数　</a:t>
            </a:r>
            <a:r>
              <a:rPr lang="en-US" altLang="ja-JP" sz="2800" kern="100" dirty="0">
                <a:solidFill>
                  <a:schemeClr val="tx1"/>
                </a:solidFill>
                <a:effectLst/>
                <a:latin typeface="+mn-ea"/>
                <a:ea typeface="+mn-ea"/>
                <a:cs typeface="Times New Roman" panose="02020603050405020304" pitchFamily="18" charset="0"/>
              </a:rPr>
              <a:t>45</a:t>
            </a:r>
            <a:r>
              <a:rPr lang="ja-JP" altLang="ja-JP" sz="2800" kern="100" dirty="0">
                <a:solidFill>
                  <a:schemeClr val="tx1"/>
                </a:solidFill>
                <a:effectLst/>
                <a:latin typeface="+mn-ea"/>
                <a:ea typeface="+mn-ea"/>
                <a:cs typeface="Times New Roman" panose="02020603050405020304" pitchFamily="18" charset="0"/>
              </a:rPr>
              <a:t>未満まで⇒</a:t>
            </a:r>
            <a:r>
              <a:rPr lang="en-US" altLang="ja-JP" sz="2800" kern="100" dirty="0">
                <a:solidFill>
                  <a:schemeClr val="tx1"/>
                </a:solidFill>
                <a:effectLst/>
                <a:latin typeface="+mn-ea"/>
                <a:ea typeface="+mn-ea"/>
                <a:cs typeface="Times New Roman" panose="02020603050405020304" pitchFamily="18" charset="0"/>
              </a:rPr>
              <a:t>50</a:t>
            </a:r>
            <a:r>
              <a:rPr lang="ja-JP" altLang="ja-JP" sz="2800" kern="100" dirty="0">
                <a:solidFill>
                  <a:schemeClr val="tx1"/>
                </a:solidFill>
                <a:effectLst/>
                <a:latin typeface="+mn-ea"/>
                <a:ea typeface="+mn-ea"/>
                <a:cs typeface="Times New Roman" panose="02020603050405020304" pitchFamily="18" charset="0"/>
              </a:rPr>
              <a:t>未満まで</a:t>
            </a:r>
          </a:p>
          <a:p>
            <a:pPr marL="0" indent="0" algn="just">
              <a:buNone/>
            </a:pPr>
            <a:r>
              <a:rPr lang="en-US" altLang="ja-JP" sz="2800" b="1" kern="100" dirty="0">
                <a:solidFill>
                  <a:schemeClr val="tx1"/>
                </a:solidFill>
                <a:effectLst/>
                <a:latin typeface="+mn-ea"/>
                <a:ea typeface="+mn-ea"/>
                <a:cs typeface="Times New Roman" panose="02020603050405020304" pitchFamily="18" charset="0"/>
              </a:rPr>
              <a:t> </a:t>
            </a:r>
            <a:endParaRPr lang="ja-JP" altLang="ja-JP" sz="2800" kern="100" dirty="0">
              <a:solidFill>
                <a:schemeClr val="tx1"/>
              </a:solidFill>
              <a:effectLst/>
              <a:latin typeface="+mn-ea"/>
              <a:ea typeface="+mn-ea"/>
              <a:cs typeface="Times New Roman" panose="02020603050405020304" pitchFamily="18" charset="0"/>
            </a:endParaRPr>
          </a:p>
          <a:p>
            <a:pPr marL="0" indent="0" algn="just">
              <a:buNone/>
            </a:pPr>
            <a:r>
              <a:rPr lang="ja-JP" altLang="ja-JP" sz="2800" b="1" kern="100" dirty="0">
                <a:solidFill>
                  <a:schemeClr val="tx1"/>
                </a:solidFill>
                <a:effectLst/>
                <a:latin typeface="+mn-ea"/>
                <a:ea typeface="+mn-ea"/>
                <a:cs typeface="Times New Roman" panose="02020603050405020304" pitchFamily="18" charset="0"/>
              </a:rPr>
              <a:t>　</a:t>
            </a:r>
            <a:r>
              <a:rPr lang="en-US" altLang="ja-JP" sz="2800" b="1" kern="100" dirty="0">
                <a:solidFill>
                  <a:schemeClr val="tx1"/>
                </a:solidFill>
                <a:effectLst/>
                <a:latin typeface="+mn-ea"/>
                <a:ea typeface="+mn-ea"/>
                <a:cs typeface="Times New Roman" panose="02020603050405020304" pitchFamily="18" charset="0"/>
              </a:rPr>
              <a:t>※</a:t>
            </a:r>
            <a:r>
              <a:rPr lang="ja-JP" altLang="ja-JP" sz="2800" kern="100" dirty="0">
                <a:solidFill>
                  <a:schemeClr val="tx1"/>
                </a:solidFill>
                <a:effectLst/>
                <a:latin typeface="+mn-ea"/>
                <a:ea typeface="+mn-ea"/>
                <a:cs typeface="Times New Roman" panose="02020603050405020304" pitchFamily="18" charset="0"/>
              </a:rPr>
              <a:t>居宅介護支援費Ⅱの要件について</a:t>
            </a:r>
          </a:p>
          <a:p>
            <a:pPr marL="0" indent="0" algn="just">
              <a:buNone/>
            </a:pPr>
            <a:r>
              <a:rPr lang="ja-JP" altLang="ja-JP" sz="2800" kern="100" dirty="0">
                <a:solidFill>
                  <a:schemeClr val="tx1"/>
                </a:solidFill>
                <a:effectLst/>
                <a:latin typeface="+mn-ea"/>
                <a:ea typeface="+mn-ea"/>
                <a:cs typeface="Times New Roman" panose="02020603050405020304" pitchFamily="18" charset="0"/>
              </a:rPr>
              <a:t>　　「情報通信機器の活用」</a:t>
            </a:r>
            <a:r>
              <a:rPr lang="ja-JP" altLang="ja-JP" sz="2800" kern="100" dirty="0">
                <a:solidFill>
                  <a:srgbClr val="FF0000"/>
                </a:solidFill>
                <a:effectLst/>
                <a:latin typeface="+mn-ea"/>
                <a:ea typeface="+mn-ea"/>
                <a:cs typeface="Times New Roman" panose="02020603050405020304" pitchFamily="18" charset="0"/>
              </a:rPr>
              <a:t>または</a:t>
            </a:r>
            <a:r>
              <a:rPr lang="ja-JP" altLang="ja-JP" sz="2800" kern="100" dirty="0">
                <a:solidFill>
                  <a:schemeClr val="tx1"/>
                </a:solidFill>
                <a:effectLst/>
                <a:latin typeface="+mn-ea"/>
                <a:ea typeface="+mn-ea"/>
                <a:cs typeface="Times New Roman" panose="02020603050405020304" pitchFamily="18" charset="0"/>
              </a:rPr>
              <a:t>「事務職員の配置を行っていること」が要件であったところ、</a:t>
            </a:r>
          </a:p>
          <a:p>
            <a:pPr indent="0" algn="just">
              <a:buNone/>
            </a:pPr>
            <a:r>
              <a:rPr lang="ja-JP" altLang="en-US" sz="2800" kern="100" dirty="0">
                <a:solidFill>
                  <a:schemeClr val="tx1"/>
                </a:solidFill>
                <a:effectLst/>
                <a:latin typeface="+mn-ea"/>
                <a:ea typeface="+mn-ea"/>
                <a:cs typeface="Times New Roman" panose="02020603050405020304" pitchFamily="18" charset="0"/>
              </a:rPr>
              <a:t>　</a:t>
            </a:r>
            <a:r>
              <a:rPr lang="ja-JP" altLang="ja-JP" sz="2800" kern="100" dirty="0">
                <a:solidFill>
                  <a:schemeClr val="tx1"/>
                </a:solidFill>
                <a:effectLst/>
                <a:latin typeface="+mn-ea"/>
                <a:ea typeface="+mn-ea"/>
                <a:cs typeface="Times New Roman" panose="02020603050405020304" pitchFamily="18" charset="0"/>
              </a:rPr>
              <a:t>「ケアプランデータ連携システムを活用し、</a:t>
            </a:r>
            <a:r>
              <a:rPr lang="ja-JP" altLang="ja-JP" sz="2800" kern="100" dirty="0">
                <a:solidFill>
                  <a:srgbClr val="FF0000"/>
                </a:solidFill>
                <a:effectLst/>
                <a:latin typeface="+mn-ea"/>
                <a:ea typeface="+mn-ea"/>
                <a:cs typeface="Times New Roman" panose="02020603050405020304" pitchFamily="18" charset="0"/>
              </a:rPr>
              <a:t>かつ</a:t>
            </a:r>
            <a:r>
              <a:rPr lang="ja-JP" altLang="ja-JP" sz="2800" kern="100" dirty="0">
                <a:solidFill>
                  <a:schemeClr val="tx1"/>
                </a:solidFill>
                <a:effectLst/>
                <a:latin typeface="+mn-ea"/>
                <a:ea typeface="+mn-ea"/>
                <a:cs typeface="Times New Roman" panose="02020603050405020304" pitchFamily="18" charset="0"/>
              </a:rPr>
              <a:t>事務職員を配置」</a:t>
            </a:r>
            <a:r>
              <a:rPr lang="ja-JP" altLang="en-US" sz="2800" kern="100" dirty="0">
                <a:solidFill>
                  <a:schemeClr val="tx1"/>
                </a:solidFill>
                <a:effectLst/>
                <a:latin typeface="+mn-ea"/>
                <a:ea typeface="+mn-ea"/>
                <a:cs typeface="Times New Roman" panose="02020603050405020304" pitchFamily="18" charset="0"/>
              </a:rPr>
              <a:t>　　に変更</a:t>
            </a:r>
            <a:endParaRPr lang="en-US" altLang="ja-JP" sz="2800" kern="100" dirty="0">
              <a:solidFill>
                <a:schemeClr val="tx1"/>
              </a:solidFill>
              <a:effectLst/>
              <a:latin typeface="+mn-ea"/>
              <a:ea typeface="+mn-ea"/>
              <a:cs typeface="Times New Roman" panose="02020603050405020304" pitchFamily="18" charset="0"/>
            </a:endParaRPr>
          </a:p>
          <a:p>
            <a:pPr indent="0" algn="just">
              <a:buNone/>
            </a:pPr>
            <a:endParaRPr lang="en-US" altLang="ja-JP" sz="2800" kern="100" dirty="0">
              <a:solidFill>
                <a:schemeClr val="tx1"/>
              </a:solidFill>
              <a:latin typeface="+mn-ea"/>
              <a:cs typeface="Times New Roman" panose="02020603050405020304" pitchFamily="18" charset="0"/>
            </a:endParaRPr>
          </a:p>
          <a:p>
            <a:pPr indent="0" algn="just">
              <a:buNone/>
            </a:pPr>
            <a:endParaRPr lang="en-US" altLang="ja-JP" sz="2800" kern="100" dirty="0">
              <a:solidFill>
                <a:schemeClr val="tx1"/>
              </a:solidFill>
              <a:effectLst/>
              <a:latin typeface="+mn-ea"/>
              <a:ea typeface="+mn-ea"/>
              <a:cs typeface="Times New Roman" panose="02020603050405020304" pitchFamily="18" charset="0"/>
            </a:endParaRPr>
          </a:p>
          <a:p>
            <a:pPr indent="0" algn="just">
              <a:buNone/>
            </a:pPr>
            <a:endParaRPr lang="ja-JP" altLang="ja-JP" sz="2800" kern="100" dirty="0">
              <a:solidFill>
                <a:schemeClr val="tx1"/>
              </a:solidFill>
              <a:effectLst/>
              <a:latin typeface="+mn-ea"/>
              <a:ea typeface="+mn-ea"/>
              <a:cs typeface="Times New Roman" panose="02020603050405020304" pitchFamily="18" charset="0"/>
            </a:endParaRPr>
          </a:p>
          <a:p>
            <a:endParaRPr kumimoji="1" lang="ja-JP" altLang="en-US" dirty="0"/>
          </a:p>
        </p:txBody>
      </p:sp>
      <p:sp>
        <p:nvSpPr>
          <p:cNvPr id="4" name="スライド番号プレースホルダー 3">
            <a:extLst>
              <a:ext uri="{FF2B5EF4-FFF2-40B4-BE49-F238E27FC236}">
                <a16:creationId xmlns:a16="http://schemas.microsoft.com/office/drawing/2014/main" id="{028887BF-6491-4984-9218-5231B7873A0C}"/>
              </a:ext>
            </a:extLst>
          </p:cNvPr>
          <p:cNvSpPr>
            <a:spLocks noGrp="1"/>
          </p:cNvSpPr>
          <p:nvPr>
            <p:ph type="sldNum" sz="quarter" idx="12"/>
          </p:nvPr>
        </p:nvSpPr>
        <p:spPr/>
        <p:txBody>
          <a:bodyPr/>
          <a:lstStyle/>
          <a:p>
            <a:fld id="{C9C2AF26-EAE5-4B8E-BB8F-2062AE9C7BE0}" type="slidenum">
              <a:rPr kumimoji="1" lang="ja-JP" altLang="en-US" smtClean="0"/>
              <a:t>11</a:t>
            </a:fld>
            <a:endParaRPr kumimoji="1" lang="ja-JP" altLang="en-US"/>
          </a:p>
        </p:txBody>
      </p:sp>
      <p:pic>
        <p:nvPicPr>
          <p:cNvPr id="5" name="録音したサウンド">
            <a:hlinkClick r:id="" action="ppaction://media"/>
            <a:extLst>
              <a:ext uri="{FF2B5EF4-FFF2-40B4-BE49-F238E27FC236}">
                <a16:creationId xmlns:a16="http://schemas.microsoft.com/office/drawing/2014/main" id="{FD1C7940-AA65-47EE-A166-1F8C607A8AF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9109" y="0"/>
            <a:ext cx="487363" cy="487363"/>
          </a:xfrm>
          <a:prstGeom prst="rect">
            <a:avLst/>
          </a:prstGeom>
        </p:spPr>
      </p:pic>
    </p:spTree>
    <p:extLst>
      <p:ext uri="{BB962C8B-B14F-4D97-AF65-F5344CB8AC3E}">
        <p14:creationId xmlns:p14="http://schemas.microsoft.com/office/powerpoint/2010/main" val="108920859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48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5C0772-D6D1-477D-84BE-7EEC25CDD627}"/>
              </a:ext>
            </a:extLst>
          </p:cNvPr>
          <p:cNvSpPr>
            <a:spLocks noGrp="1"/>
          </p:cNvSpPr>
          <p:nvPr>
            <p:ph type="title"/>
          </p:nvPr>
        </p:nvSpPr>
        <p:spPr>
          <a:xfrm>
            <a:off x="1826117" y="1152907"/>
            <a:ext cx="9404723" cy="969606"/>
          </a:xfrm>
        </p:spPr>
        <p:txBody>
          <a:bodyPr/>
          <a:lstStyle/>
          <a:p>
            <a:r>
              <a:rPr lang="ja-JP" altLang="ja-JP" sz="3200" b="1" kern="100" dirty="0">
                <a:effectLst/>
                <a:latin typeface="+mj-ea"/>
                <a:cs typeface="Times New Roman" panose="02020603050405020304" pitchFamily="18" charset="0"/>
              </a:rPr>
              <a:t>同</a:t>
            </a:r>
            <a:r>
              <a:rPr lang="ja-JP" altLang="ja-JP" sz="3200" b="1" kern="100" dirty="0">
                <a:latin typeface="+mj-ea"/>
                <a:cs typeface="Times New Roman" panose="02020603050405020304" pitchFamily="18" charset="0"/>
              </a:rPr>
              <a:t>一建物に居住する利用者へのケアマネジメント</a:t>
            </a:r>
            <a:endParaRPr kumimoji="1" lang="ja-JP" altLang="en-US" sz="3200" dirty="0">
              <a:latin typeface="+mj-ea"/>
            </a:endParaRPr>
          </a:p>
        </p:txBody>
      </p:sp>
      <p:sp>
        <p:nvSpPr>
          <p:cNvPr id="3" name="コンテンツ プレースホルダー 2">
            <a:extLst>
              <a:ext uri="{FF2B5EF4-FFF2-40B4-BE49-F238E27FC236}">
                <a16:creationId xmlns:a16="http://schemas.microsoft.com/office/drawing/2014/main" id="{6CF6420A-74F3-4D48-929C-8774180F8A48}"/>
              </a:ext>
            </a:extLst>
          </p:cNvPr>
          <p:cNvSpPr>
            <a:spLocks noGrp="1"/>
          </p:cNvSpPr>
          <p:nvPr>
            <p:ph idx="1"/>
          </p:nvPr>
        </p:nvSpPr>
        <p:spPr>
          <a:xfrm>
            <a:off x="1929592" y="2795227"/>
            <a:ext cx="9301248" cy="3708443"/>
          </a:xfrm>
        </p:spPr>
        <p:txBody>
          <a:bodyPr>
            <a:normAutofit fontScale="77500" lnSpcReduction="20000"/>
          </a:bodyPr>
          <a:lstStyle/>
          <a:p>
            <a:pPr marL="0" indent="0" algn="just">
              <a:buNone/>
            </a:pPr>
            <a:r>
              <a:rPr lang="ja-JP" altLang="en-US" sz="3400" kern="100" dirty="0">
                <a:solidFill>
                  <a:schemeClr val="tx1"/>
                </a:solidFill>
                <a:effectLst/>
                <a:latin typeface="+mn-ea"/>
                <a:ea typeface="+mn-ea"/>
                <a:cs typeface="Times New Roman" panose="02020603050405020304" pitchFamily="18" charset="0"/>
              </a:rPr>
              <a:t>①指定居宅介護支援事業所の所在する建物と同一の敷地内</a:t>
            </a:r>
            <a:endParaRPr lang="en-US" altLang="ja-JP" sz="3400" kern="100" dirty="0">
              <a:solidFill>
                <a:schemeClr val="tx1"/>
              </a:solidFill>
              <a:effectLst/>
              <a:latin typeface="+mn-ea"/>
              <a:ea typeface="+mn-ea"/>
              <a:cs typeface="Times New Roman" panose="02020603050405020304" pitchFamily="18" charset="0"/>
            </a:endParaRPr>
          </a:p>
          <a:p>
            <a:pPr marL="0" indent="0" algn="just">
              <a:buNone/>
            </a:pPr>
            <a:r>
              <a:rPr lang="ja-JP" altLang="en-US" sz="3400" kern="100" dirty="0">
                <a:solidFill>
                  <a:schemeClr val="tx1"/>
                </a:solidFill>
                <a:latin typeface="+mn-ea"/>
                <a:ea typeface="+mn-ea"/>
                <a:cs typeface="Times New Roman" panose="02020603050405020304" pitchFamily="18" charset="0"/>
              </a:rPr>
              <a:t>②隣接する敷地内の建物</a:t>
            </a:r>
            <a:endParaRPr lang="en-US" altLang="ja-JP" sz="3400" kern="100" dirty="0">
              <a:solidFill>
                <a:schemeClr val="tx1"/>
              </a:solidFill>
              <a:latin typeface="+mn-ea"/>
              <a:ea typeface="+mn-ea"/>
              <a:cs typeface="Times New Roman" panose="02020603050405020304" pitchFamily="18" charset="0"/>
            </a:endParaRPr>
          </a:p>
          <a:p>
            <a:pPr marL="0" indent="0" algn="just">
              <a:buNone/>
            </a:pPr>
            <a:r>
              <a:rPr lang="ja-JP" altLang="en-US" sz="3400" kern="100" dirty="0">
                <a:solidFill>
                  <a:schemeClr val="tx1"/>
                </a:solidFill>
                <a:effectLst/>
                <a:latin typeface="+mn-ea"/>
                <a:ea typeface="+mn-ea"/>
                <a:cs typeface="Times New Roman" panose="02020603050405020304" pitchFamily="18" charset="0"/>
              </a:rPr>
              <a:t>③指定居宅介護支援事業所と同一の建物</a:t>
            </a:r>
            <a:endParaRPr lang="en-US" altLang="ja-JP" sz="3400" kern="100" dirty="0">
              <a:solidFill>
                <a:schemeClr val="tx1"/>
              </a:solidFill>
              <a:effectLst/>
              <a:latin typeface="+mn-ea"/>
              <a:ea typeface="+mn-ea"/>
              <a:cs typeface="Times New Roman" panose="02020603050405020304" pitchFamily="18" charset="0"/>
            </a:endParaRPr>
          </a:p>
          <a:p>
            <a:pPr marL="0" indent="0" algn="just">
              <a:buNone/>
            </a:pPr>
            <a:r>
              <a:rPr lang="ja-JP" altLang="en-US" sz="3400" kern="100" dirty="0">
                <a:solidFill>
                  <a:schemeClr val="tx1"/>
                </a:solidFill>
                <a:latin typeface="+mn-ea"/>
                <a:ea typeface="+mn-ea"/>
                <a:cs typeface="Times New Roman" panose="02020603050405020304" pitchFamily="18" charset="0"/>
              </a:rPr>
              <a:t>④当該居宅介護支援事業所における１月あたりの利用者が同一の建物に２０人以上居住する建物</a:t>
            </a:r>
            <a:endParaRPr lang="en-US" altLang="ja-JP" sz="3400" kern="100" dirty="0">
              <a:solidFill>
                <a:schemeClr val="tx1"/>
              </a:solidFill>
              <a:latin typeface="+mn-ea"/>
              <a:ea typeface="+mn-ea"/>
              <a:cs typeface="Times New Roman" panose="02020603050405020304" pitchFamily="18" charset="0"/>
            </a:endParaRPr>
          </a:p>
          <a:p>
            <a:pPr algn="just"/>
            <a:endParaRPr lang="en-US" altLang="ja-JP" sz="3400" kern="100" dirty="0">
              <a:solidFill>
                <a:schemeClr val="tx1"/>
              </a:solidFill>
              <a:effectLst/>
              <a:latin typeface="+mn-ea"/>
              <a:ea typeface="+mn-ea"/>
              <a:cs typeface="Times New Roman" panose="02020603050405020304" pitchFamily="18" charset="0"/>
            </a:endParaRPr>
          </a:p>
          <a:p>
            <a:pPr marL="0" indent="0" algn="just">
              <a:buNone/>
            </a:pPr>
            <a:r>
              <a:rPr lang="ja-JP" altLang="en-US" sz="3400" kern="100" dirty="0">
                <a:solidFill>
                  <a:schemeClr val="tx1"/>
                </a:solidFill>
                <a:effectLst/>
                <a:latin typeface="+mn-ea"/>
                <a:ea typeface="+mn-ea"/>
                <a:cs typeface="Times New Roman" panose="02020603050405020304" pitchFamily="18" charset="0"/>
              </a:rPr>
              <a:t>上記に居住する利用者に対して指定居宅介護支援を行った場合は減算となります。</a:t>
            </a:r>
            <a:endParaRPr lang="en-US" altLang="ja-JP" sz="3400" kern="100" dirty="0">
              <a:solidFill>
                <a:schemeClr val="tx1"/>
              </a:solidFill>
              <a:effectLst/>
              <a:latin typeface="+mn-ea"/>
              <a:ea typeface="+mn-ea"/>
              <a:cs typeface="Times New Roman" panose="02020603050405020304" pitchFamily="18" charset="0"/>
            </a:endParaRPr>
          </a:p>
          <a:p>
            <a:pPr marL="0" indent="0" algn="just">
              <a:buNone/>
            </a:pPr>
            <a:r>
              <a:rPr lang="ja-JP" altLang="en-US" sz="3200" kern="100" dirty="0">
                <a:latin typeface="+mn-ea"/>
                <a:ea typeface="+mn-ea"/>
                <a:cs typeface="Times New Roman" panose="02020603050405020304" pitchFamily="18" charset="0"/>
              </a:rPr>
              <a:t>　</a:t>
            </a:r>
            <a:endParaRPr lang="en-US" altLang="ja-JP" sz="3200" kern="100" dirty="0">
              <a:latin typeface="+mn-ea"/>
              <a:ea typeface="+mn-ea"/>
              <a:cs typeface="Times New Roman" panose="02020603050405020304" pitchFamily="18" charset="0"/>
            </a:endParaRPr>
          </a:p>
          <a:p>
            <a:pPr marL="0" indent="0" algn="just">
              <a:buNone/>
            </a:pPr>
            <a:endParaRPr kumimoji="1" lang="en-US" altLang="ja-JP" sz="3200" kern="100" dirty="0">
              <a:latin typeface="+mn-ea"/>
              <a:cs typeface="Times New Roman" panose="02020603050405020304" pitchFamily="18" charset="0"/>
            </a:endParaRPr>
          </a:p>
          <a:p>
            <a:pPr marL="0" indent="0" algn="just">
              <a:buNone/>
            </a:pPr>
            <a:endParaRPr lang="en-US" altLang="ja-JP" sz="3200" kern="100" dirty="0">
              <a:latin typeface="+mn-ea"/>
              <a:cs typeface="Times New Roman" panose="02020603050405020304" pitchFamily="18" charset="0"/>
            </a:endParaRPr>
          </a:p>
          <a:p>
            <a:pPr marL="0" indent="0" algn="just">
              <a:buNone/>
            </a:pPr>
            <a:endParaRPr kumimoji="1" lang="ja-JP" altLang="en-US" dirty="0"/>
          </a:p>
        </p:txBody>
      </p:sp>
      <p:sp>
        <p:nvSpPr>
          <p:cNvPr id="4" name="スライド番号プレースホルダー 3">
            <a:extLst>
              <a:ext uri="{FF2B5EF4-FFF2-40B4-BE49-F238E27FC236}">
                <a16:creationId xmlns:a16="http://schemas.microsoft.com/office/drawing/2014/main" id="{61A6A17D-CA4B-4347-83E7-7013F9942B86}"/>
              </a:ext>
            </a:extLst>
          </p:cNvPr>
          <p:cNvSpPr>
            <a:spLocks noGrp="1"/>
          </p:cNvSpPr>
          <p:nvPr>
            <p:ph type="sldNum" sz="quarter" idx="12"/>
          </p:nvPr>
        </p:nvSpPr>
        <p:spPr/>
        <p:txBody>
          <a:bodyPr/>
          <a:lstStyle/>
          <a:p>
            <a:fld id="{C9C2AF26-EAE5-4B8E-BB8F-2062AE9C7BE0}" type="slidenum">
              <a:rPr kumimoji="1" lang="ja-JP" altLang="en-US" smtClean="0"/>
              <a:t>12</a:t>
            </a:fld>
            <a:endParaRPr kumimoji="1" lang="ja-JP" altLang="en-US"/>
          </a:p>
        </p:txBody>
      </p:sp>
      <p:pic>
        <p:nvPicPr>
          <p:cNvPr id="5" name="録音したサウンド">
            <a:hlinkClick r:id="" action="ppaction://media"/>
            <a:extLst>
              <a:ext uri="{FF2B5EF4-FFF2-40B4-BE49-F238E27FC236}">
                <a16:creationId xmlns:a16="http://schemas.microsoft.com/office/drawing/2014/main" id="{DAADCF9D-CCB5-49D9-9031-BB1CE50F92A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86367696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49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C61E86-669A-4CE7-B7F0-0BEA7EDFF446}"/>
              </a:ext>
            </a:extLst>
          </p:cNvPr>
          <p:cNvSpPr>
            <a:spLocks noGrp="1"/>
          </p:cNvSpPr>
          <p:nvPr>
            <p:ph type="title"/>
          </p:nvPr>
        </p:nvSpPr>
        <p:spPr>
          <a:xfrm>
            <a:off x="2590804" y="1152907"/>
            <a:ext cx="9601196" cy="1303867"/>
          </a:xfrm>
        </p:spPr>
        <p:txBody>
          <a:bodyPr>
            <a:normAutofit fontScale="90000"/>
          </a:bodyPr>
          <a:lstStyle/>
          <a:p>
            <a:r>
              <a:rPr lang="ja-JP" altLang="ja-JP" sz="3600" b="1" kern="100" dirty="0">
                <a:effectLst/>
                <a:latin typeface="+mj-ea"/>
                <a:cs typeface="Times New Roman" panose="02020603050405020304" pitchFamily="18" charset="0"/>
              </a:rPr>
              <a:t>運営に関する基準</a:t>
            </a:r>
            <a:br>
              <a:rPr lang="ja-JP" altLang="ja-JP" sz="3600" kern="100" dirty="0">
                <a:effectLst/>
                <a:latin typeface="+mj-ea"/>
                <a:cs typeface="Times New Roman" panose="02020603050405020304" pitchFamily="18" charset="0"/>
              </a:rPr>
            </a:br>
            <a:r>
              <a:rPr lang="ja-JP" altLang="ja-JP" sz="3600" b="1" kern="100" dirty="0">
                <a:effectLst/>
                <a:latin typeface="+mj-ea"/>
                <a:cs typeface="Times New Roman" panose="02020603050405020304" pitchFamily="18" charset="0"/>
              </a:rPr>
              <a:t>内容及び手続の説明及び同意</a:t>
            </a:r>
            <a:b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br>
            <a:endParaRPr kumimoji="1" lang="ja-JP" altLang="en-US" dirty="0"/>
          </a:p>
        </p:txBody>
      </p:sp>
      <p:sp>
        <p:nvSpPr>
          <p:cNvPr id="3" name="コンテンツ プレースホルダー 2">
            <a:extLst>
              <a:ext uri="{FF2B5EF4-FFF2-40B4-BE49-F238E27FC236}">
                <a16:creationId xmlns:a16="http://schemas.microsoft.com/office/drawing/2014/main" id="{13DC1596-23F2-4C4D-8415-7B099D053064}"/>
              </a:ext>
            </a:extLst>
          </p:cNvPr>
          <p:cNvSpPr>
            <a:spLocks noGrp="1"/>
          </p:cNvSpPr>
          <p:nvPr>
            <p:ph idx="1"/>
          </p:nvPr>
        </p:nvSpPr>
        <p:spPr>
          <a:xfrm>
            <a:off x="2268520" y="2798657"/>
            <a:ext cx="9175794" cy="4893733"/>
          </a:xfrm>
        </p:spPr>
        <p:txBody>
          <a:bodyPr/>
          <a:lstStyle/>
          <a:p>
            <a:pPr marL="0" indent="0" algn="just">
              <a:buNone/>
            </a:pPr>
            <a:r>
              <a:rPr lang="ja-JP" altLang="ja-JP" sz="2800" kern="100" dirty="0">
                <a:solidFill>
                  <a:schemeClr val="tx1"/>
                </a:solidFill>
                <a:effectLst/>
                <a:latin typeface="+mn-ea"/>
                <a:ea typeface="+mn-ea"/>
                <a:cs typeface="Times New Roman" panose="02020603050405020304" pitchFamily="18" charset="0"/>
              </a:rPr>
              <a:t>居宅サービス計画の作成にあたって</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複数の指定居宅サービス事業所等の紹介</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居宅サービス計画原案に位置付けた指定居宅サービス事業所等の選定理由の説明</a:t>
            </a:r>
          </a:p>
          <a:p>
            <a:pPr marL="0" indent="0" algn="just">
              <a:buNone/>
            </a:pPr>
            <a:r>
              <a:rPr lang="ja-JP" altLang="en-US" sz="2800" kern="100" dirty="0">
                <a:solidFill>
                  <a:schemeClr val="tx1"/>
                </a:solidFill>
                <a:latin typeface="+mn-ea"/>
                <a:ea typeface="+mn-ea"/>
                <a:cs typeface="Times New Roman" panose="02020603050405020304" pitchFamily="18" charset="0"/>
              </a:rPr>
              <a:t>を求められる</a:t>
            </a:r>
            <a:r>
              <a:rPr lang="ja-JP" altLang="ja-JP" sz="2800" kern="100" dirty="0">
                <a:solidFill>
                  <a:schemeClr val="tx1"/>
                </a:solidFill>
                <a:effectLst/>
                <a:latin typeface="+mn-ea"/>
                <a:ea typeface="+mn-ea"/>
                <a:cs typeface="Times New Roman" panose="02020603050405020304" pitchFamily="18" charset="0"/>
              </a:rPr>
              <a:t>説明を行い、理解したことについて利用申込者から</a:t>
            </a:r>
            <a:r>
              <a:rPr lang="ja-JP" altLang="ja-JP" sz="2800" kern="100" dirty="0">
                <a:solidFill>
                  <a:srgbClr val="FF0000"/>
                </a:solidFill>
                <a:effectLst/>
                <a:latin typeface="+mn-ea"/>
                <a:ea typeface="+mn-ea"/>
                <a:cs typeface="Times New Roman" panose="02020603050405020304" pitchFamily="18" charset="0"/>
              </a:rPr>
              <a:t>署名を得ることが望ましい。</a:t>
            </a:r>
          </a:p>
          <a:p>
            <a:endParaRPr kumimoji="1" lang="ja-JP" altLang="en-US" dirty="0"/>
          </a:p>
        </p:txBody>
      </p:sp>
      <p:sp>
        <p:nvSpPr>
          <p:cNvPr id="4" name="スライド番号プレースホルダー 3">
            <a:extLst>
              <a:ext uri="{FF2B5EF4-FFF2-40B4-BE49-F238E27FC236}">
                <a16:creationId xmlns:a16="http://schemas.microsoft.com/office/drawing/2014/main" id="{CC930F6C-2B36-4EF0-B576-33F74124E02A}"/>
              </a:ext>
            </a:extLst>
          </p:cNvPr>
          <p:cNvSpPr>
            <a:spLocks noGrp="1"/>
          </p:cNvSpPr>
          <p:nvPr>
            <p:ph type="sldNum" sz="quarter" idx="12"/>
          </p:nvPr>
        </p:nvSpPr>
        <p:spPr/>
        <p:txBody>
          <a:bodyPr/>
          <a:lstStyle/>
          <a:p>
            <a:fld id="{C9C2AF26-EAE5-4B8E-BB8F-2062AE9C7BE0}" type="slidenum">
              <a:rPr kumimoji="1" lang="ja-JP" altLang="en-US" smtClean="0"/>
              <a:t>13</a:t>
            </a:fld>
            <a:endParaRPr kumimoji="1" lang="ja-JP" altLang="en-US"/>
          </a:p>
        </p:txBody>
      </p:sp>
      <p:pic>
        <p:nvPicPr>
          <p:cNvPr id="5" name="録音したサウンド">
            <a:hlinkClick r:id="" action="ppaction://media"/>
            <a:extLst>
              <a:ext uri="{FF2B5EF4-FFF2-40B4-BE49-F238E27FC236}">
                <a16:creationId xmlns:a16="http://schemas.microsoft.com/office/drawing/2014/main" id="{D025DE07-A639-4EE2-B441-CBE0E3C8B35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75410" y="0"/>
            <a:ext cx="487363" cy="487363"/>
          </a:xfrm>
          <a:prstGeom prst="rect">
            <a:avLst/>
          </a:prstGeom>
        </p:spPr>
      </p:pic>
    </p:spTree>
    <p:extLst>
      <p:ext uri="{BB962C8B-B14F-4D97-AF65-F5344CB8AC3E}">
        <p14:creationId xmlns:p14="http://schemas.microsoft.com/office/powerpoint/2010/main" val="12883474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18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8F258C-B6DE-4048-B24B-32D205B881C0}"/>
              </a:ext>
            </a:extLst>
          </p:cNvPr>
          <p:cNvSpPr>
            <a:spLocks noGrp="1"/>
          </p:cNvSpPr>
          <p:nvPr>
            <p:ph idx="1"/>
          </p:nvPr>
        </p:nvSpPr>
        <p:spPr>
          <a:xfrm>
            <a:off x="2475653" y="1784597"/>
            <a:ext cx="9091506" cy="4981963"/>
          </a:xfrm>
        </p:spPr>
        <p:txBody>
          <a:bodyPr>
            <a:normAutofit/>
          </a:bodyPr>
          <a:lstStyle/>
          <a:p>
            <a:pPr marL="0" lvl="0" indent="0" algn="just">
              <a:buNone/>
            </a:pPr>
            <a:r>
              <a:rPr lang="ja-JP" altLang="ja-JP" sz="2400" kern="100" dirty="0">
                <a:effectLst/>
                <a:latin typeface="+mn-ea"/>
                <a:ea typeface="+mn-ea"/>
                <a:cs typeface="Times New Roman" panose="02020603050405020304" pitchFamily="18" charset="0"/>
              </a:rPr>
              <a:t>前６ヶ月間に居宅介護支援事業所において</a:t>
            </a:r>
            <a:endParaRPr lang="en-US" altLang="ja-JP" sz="2400" kern="100" dirty="0">
              <a:effectLst/>
              <a:latin typeface="+mn-ea"/>
              <a:ea typeface="+mn-ea"/>
              <a:cs typeface="Times New Roman" panose="02020603050405020304" pitchFamily="18" charset="0"/>
            </a:endParaRPr>
          </a:p>
          <a:p>
            <a:pPr marL="0" lvl="0" indent="0" algn="just">
              <a:buNone/>
            </a:pPr>
            <a:endParaRPr lang="en-US" altLang="ja-JP" sz="2400" kern="100" dirty="0">
              <a:solidFill>
                <a:schemeClr val="tx1"/>
              </a:solidFill>
              <a:effectLst/>
              <a:latin typeface="+mn-ea"/>
              <a:ea typeface="+mn-ea"/>
              <a:cs typeface="Times New Roman" panose="02020603050405020304" pitchFamily="18" charset="0"/>
            </a:endParaRPr>
          </a:p>
          <a:p>
            <a:pPr marL="0" lvl="0" indent="0" algn="just">
              <a:buNone/>
            </a:pPr>
            <a:r>
              <a:rPr lang="ja-JP" altLang="ja-JP" sz="2400" kern="100" dirty="0">
                <a:solidFill>
                  <a:schemeClr val="tx1"/>
                </a:solidFill>
                <a:effectLst/>
                <a:latin typeface="+mn-ea"/>
                <a:ea typeface="+mn-ea"/>
                <a:cs typeface="Times New Roman" panose="02020603050405020304" pitchFamily="18" charset="0"/>
              </a:rPr>
              <a:t>作成された居宅サービス計画の総数のうち、訪問介護、通所介護、福祉用具貸与及び地域密着型通所介護の数が占める割合</a:t>
            </a:r>
          </a:p>
          <a:p>
            <a:pPr marL="0" lvl="0" indent="0" algn="just">
              <a:buNone/>
            </a:pPr>
            <a:endParaRPr lang="en-US" altLang="ja-JP" sz="2400" kern="100" dirty="0">
              <a:solidFill>
                <a:schemeClr val="tx1"/>
              </a:solidFill>
              <a:effectLst/>
              <a:latin typeface="+mn-ea"/>
              <a:ea typeface="+mn-ea"/>
              <a:cs typeface="Times New Roman" panose="02020603050405020304" pitchFamily="18" charset="0"/>
            </a:endParaRPr>
          </a:p>
          <a:p>
            <a:pPr marL="0" lvl="0" indent="0" algn="just">
              <a:buNone/>
            </a:pPr>
            <a:r>
              <a:rPr lang="ja-JP" altLang="ja-JP" sz="2400" kern="100" dirty="0">
                <a:solidFill>
                  <a:schemeClr val="tx1"/>
                </a:solidFill>
                <a:effectLst/>
                <a:latin typeface="+mn-ea"/>
                <a:ea typeface="+mn-ea"/>
                <a:cs typeface="Times New Roman" panose="02020603050405020304" pitchFamily="18" charset="0"/>
              </a:rPr>
              <a:t>作成された居宅サービス計画の訪問介護、通所介護、福祉用具貸与及び地域密着型通所介護ごとに算出した同一のサービス事業所の割合（上位３位まで）</a:t>
            </a:r>
          </a:p>
          <a:p>
            <a:pPr marL="0" indent="0" algn="just">
              <a:buNone/>
            </a:pPr>
            <a:endParaRPr lang="en-US" altLang="ja-JP" sz="2400" kern="100" dirty="0">
              <a:solidFill>
                <a:schemeClr val="tx1"/>
              </a:solidFill>
              <a:effectLst/>
              <a:latin typeface="+mn-ea"/>
              <a:ea typeface="+mn-ea"/>
              <a:cs typeface="Times New Roman" panose="02020603050405020304" pitchFamily="18" charset="0"/>
            </a:endParaRPr>
          </a:p>
          <a:p>
            <a:pPr marL="0" indent="0" algn="just">
              <a:buNone/>
            </a:pPr>
            <a:r>
              <a:rPr lang="ja-JP" altLang="ja-JP" sz="2400" kern="100" dirty="0">
                <a:solidFill>
                  <a:schemeClr val="tx1"/>
                </a:solidFill>
                <a:effectLst/>
                <a:latin typeface="+mn-ea"/>
                <a:ea typeface="+mn-ea"/>
                <a:cs typeface="Times New Roman" panose="02020603050405020304" pitchFamily="18" charset="0"/>
              </a:rPr>
              <a:t>を説明し、</a:t>
            </a:r>
            <a:r>
              <a:rPr lang="ja-JP" altLang="ja-JP" sz="2400" kern="100" dirty="0">
                <a:solidFill>
                  <a:srgbClr val="FF0000"/>
                </a:solidFill>
                <a:effectLst/>
                <a:latin typeface="+mn-ea"/>
                <a:ea typeface="+mn-ea"/>
                <a:cs typeface="Times New Roman" panose="02020603050405020304" pitchFamily="18" charset="0"/>
              </a:rPr>
              <a:t>理解を得るように努めなくてはならない。</a:t>
            </a:r>
          </a:p>
          <a:p>
            <a:endParaRPr kumimoji="1" lang="ja-JP" altLang="en-US" dirty="0"/>
          </a:p>
        </p:txBody>
      </p:sp>
      <p:sp>
        <p:nvSpPr>
          <p:cNvPr id="4" name="スライド番号プレースホルダー 3">
            <a:extLst>
              <a:ext uri="{FF2B5EF4-FFF2-40B4-BE49-F238E27FC236}">
                <a16:creationId xmlns:a16="http://schemas.microsoft.com/office/drawing/2014/main" id="{F5458A82-36E4-44AA-A8FD-A5D532456F13}"/>
              </a:ext>
            </a:extLst>
          </p:cNvPr>
          <p:cNvSpPr>
            <a:spLocks noGrp="1"/>
          </p:cNvSpPr>
          <p:nvPr>
            <p:ph type="sldNum" sz="quarter" idx="12"/>
          </p:nvPr>
        </p:nvSpPr>
        <p:spPr/>
        <p:txBody>
          <a:bodyPr/>
          <a:lstStyle/>
          <a:p>
            <a:fld id="{C9C2AF26-EAE5-4B8E-BB8F-2062AE9C7BE0}" type="slidenum">
              <a:rPr kumimoji="1" lang="ja-JP" altLang="en-US" smtClean="0"/>
              <a:t>14</a:t>
            </a:fld>
            <a:endParaRPr kumimoji="1" lang="ja-JP" altLang="en-US"/>
          </a:p>
        </p:txBody>
      </p:sp>
      <p:pic>
        <p:nvPicPr>
          <p:cNvPr id="2" name="録音したサウンド">
            <a:hlinkClick r:id="" action="ppaction://media"/>
            <a:extLst>
              <a:ext uri="{FF2B5EF4-FFF2-40B4-BE49-F238E27FC236}">
                <a16:creationId xmlns:a16="http://schemas.microsoft.com/office/drawing/2014/main" id="{7FE5CFE9-475F-4645-AB56-5FDD6B0A35E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72351043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2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3B36BFE-6184-47CA-8701-4BA0B3358F4C}"/>
              </a:ext>
            </a:extLst>
          </p:cNvPr>
          <p:cNvSpPr>
            <a:spLocks noGrp="1"/>
          </p:cNvSpPr>
          <p:nvPr>
            <p:ph type="title"/>
          </p:nvPr>
        </p:nvSpPr>
        <p:spPr>
          <a:xfrm>
            <a:off x="2093034" y="1232957"/>
            <a:ext cx="9404723" cy="1400530"/>
          </a:xfrm>
        </p:spPr>
        <p:txBody>
          <a:bodyPr/>
          <a:lstStyle/>
          <a:p>
            <a:r>
              <a:rPr lang="ja-JP" altLang="ja-JP" sz="4000" b="1" kern="100" dirty="0">
                <a:effectLst/>
                <a:latin typeface="+mj-ea"/>
                <a:cs typeface="Times New Roman" panose="02020603050405020304" pitchFamily="18" charset="0"/>
              </a:rPr>
              <a:t>モニタリングについて</a:t>
            </a:r>
            <a:br>
              <a:rPr lang="ja-JP" altLang="ja-JP" sz="4000" kern="100" dirty="0">
                <a:effectLst/>
                <a:latin typeface="+mj-ea"/>
                <a:cs typeface="Times New Roman" panose="02020603050405020304" pitchFamily="18" charset="0"/>
              </a:rPr>
            </a:br>
            <a:endParaRPr kumimoji="1" lang="ja-JP" altLang="en-US" sz="4000" dirty="0">
              <a:latin typeface="+mj-ea"/>
            </a:endParaRPr>
          </a:p>
        </p:txBody>
      </p:sp>
      <p:sp>
        <p:nvSpPr>
          <p:cNvPr id="3" name="コンテンツ プレースホルダー 2">
            <a:extLst>
              <a:ext uri="{FF2B5EF4-FFF2-40B4-BE49-F238E27FC236}">
                <a16:creationId xmlns:a16="http://schemas.microsoft.com/office/drawing/2014/main" id="{0ACD8089-26EF-445B-AA0D-F5B8F34716CE}"/>
              </a:ext>
            </a:extLst>
          </p:cNvPr>
          <p:cNvSpPr>
            <a:spLocks noGrp="1"/>
          </p:cNvSpPr>
          <p:nvPr>
            <p:ph idx="1"/>
          </p:nvPr>
        </p:nvSpPr>
        <p:spPr>
          <a:xfrm>
            <a:off x="1793687" y="2427747"/>
            <a:ext cx="9704070" cy="3973053"/>
          </a:xfrm>
        </p:spPr>
        <p:txBody>
          <a:bodyPr>
            <a:normAutofit fontScale="77500" lnSpcReduction="20000"/>
          </a:bodyPr>
          <a:lstStyle/>
          <a:p>
            <a:pPr marL="0" indent="0" algn="just">
              <a:buNone/>
            </a:pPr>
            <a:r>
              <a:rPr lang="ja-JP" altLang="en-US" sz="2400" kern="100" dirty="0">
                <a:effectLst/>
                <a:latin typeface="+mn-ea"/>
                <a:ea typeface="+mn-ea"/>
                <a:cs typeface="Times New Roman" panose="02020603050405020304" pitchFamily="18" charset="0"/>
              </a:rPr>
              <a:t>　</a:t>
            </a:r>
            <a:r>
              <a:rPr lang="ja-JP" altLang="ja-JP" sz="2800" kern="100" dirty="0">
                <a:solidFill>
                  <a:schemeClr val="tx1"/>
                </a:solidFill>
                <a:effectLst/>
                <a:latin typeface="+mn-ea"/>
                <a:ea typeface="+mn-ea"/>
                <a:cs typeface="Times New Roman" panose="02020603050405020304" pitchFamily="18" charset="0"/>
              </a:rPr>
              <a:t>２</a:t>
            </a:r>
            <a:r>
              <a:rPr lang="ja-JP" altLang="en-US" sz="2800" kern="100" dirty="0">
                <a:solidFill>
                  <a:schemeClr val="tx1"/>
                </a:solidFill>
                <a:effectLst/>
                <a:latin typeface="+mn-ea"/>
                <a:ea typeface="+mn-ea"/>
                <a:cs typeface="Times New Roman" panose="02020603050405020304" pitchFamily="18" charset="0"/>
              </a:rPr>
              <a:t>か月</a:t>
            </a:r>
            <a:r>
              <a:rPr lang="ja-JP" altLang="ja-JP" sz="2800" kern="100" dirty="0">
                <a:solidFill>
                  <a:schemeClr val="tx1"/>
                </a:solidFill>
                <a:effectLst/>
                <a:latin typeface="+mn-ea"/>
                <a:ea typeface="+mn-ea"/>
                <a:cs typeface="Times New Roman" panose="02020603050405020304" pitchFamily="18" charset="0"/>
              </a:rPr>
              <a:t>に１回はテレビ電話装置等を活用して面接を行うことができる</a:t>
            </a:r>
            <a:endParaRPr lang="en-US" altLang="ja-JP" sz="2800" kern="100" dirty="0">
              <a:solidFill>
                <a:schemeClr val="tx1"/>
              </a:solidFill>
              <a:effectLst/>
              <a:latin typeface="+mn-ea"/>
              <a:ea typeface="+mn-ea"/>
              <a:cs typeface="Times New Roman" panose="02020603050405020304" pitchFamily="18" charset="0"/>
            </a:endParaRPr>
          </a:p>
          <a:p>
            <a:pPr marL="0" indent="0" algn="just">
              <a:buNone/>
            </a:pPr>
            <a:endParaRPr lang="ja-JP" altLang="ja-JP" sz="2800" kern="100" dirty="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p>
            <a:pPr marL="0" indent="0" algn="just">
              <a:buNone/>
            </a:pPr>
            <a:r>
              <a:rPr lang="ja-JP" altLang="ja-JP" sz="2800" kern="100" dirty="0">
                <a:solidFill>
                  <a:schemeClr val="tx1"/>
                </a:solidFill>
                <a:effectLst/>
                <a:latin typeface="+mn-ea"/>
                <a:ea typeface="+mn-ea"/>
                <a:cs typeface="Times New Roman" panose="02020603050405020304" pitchFamily="18" charset="0"/>
              </a:rPr>
              <a:t>留意事項</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文書により利用者の同意</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利用者の心身の状況が安定していること</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利用者の居宅において対面で面接を行う場合と同程度の対応ができる</a:t>
            </a:r>
            <a:r>
              <a:rPr lang="ja-JP" altLang="en-US" sz="2800" kern="100" dirty="0">
                <a:solidFill>
                  <a:schemeClr val="tx1"/>
                </a:solidFill>
                <a:effectLst/>
                <a:latin typeface="+mn-ea"/>
                <a:ea typeface="+mn-ea"/>
                <a:cs typeface="Times New Roman" panose="02020603050405020304" pitchFamily="18" charset="0"/>
              </a:rPr>
              <a:t>こと</a:t>
            </a:r>
            <a:endParaRPr lang="ja-JP" altLang="ja-JP" sz="2800" kern="100" dirty="0">
              <a:solidFill>
                <a:schemeClr val="tx1"/>
              </a:solidFill>
              <a:effectLst/>
              <a:latin typeface="+mn-ea"/>
              <a:ea typeface="+mn-ea"/>
              <a:cs typeface="Times New Roman" panose="02020603050405020304" pitchFamily="18" charset="0"/>
            </a:endParaRP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画面越しでは確認できない利用者の情報についてはサービス事業所の担当者からの情報提供により補完</a:t>
            </a:r>
          </a:p>
          <a:p>
            <a:pPr marL="342900" lvl="0" indent="-342900" algn="just">
              <a:buFont typeface="+mj-ea"/>
              <a:buAutoNum type="circleNumDbPlain"/>
            </a:pPr>
            <a:r>
              <a:rPr lang="ja-JP" altLang="ja-JP" sz="2800" kern="100" dirty="0">
                <a:solidFill>
                  <a:schemeClr val="tx1"/>
                </a:solidFill>
                <a:effectLst/>
                <a:latin typeface="+mn-ea"/>
                <a:ea typeface="+mn-ea"/>
                <a:cs typeface="Times New Roman" panose="02020603050405020304" pitchFamily="18" charset="0"/>
              </a:rPr>
              <a:t>主治の医師、担当者その他の関係者の同意を得ること</a:t>
            </a:r>
            <a:endParaRPr lang="ja-JP" altLang="ja-JP" sz="2800" kern="100" dirty="0">
              <a:solidFill>
                <a:schemeClr val="tx1"/>
              </a:solidFill>
              <a:effectLst/>
              <a:latin typeface="Century" panose="02040604050505020304" pitchFamily="18" charset="0"/>
              <a:ea typeface="ＭＳ 明朝" panose="02020609040205080304" pitchFamily="17" charset="-128"/>
              <a:cs typeface="Times New Roman" panose="02020603050405020304" pitchFamily="18" charset="0"/>
            </a:endParaRPr>
          </a:p>
          <a:p>
            <a:endParaRPr kumimoji="1" lang="ja-JP" altLang="en-US" dirty="0"/>
          </a:p>
        </p:txBody>
      </p:sp>
      <p:sp>
        <p:nvSpPr>
          <p:cNvPr id="4" name="スライド番号プレースホルダー 3">
            <a:extLst>
              <a:ext uri="{FF2B5EF4-FFF2-40B4-BE49-F238E27FC236}">
                <a16:creationId xmlns:a16="http://schemas.microsoft.com/office/drawing/2014/main" id="{52A5D77E-BD21-48B1-890D-C29E16010DDF}"/>
              </a:ext>
            </a:extLst>
          </p:cNvPr>
          <p:cNvSpPr>
            <a:spLocks noGrp="1"/>
          </p:cNvSpPr>
          <p:nvPr>
            <p:ph type="sldNum" sz="quarter" idx="12"/>
          </p:nvPr>
        </p:nvSpPr>
        <p:spPr/>
        <p:txBody>
          <a:bodyPr/>
          <a:lstStyle/>
          <a:p>
            <a:fld id="{C9C2AF26-EAE5-4B8E-BB8F-2062AE9C7BE0}" type="slidenum">
              <a:rPr kumimoji="1" lang="ja-JP" altLang="en-US" smtClean="0"/>
              <a:t>15</a:t>
            </a:fld>
            <a:endParaRPr kumimoji="1" lang="ja-JP" altLang="en-US"/>
          </a:p>
        </p:txBody>
      </p:sp>
      <p:pic>
        <p:nvPicPr>
          <p:cNvPr id="5" name="録音したサウンド">
            <a:hlinkClick r:id="" action="ppaction://media"/>
            <a:extLst>
              <a:ext uri="{FF2B5EF4-FFF2-40B4-BE49-F238E27FC236}">
                <a16:creationId xmlns:a16="http://schemas.microsoft.com/office/drawing/2014/main" id="{2DF227B1-9F9C-4D59-B3B8-9963DF464A1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417608310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77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E87C410-0F36-41B6-91F4-0A2FF018A3A1}"/>
              </a:ext>
            </a:extLst>
          </p:cNvPr>
          <p:cNvSpPr>
            <a:spLocks noGrp="1"/>
          </p:cNvSpPr>
          <p:nvPr>
            <p:ph type="title"/>
          </p:nvPr>
        </p:nvSpPr>
        <p:spPr>
          <a:xfrm>
            <a:off x="2432017" y="1208534"/>
            <a:ext cx="9404723" cy="1400530"/>
          </a:xfrm>
        </p:spPr>
        <p:txBody>
          <a:bodyPr>
            <a:normAutofit fontScale="90000"/>
          </a:bodyPr>
          <a:lstStyle/>
          <a:p>
            <a:r>
              <a:rPr lang="ja-JP" altLang="ja-JP" b="1" kern="100" dirty="0">
                <a:effectLst/>
                <a:latin typeface="+mj-ea"/>
                <a:cs typeface="Times New Roman" panose="02020603050405020304" pitchFamily="18" charset="0"/>
              </a:rPr>
              <a:t>福祉用具</a:t>
            </a:r>
            <a:br>
              <a:rPr lang="ja-JP" altLang="ja-JP" kern="100" dirty="0">
                <a:effectLst/>
                <a:latin typeface="+mj-ea"/>
                <a:cs typeface="Times New Roman" panose="02020603050405020304" pitchFamily="18" charset="0"/>
              </a:rPr>
            </a:br>
            <a:r>
              <a:rPr lang="ja-JP" altLang="ja-JP" b="1" kern="100" dirty="0">
                <a:effectLst/>
                <a:latin typeface="+mj-ea"/>
                <a:cs typeface="Times New Roman" panose="02020603050405020304" pitchFamily="18" charset="0"/>
              </a:rPr>
              <a:t>　スロープ、歩行器、杖について</a:t>
            </a:r>
            <a:b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br>
            <a:endParaRPr kumimoji="1" lang="ja-JP" altLang="en-US" dirty="0"/>
          </a:p>
        </p:txBody>
      </p:sp>
      <p:sp>
        <p:nvSpPr>
          <p:cNvPr id="3" name="コンテンツ プレースホルダー 2">
            <a:extLst>
              <a:ext uri="{FF2B5EF4-FFF2-40B4-BE49-F238E27FC236}">
                <a16:creationId xmlns:a16="http://schemas.microsoft.com/office/drawing/2014/main" id="{B556AA2C-B3E3-420B-8BE7-A3A63A2D0AC6}"/>
              </a:ext>
            </a:extLst>
          </p:cNvPr>
          <p:cNvSpPr>
            <a:spLocks noGrp="1"/>
          </p:cNvSpPr>
          <p:nvPr>
            <p:ph idx="1"/>
          </p:nvPr>
        </p:nvSpPr>
        <p:spPr>
          <a:xfrm>
            <a:off x="1681906" y="3429000"/>
            <a:ext cx="9965264" cy="2671528"/>
          </a:xfrm>
        </p:spPr>
        <p:txBody>
          <a:bodyPr>
            <a:normAutofit fontScale="92500" lnSpcReduction="10000"/>
          </a:bodyPr>
          <a:lstStyle/>
          <a:p>
            <a:pPr algn="just"/>
            <a:r>
              <a:rPr lang="ja-JP" altLang="ja-JP" sz="2800" kern="100" dirty="0">
                <a:solidFill>
                  <a:schemeClr val="tx1"/>
                </a:solidFill>
                <a:effectLst/>
                <a:latin typeface="+mn-ea"/>
                <a:ea typeface="+mn-ea"/>
                <a:cs typeface="Times New Roman" panose="02020603050405020304" pitchFamily="18" charset="0"/>
              </a:rPr>
              <a:t>福祉用具貸与又は特定福祉用具販売のいずれかを選択できる</a:t>
            </a:r>
          </a:p>
          <a:p>
            <a:pPr algn="just"/>
            <a:r>
              <a:rPr lang="ja-JP" altLang="ja-JP" sz="2800" kern="100" dirty="0">
                <a:solidFill>
                  <a:schemeClr val="tx1"/>
                </a:solidFill>
                <a:effectLst/>
                <a:latin typeface="+mn-ea"/>
                <a:ea typeface="+mn-ea"/>
                <a:cs typeface="Times New Roman" panose="02020603050405020304" pitchFamily="18" charset="0"/>
              </a:rPr>
              <a:t>提案を行う際には利用者へのアセスメントの結果、医師やリハ専門職の意見聴取、退院退所前カンファレンス又はサービス担当者会議等の結果を踏まえること</a:t>
            </a:r>
          </a:p>
          <a:p>
            <a:pPr algn="just"/>
            <a:r>
              <a:rPr lang="ja-JP" altLang="ja-JP" sz="2800" kern="100" dirty="0">
                <a:solidFill>
                  <a:schemeClr val="tx1"/>
                </a:solidFill>
                <a:effectLst/>
                <a:latin typeface="+mn-ea"/>
                <a:ea typeface="+mn-ea"/>
                <a:cs typeface="Times New Roman" panose="02020603050405020304" pitchFamily="18" charset="0"/>
              </a:rPr>
              <a:t>医師の所見を取得する方法は、主治医意見書、診療情報提供書、所見を聴取する方法が考えられる</a:t>
            </a:r>
          </a:p>
          <a:p>
            <a:endParaRPr kumimoji="1" lang="ja-JP" altLang="en-US" dirty="0"/>
          </a:p>
        </p:txBody>
      </p:sp>
      <p:sp>
        <p:nvSpPr>
          <p:cNvPr id="4" name="スライド番号プレースホルダー 3">
            <a:extLst>
              <a:ext uri="{FF2B5EF4-FFF2-40B4-BE49-F238E27FC236}">
                <a16:creationId xmlns:a16="http://schemas.microsoft.com/office/drawing/2014/main" id="{61E6C525-B519-488D-912C-E8262682D713}"/>
              </a:ext>
            </a:extLst>
          </p:cNvPr>
          <p:cNvSpPr>
            <a:spLocks noGrp="1"/>
          </p:cNvSpPr>
          <p:nvPr>
            <p:ph type="sldNum" sz="quarter" idx="12"/>
          </p:nvPr>
        </p:nvSpPr>
        <p:spPr/>
        <p:txBody>
          <a:bodyPr/>
          <a:lstStyle/>
          <a:p>
            <a:fld id="{C9C2AF26-EAE5-4B8E-BB8F-2062AE9C7BE0}" type="slidenum">
              <a:rPr kumimoji="1" lang="ja-JP" altLang="en-US" smtClean="0"/>
              <a:t>16</a:t>
            </a:fld>
            <a:endParaRPr kumimoji="1" lang="ja-JP" altLang="en-US"/>
          </a:p>
        </p:txBody>
      </p:sp>
      <p:pic>
        <p:nvPicPr>
          <p:cNvPr id="5" name="録音したサウンド">
            <a:hlinkClick r:id="" action="ppaction://media"/>
            <a:extLst>
              <a:ext uri="{FF2B5EF4-FFF2-40B4-BE49-F238E27FC236}">
                <a16:creationId xmlns:a16="http://schemas.microsoft.com/office/drawing/2014/main" id="{D574450F-42B5-434F-8E50-4940A918A64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58867821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06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489487" y="1563667"/>
            <a:ext cx="9601196" cy="1303867"/>
          </a:xfrm>
        </p:spPr>
        <p:txBody>
          <a:bodyPr/>
          <a:lstStyle/>
          <a:p>
            <a:r>
              <a:rPr lang="ja-JP" altLang="en-US" b="1" dirty="0"/>
              <a:t>運営</a:t>
            </a:r>
            <a:r>
              <a:rPr kumimoji="1" lang="ja-JP" altLang="en-US" b="1" dirty="0"/>
              <a:t>指導における主な指摘事項</a:t>
            </a:r>
          </a:p>
        </p:txBody>
      </p:sp>
      <p:sp>
        <p:nvSpPr>
          <p:cNvPr id="3" name="コンテンツ プレースホルダー 2"/>
          <p:cNvSpPr>
            <a:spLocks noGrp="1"/>
          </p:cNvSpPr>
          <p:nvPr>
            <p:ph idx="1"/>
          </p:nvPr>
        </p:nvSpPr>
        <p:spPr>
          <a:xfrm>
            <a:off x="1892733" y="3586903"/>
            <a:ext cx="9601196" cy="4195231"/>
          </a:xfrm>
        </p:spPr>
        <p:txBody>
          <a:bodyPr>
            <a:normAutofit/>
          </a:bodyPr>
          <a:lstStyle/>
          <a:p>
            <a:r>
              <a:rPr lang="ja-JP" altLang="en-US" sz="3200" dirty="0">
                <a:solidFill>
                  <a:schemeClr val="tx1"/>
                </a:solidFill>
              </a:rPr>
              <a:t>運営指導で指摘の多かった事項についてご説明します。</a:t>
            </a:r>
            <a:endParaRPr lang="en-US" altLang="ja-JP" sz="3200" dirty="0">
              <a:solidFill>
                <a:schemeClr val="tx1"/>
              </a:solidFill>
            </a:endParaRPr>
          </a:p>
          <a:p>
            <a:r>
              <a:rPr kumimoji="1" lang="ja-JP" altLang="en-US" sz="3200" dirty="0">
                <a:solidFill>
                  <a:schemeClr val="tx1"/>
                </a:solidFill>
              </a:rPr>
              <a:t>改めて貴事業所の重要事項説明書と運営規程等の確認をおねがいいたします。</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17</a:t>
            </a:fld>
            <a:endParaRPr kumimoji="1" lang="ja-JP" altLang="en-US"/>
          </a:p>
        </p:txBody>
      </p:sp>
      <p:pic>
        <p:nvPicPr>
          <p:cNvPr id="6" name="録音したサウンド">
            <a:hlinkClick r:id="" action="ppaction://media"/>
            <a:extLst>
              <a:ext uri="{FF2B5EF4-FFF2-40B4-BE49-F238E27FC236}">
                <a16:creationId xmlns:a16="http://schemas.microsoft.com/office/drawing/2014/main" id="{70E2690C-F05E-4906-8B6E-55F79BEBAF7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42085657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37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63538" y="970344"/>
            <a:ext cx="9404723" cy="1458171"/>
          </a:xfrm>
        </p:spPr>
        <p:txBody>
          <a:bodyPr>
            <a:normAutofit/>
          </a:bodyPr>
          <a:lstStyle/>
          <a:p>
            <a:r>
              <a:rPr lang="en-US" altLang="ja-JP" sz="2700" b="1" dirty="0"/>
              <a:t>【</a:t>
            </a:r>
            <a:r>
              <a:rPr lang="ja-JP" altLang="en-US" sz="2700" b="1" dirty="0"/>
              <a:t>居宅介護支援事業所　運営規定・重要事項説明書</a:t>
            </a:r>
            <a:r>
              <a:rPr lang="en-US" altLang="ja-JP" sz="2700" b="1" dirty="0"/>
              <a:t>】</a:t>
            </a:r>
            <a:br>
              <a:rPr lang="en-US" altLang="ja-JP" sz="2700" b="1" dirty="0"/>
            </a:br>
            <a:r>
              <a:rPr lang="ja-JP" altLang="ja-JP" b="1" dirty="0"/>
              <a:t>利用料金</a:t>
            </a:r>
            <a:endParaRPr kumimoji="1" lang="ja-JP" altLang="en-US" b="1" dirty="0"/>
          </a:p>
        </p:txBody>
      </p:sp>
      <p:sp>
        <p:nvSpPr>
          <p:cNvPr id="3" name="コンテンツ プレースホルダー 2"/>
          <p:cNvSpPr>
            <a:spLocks noGrp="1"/>
          </p:cNvSpPr>
          <p:nvPr>
            <p:ph idx="1"/>
          </p:nvPr>
        </p:nvSpPr>
        <p:spPr>
          <a:xfrm>
            <a:off x="1147815" y="2245953"/>
            <a:ext cx="10682235" cy="2015195"/>
          </a:xfrm>
        </p:spPr>
        <p:txBody>
          <a:bodyPr>
            <a:normAutofit/>
          </a:bodyPr>
          <a:lstStyle/>
          <a:p>
            <a:r>
              <a:rPr lang="ja-JP" altLang="ja-JP" sz="2400" dirty="0">
                <a:solidFill>
                  <a:schemeClr val="tx1"/>
                </a:solidFill>
              </a:rPr>
              <a:t>利用料金を記載する場合は、地域区分ごとの単価を乗じた金額を記載する必要があります。</a:t>
            </a:r>
            <a:endParaRPr lang="en-US" altLang="ja-JP" sz="2400" dirty="0">
              <a:solidFill>
                <a:schemeClr val="tx1"/>
              </a:solidFill>
            </a:endParaRPr>
          </a:p>
          <a:p>
            <a:r>
              <a:rPr lang="ja-JP" altLang="ja-JP" sz="2400" dirty="0">
                <a:solidFill>
                  <a:schemeClr val="tx1"/>
                </a:solidFill>
              </a:rPr>
              <a:t>利用料金について、介護度別の単位数だけではなく、地域区分ごとの単価</a:t>
            </a:r>
          </a:p>
          <a:p>
            <a:pPr marL="45720" indent="0">
              <a:buNone/>
            </a:pPr>
            <a:r>
              <a:rPr lang="ja-JP" altLang="en-US" sz="2400" dirty="0">
                <a:solidFill>
                  <a:schemeClr val="tx1"/>
                </a:solidFill>
              </a:rPr>
              <a:t>（</a:t>
            </a:r>
            <a:r>
              <a:rPr lang="en-US" altLang="ja-JP" sz="2400" dirty="0">
                <a:solidFill>
                  <a:schemeClr val="tx1"/>
                </a:solidFill>
              </a:rPr>
              <a:t>10.42</a:t>
            </a:r>
            <a:r>
              <a:rPr lang="ja-JP" altLang="ja-JP" sz="2400" dirty="0">
                <a:solidFill>
                  <a:schemeClr val="tx1"/>
                </a:solidFill>
              </a:rPr>
              <a:t>円</a:t>
            </a:r>
            <a:r>
              <a:rPr lang="en-US" altLang="ja-JP" sz="2400" dirty="0">
                <a:solidFill>
                  <a:schemeClr val="tx1"/>
                </a:solidFill>
              </a:rPr>
              <a:t>)</a:t>
            </a:r>
            <a:r>
              <a:rPr lang="ja-JP" altLang="ja-JP" sz="2400" dirty="0">
                <a:solidFill>
                  <a:schemeClr val="tx1"/>
                </a:solidFill>
              </a:rPr>
              <a:t>を乗じた金額も記載してください</a:t>
            </a:r>
            <a:endParaRPr kumimoji="1" lang="ja-JP" altLang="en-US" sz="2400" dirty="0">
              <a:solidFill>
                <a:schemeClr val="tx1"/>
              </a:solidFill>
            </a:endParaRPr>
          </a:p>
        </p:txBody>
      </p:sp>
      <p:sp>
        <p:nvSpPr>
          <p:cNvPr id="5" name="スライド番号プレースホルダー 4"/>
          <p:cNvSpPr>
            <a:spLocks noGrp="1"/>
          </p:cNvSpPr>
          <p:nvPr>
            <p:ph type="sldNum" sz="quarter" idx="12"/>
          </p:nvPr>
        </p:nvSpPr>
        <p:spPr/>
        <p:txBody>
          <a:bodyPr/>
          <a:lstStyle/>
          <a:p>
            <a:fld id="{C9C2AF26-EAE5-4B8E-BB8F-2062AE9C7BE0}" type="slidenum">
              <a:rPr kumimoji="1" lang="ja-JP" altLang="en-US" smtClean="0"/>
              <a:t>18</a:t>
            </a:fld>
            <a:endParaRPr kumimoji="1" lang="ja-JP" altLang="en-US"/>
          </a:p>
        </p:txBody>
      </p:sp>
      <p:graphicFrame>
        <p:nvGraphicFramePr>
          <p:cNvPr id="4" name="表 3"/>
          <p:cNvGraphicFramePr>
            <a:graphicFrameLocks noGrp="1"/>
          </p:cNvGraphicFramePr>
          <p:nvPr>
            <p:extLst>
              <p:ext uri="{D42A27DB-BD31-4B8C-83A1-F6EECF244321}">
                <p14:modId xmlns:p14="http://schemas.microsoft.com/office/powerpoint/2010/main" val="1187389039"/>
              </p:ext>
            </p:extLst>
          </p:nvPr>
        </p:nvGraphicFramePr>
        <p:xfrm>
          <a:off x="1389130" y="4471264"/>
          <a:ext cx="10353540" cy="2217314"/>
        </p:xfrm>
        <a:graphic>
          <a:graphicData uri="http://schemas.openxmlformats.org/drawingml/2006/table">
            <a:tbl>
              <a:tblPr firstRow="1" firstCol="1" bandRow="1">
                <a:tableStyleId>{5C22544A-7EE6-4342-B048-85BDC9FD1C3A}</a:tableStyleId>
              </a:tblPr>
              <a:tblGrid>
                <a:gridCol w="3357905">
                  <a:extLst>
                    <a:ext uri="{9D8B030D-6E8A-4147-A177-3AD203B41FA5}">
                      <a16:colId xmlns:a16="http://schemas.microsoft.com/office/drawing/2014/main" val="20000"/>
                    </a:ext>
                  </a:extLst>
                </a:gridCol>
                <a:gridCol w="2583505">
                  <a:extLst>
                    <a:ext uri="{9D8B030D-6E8A-4147-A177-3AD203B41FA5}">
                      <a16:colId xmlns:a16="http://schemas.microsoft.com/office/drawing/2014/main" val="20001"/>
                    </a:ext>
                  </a:extLst>
                </a:gridCol>
                <a:gridCol w="2206065">
                  <a:extLst>
                    <a:ext uri="{9D8B030D-6E8A-4147-A177-3AD203B41FA5}">
                      <a16:colId xmlns:a16="http://schemas.microsoft.com/office/drawing/2014/main" val="20002"/>
                    </a:ext>
                  </a:extLst>
                </a:gridCol>
                <a:gridCol w="2206065">
                  <a:extLst>
                    <a:ext uri="{9D8B030D-6E8A-4147-A177-3AD203B41FA5}">
                      <a16:colId xmlns:a16="http://schemas.microsoft.com/office/drawing/2014/main" val="20003"/>
                    </a:ext>
                  </a:extLst>
                </a:gridCol>
              </a:tblGrid>
              <a:tr h="345713">
                <a:tc>
                  <a:txBody>
                    <a:bodyPr/>
                    <a:lstStyle/>
                    <a:p>
                      <a:pPr algn="ctr">
                        <a:lnSpc>
                          <a:spcPts val="1600"/>
                        </a:lnSpc>
                        <a:spcAft>
                          <a:spcPts val="0"/>
                        </a:spcAft>
                      </a:pPr>
                      <a:r>
                        <a:rPr lang="ja-JP" sz="1800" kern="0" dirty="0">
                          <a:effectLst/>
                        </a:rPr>
                        <a:t>区分</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dirty="0">
                          <a:effectLst/>
                        </a:rPr>
                        <a:t>介護度</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a:effectLst/>
                        </a:rPr>
                        <a:t>単位</a:t>
                      </a:r>
                      <a:endParaRPr lang="ja-JP" sz="18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a:effectLst/>
                        </a:rPr>
                        <a:t>利用料</a:t>
                      </a:r>
                      <a:endParaRPr lang="ja-JP" sz="180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355225">
                <a:tc rowSpan="2">
                  <a:txBody>
                    <a:bodyPr/>
                    <a:lstStyle/>
                    <a:p>
                      <a:pPr algn="ctr">
                        <a:lnSpc>
                          <a:spcPts val="1600"/>
                        </a:lnSpc>
                        <a:spcAft>
                          <a:spcPts val="0"/>
                        </a:spcAft>
                      </a:pPr>
                      <a:r>
                        <a:rPr lang="ja-JP" sz="1800" kern="0" dirty="0">
                          <a:effectLst/>
                        </a:rPr>
                        <a:t>居宅介護支援費</a:t>
                      </a:r>
                      <a:r>
                        <a:rPr lang="en-US" sz="1800" kern="0" dirty="0">
                          <a:effectLst/>
                        </a:rPr>
                        <a:t>(</a:t>
                      </a:r>
                      <a:r>
                        <a:rPr lang="ja-JP" sz="1800" kern="0" dirty="0">
                          <a:effectLst/>
                        </a:rPr>
                        <a:t>Ⅰ</a:t>
                      </a:r>
                      <a:r>
                        <a:rPr lang="en-US" sz="1800" kern="0" dirty="0">
                          <a:effectLst/>
                        </a:rPr>
                        <a:t>)</a:t>
                      </a:r>
                    </a:p>
                    <a:p>
                      <a:pPr algn="ctr">
                        <a:lnSpc>
                          <a:spcPts val="1600"/>
                        </a:lnSpc>
                        <a:spcAft>
                          <a:spcPts val="0"/>
                        </a:spcAft>
                      </a:pPr>
                      <a:endParaRPr lang="ja-JP" sz="1800" kern="100" dirty="0">
                        <a:effectLst/>
                      </a:endParaRPr>
                    </a:p>
                    <a:p>
                      <a:pPr algn="ctr">
                        <a:lnSpc>
                          <a:spcPts val="1600"/>
                        </a:lnSpc>
                        <a:spcAft>
                          <a:spcPts val="0"/>
                        </a:spcAft>
                      </a:pPr>
                      <a:r>
                        <a:rPr lang="ja-JP" sz="1800" kern="0" dirty="0">
                          <a:effectLst/>
                        </a:rPr>
                        <a:t>利用者が</a:t>
                      </a:r>
                      <a:r>
                        <a:rPr lang="en-US" sz="1800" kern="0" dirty="0">
                          <a:effectLst/>
                        </a:rPr>
                        <a:t>4</a:t>
                      </a:r>
                      <a:r>
                        <a:rPr lang="en-US" altLang="ja-JP" sz="1800" kern="0" dirty="0">
                          <a:effectLst/>
                        </a:rPr>
                        <a:t>5</a:t>
                      </a:r>
                      <a:r>
                        <a:rPr lang="ja-JP" sz="1800" kern="0" dirty="0">
                          <a:effectLst/>
                        </a:rPr>
                        <a:t>件未満</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dirty="0">
                          <a:effectLst/>
                        </a:rPr>
                        <a:t>要介護１、２</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en-US" sz="1800" kern="0" dirty="0">
                          <a:effectLst/>
                        </a:rPr>
                        <a:t>1,0</a:t>
                      </a:r>
                      <a:r>
                        <a:rPr lang="en-US" altLang="ja-JP" sz="1800" kern="0" dirty="0">
                          <a:effectLst/>
                        </a:rPr>
                        <a:t>86</a:t>
                      </a:r>
                      <a:r>
                        <a:rPr lang="ja-JP" sz="1800" kern="0" dirty="0">
                          <a:effectLst/>
                        </a:rPr>
                        <a:t>単位</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en-US" sz="1800" kern="0" dirty="0">
                          <a:effectLst/>
                        </a:rPr>
                        <a:t>11,</a:t>
                      </a:r>
                      <a:r>
                        <a:rPr lang="en-US" altLang="ja-JP" sz="1800" kern="0" dirty="0">
                          <a:effectLst/>
                        </a:rPr>
                        <a:t>316</a:t>
                      </a:r>
                      <a:r>
                        <a:rPr lang="ja-JP" sz="1800" kern="0" dirty="0">
                          <a:effectLst/>
                        </a:rPr>
                        <a:t>円／月</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390222">
                <a:tc vMerge="1">
                  <a:txBody>
                    <a:bodyPr/>
                    <a:lstStyle/>
                    <a:p>
                      <a:endParaRPr kumimoji="1" lang="ja-JP" altLang="en-US"/>
                    </a:p>
                  </a:txBody>
                  <a:tcPr/>
                </a:tc>
                <a:tc>
                  <a:txBody>
                    <a:bodyPr/>
                    <a:lstStyle/>
                    <a:p>
                      <a:pPr algn="ctr">
                        <a:lnSpc>
                          <a:spcPts val="1600"/>
                        </a:lnSpc>
                        <a:spcAft>
                          <a:spcPts val="0"/>
                        </a:spcAft>
                      </a:pPr>
                      <a:r>
                        <a:rPr lang="ja-JP" sz="1800" kern="0" dirty="0">
                          <a:effectLst/>
                        </a:rPr>
                        <a:t>要介護３、４，５</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en-US" sz="1800" kern="0" dirty="0">
                          <a:effectLst/>
                        </a:rPr>
                        <a:t>1,</a:t>
                      </a:r>
                      <a:r>
                        <a:rPr lang="en-US" altLang="ja-JP" sz="1800" kern="0" dirty="0">
                          <a:effectLst/>
                        </a:rPr>
                        <a:t>411</a:t>
                      </a:r>
                      <a:r>
                        <a:rPr lang="ja-JP" sz="1800" kern="0" dirty="0">
                          <a:effectLst/>
                        </a:rPr>
                        <a:t>単位</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en-US" sz="1800" kern="0" dirty="0">
                          <a:effectLst/>
                        </a:rPr>
                        <a:t>14,</a:t>
                      </a:r>
                      <a:r>
                        <a:rPr lang="en-US" altLang="ja-JP" sz="1800" kern="0" dirty="0">
                          <a:effectLst/>
                        </a:rPr>
                        <a:t>702</a:t>
                      </a:r>
                      <a:r>
                        <a:rPr lang="ja-JP" sz="1800" kern="0" dirty="0">
                          <a:effectLst/>
                        </a:rPr>
                        <a:t>円／月</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1126154">
                <a:tc>
                  <a:txBody>
                    <a:bodyPr/>
                    <a:lstStyle/>
                    <a:p>
                      <a:pPr algn="ctr">
                        <a:lnSpc>
                          <a:spcPts val="1600"/>
                        </a:lnSpc>
                        <a:spcAft>
                          <a:spcPts val="0"/>
                        </a:spcAft>
                      </a:pPr>
                      <a:r>
                        <a:rPr lang="ja-JP" sz="1800" kern="0" dirty="0">
                          <a:effectLst/>
                        </a:rPr>
                        <a:t>居宅介護支援費</a:t>
                      </a:r>
                      <a:r>
                        <a:rPr lang="en-US" sz="1800" kern="0" dirty="0">
                          <a:effectLst/>
                        </a:rPr>
                        <a:t>(</a:t>
                      </a:r>
                      <a:r>
                        <a:rPr lang="ja-JP" sz="1800" kern="0" dirty="0">
                          <a:effectLst/>
                        </a:rPr>
                        <a:t>Ⅱ</a:t>
                      </a:r>
                      <a:r>
                        <a:rPr lang="en-US" sz="1800" kern="0" dirty="0">
                          <a:effectLst/>
                        </a:rPr>
                        <a:t>)</a:t>
                      </a:r>
                    </a:p>
                    <a:p>
                      <a:pPr algn="ctr">
                        <a:lnSpc>
                          <a:spcPts val="1600"/>
                        </a:lnSpc>
                        <a:spcAft>
                          <a:spcPts val="0"/>
                        </a:spcAft>
                      </a:pPr>
                      <a:endParaRPr lang="ja-JP" sz="1800" kern="100" dirty="0">
                        <a:effectLst/>
                      </a:endParaRPr>
                    </a:p>
                    <a:p>
                      <a:pPr algn="just">
                        <a:lnSpc>
                          <a:spcPts val="1600"/>
                        </a:lnSpc>
                        <a:spcAft>
                          <a:spcPts val="0"/>
                        </a:spcAft>
                      </a:pPr>
                      <a:r>
                        <a:rPr lang="ja-JP" sz="1800" kern="0" dirty="0">
                          <a:effectLst/>
                        </a:rPr>
                        <a:t>利用者が</a:t>
                      </a:r>
                      <a:r>
                        <a:rPr lang="en-US" sz="1800" kern="0" dirty="0">
                          <a:effectLst/>
                        </a:rPr>
                        <a:t>4</a:t>
                      </a:r>
                      <a:r>
                        <a:rPr lang="en-US" altLang="ja-JP" sz="1800" kern="0" dirty="0">
                          <a:effectLst/>
                        </a:rPr>
                        <a:t>5</a:t>
                      </a:r>
                      <a:r>
                        <a:rPr lang="ja-JP" sz="1800" kern="0" dirty="0">
                          <a:effectLst/>
                        </a:rPr>
                        <a:t>件以上</a:t>
                      </a:r>
                      <a:r>
                        <a:rPr lang="en-US" altLang="ja-JP" sz="1800" kern="0" dirty="0">
                          <a:effectLst/>
                        </a:rPr>
                        <a:t>6</a:t>
                      </a:r>
                      <a:r>
                        <a:rPr lang="en-US" sz="1800" kern="0" dirty="0">
                          <a:effectLst/>
                        </a:rPr>
                        <a:t>0</a:t>
                      </a:r>
                      <a:r>
                        <a:rPr lang="ja-JP" sz="1800" kern="0" dirty="0">
                          <a:effectLst/>
                        </a:rPr>
                        <a:t>件未満</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dirty="0">
                          <a:effectLst/>
                        </a:rPr>
                        <a:t>・・・</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dirty="0">
                          <a:effectLst/>
                        </a:rPr>
                        <a:t>・・・</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600"/>
                        </a:lnSpc>
                        <a:spcAft>
                          <a:spcPts val="0"/>
                        </a:spcAft>
                      </a:pPr>
                      <a:r>
                        <a:rPr lang="ja-JP" sz="1800" kern="0" dirty="0">
                          <a:effectLst/>
                        </a:rPr>
                        <a:t>・・・</a:t>
                      </a:r>
                      <a:endParaRPr 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bl>
          </a:graphicData>
        </a:graphic>
      </p:graphicFrame>
      <p:pic>
        <p:nvPicPr>
          <p:cNvPr id="6" name="録音したサウンド">
            <a:hlinkClick r:id="" action="ppaction://media"/>
            <a:extLst>
              <a:ext uri="{FF2B5EF4-FFF2-40B4-BE49-F238E27FC236}">
                <a16:creationId xmlns:a16="http://schemas.microsoft.com/office/drawing/2014/main" id="{498F63A2-011F-41AE-864E-EDA11D0ED00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60255272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8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21553" y="649335"/>
            <a:ext cx="9601196" cy="1303867"/>
          </a:xfrm>
        </p:spPr>
        <p:txBody>
          <a:bodyPr>
            <a:normAutofit/>
          </a:bodyPr>
          <a:lstStyle/>
          <a:p>
            <a:r>
              <a:rPr lang="en-US" altLang="ja-JP" sz="2400" b="1" dirty="0"/>
              <a:t>【</a:t>
            </a:r>
            <a:r>
              <a:rPr lang="ja-JP" altLang="en-US" sz="2400" b="1" dirty="0"/>
              <a:t>居宅介護支援事業所　契約書</a:t>
            </a:r>
            <a:r>
              <a:rPr lang="en-US" altLang="ja-JP" sz="2400" b="1" dirty="0"/>
              <a:t>】</a:t>
            </a:r>
            <a:br>
              <a:rPr lang="en-US" altLang="ja-JP" sz="2400" b="1" dirty="0"/>
            </a:br>
            <a:r>
              <a:rPr lang="ja-JP" altLang="ja-JP" b="1" dirty="0"/>
              <a:t>サービス提供等の記録</a:t>
            </a:r>
            <a:endParaRPr kumimoji="1" lang="ja-JP" altLang="en-US" b="1" dirty="0"/>
          </a:p>
        </p:txBody>
      </p:sp>
      <p:sp>
        <p:nvSpPr>
          <p:cNvPr id="3" name="コンテンツ プレースホルダー 2"/>
          <p:cNvSpPr>
            <a:spLocks noGrp="1"/>
          </p:cNvSpPr>
          <p:nvPr>
            <p:ph idx="1"/>
          </p:nvPr>
        </p:nvSpPr>
        <p:spPr>
          <a:xfrm>
            <a:off x="1147133" y="1953202"/>
            <a:ext cx="10906951" cy="4842935"/>
          </a:xfrm>
        </p:spPr>
        <p:txBody>
          <a:bodyPr>
            <a:normAutofit fontScale="70000" lnSpcReduction="20000"/>
          </a:bodyPr>
          <a:lstStyle/>
          <a:p>
            <a:endParaRPr lang="en-US" altLang="ja-JP" sz="1400" dirty="0">
              <a:solidFill>
                <a:schemeClr val="tx1"/>
              </a:solidFill>
              <a:latin typeface="+mn-ea"/>
            </a:endParaRPr>
          </a:p>
          <a:p>
            <a:pPr marL="0" indent="0">
              <a:lnSpc>
                <a:spcPct val="120000"/>
              </a:lnSpc>
              <a:buNone/>
            </a:pPr>
            <a:r>
              <a:rPr lang="ja-JP" altLang="ja-JP" sz="2800" dirty="0">
                <a:solidFill>
                  <a:schemeClr val="tx1"/>
                </a:solidFill>
                <a:latin typeface="+mn-ea"/>
              </a:rPr>
              <a:t>利用者に対するサービス提供に関する次に掲げる記録を整備し、その完結の日の属する年度の翌年度の４月１日から起算して</a:t>
            </a:r>
            <a:r>
              <a:rPr lang="ja-JP" altLang="ja-JP" sz="2800" u="sng" dirty="0">
                <a:solidFill>
                  <a:schemeClr val="tx1"/>
                </a:solidFill>
                <a:latin typeface="+mn-ea"/>
              </a:rPr>
              <a:t>５年間保存</a:t>
            </a:r>
            <a:r>
              <a:rPr lang="ja-JP" altLang="ja-JP" sz="2800" dirty="0">
                <a:solidFill>
                  <a:schemeClr val="tx1"/>
                </a:solidFill>
                <a:latin typeface="+mn-ea"/>
              </a:rPr>
              <a:t>しなければならないと市条例で規定されています。</a:t>
            </a:r>
          </a:p>
          <a:p>
            <a:pPr marL="0" indent="0">
              <a:buNone/>
            </a:pPr>
            <a:r>
              <a:rPr lang="ja-JP" altLang="ja-JP" sz="2800" dirty="0">
                <a:solidFill>
                  <a:schemeClr val="tx1"/>
                </a:solidFill>
                <a:latin typeface="+mn-ea"/>
              </a:rPr>
              <a:t>・　指定居宅サービス事業者等との連絡調整に関する記録</a:t>
            </a:r>
          </a:p>
          <a:p>
            <a:pPr marL="0" indent="0">
              <a:buNone/>
            </a:pPr>
            <a:r>
              <a:rPr lang="ja-JP" altLang="ja-JP" sz="2800" dirty="0">
                <a:solidFill>
                  <a:schemeClr val="tx1"/>
                </a:solidFill>
                <a:latin typeface="+mn-ea"/>
              </a:rPr>
              <a:t>・　個々の利用者ごとに次に掲げる事項を記載した居宅介護支援台帳</a:t>
            </a:r>
          </a:p>
          <a:p>
            <a:pPr marL="0" indent="0">
              <a:buNone/>
            </a:pPr>
            <a:r>
              <a:rPr lang="ja-JP" altLang="en-US" sz="2800" dirty="0">
                <a:solidFill>
                  <a:schemeClr val="tx1"/>
                </a:solidFill>
                <a:latin typeface="+mn-ea"/>
              </a:rPr>
              <a:t>　　</a:t>
            </a:r>
            <a:r>
              <a:rPr lang="ja-JP" altLang="ja-JP" sz="2800" dirty="0">
                <a:solidFill>
                  <a:schemeClr val="tx1"/>
                </a:solidFill>
                <a:latin typeface="+mn-ea"/>
              </a:rPr>
              <a:t>ア　居宅サービス計画</a:t>
            </a:r>
          </a:p>
          <a:p>
            <a:pPr marL="0" indent="0">
              <a:buNone/>
            </a:pPr>
            <a:r>
              <a:rPr lang="ja-JP" altLang="en-US" sz="2800" dirty="0">
                <a:solidFill>
                  <a:schemeClr val="tx1"/>
                </a:solidFill>
                <a:latin typeface="+mn-ea"/>
              </a:rPr>
              <a:t>　　</a:t>
            </a:r>
            <a:r>
              <a:rPr lang="ja-JP" altLang="ja-JP" sz="2800" dirty="0">
                <a:solidFill>
                  <a:schemeClr val="tx1"/>
                </a:solidFill>
                <a:latin typeface="+mn-ea"/>
              </a:rPr>
              <a:t>イ　アセスメントの結果の記録</a:t>
            </a:r>
          </a:p>
          <a:p>
            <a:pPr marL="0" indent="0">
              <a:buNone/>
            </a:pPr>
            <a:r>
              <a:rPr lang="ja-JP" altLang="en-US" sz="2800" dirty="0">
                <a:solidFill>
                  <a:schemeClr val="tx1"/>
                </a:solidFill>
                <a:latin typeface="+mn-ea"/>
              </a:rPr>
              <a:t>　　</a:t>
            </a:r>
            <a:r>
              <a:rPr lang="ja-JP" altLang="ja-JP" sz="2800" dirty="0">
                <a:solidFill>
                  <a:schemeClr val="tx1"/>
                </a:solidFill>
                <a:latin typeface="+mn-ea"/>
              </a:rPr>
              <a:t>ウ　サービス担当者会議等の記録</a:t>
            </a:r>
          </a:p>
          <a:p>
            <a:pPr marL="0" indent="0">
              <a:buNone/>
            </a:pPr>
            <a:r>
              <a:rPr lang="ja-JP" altLang="en-US" sz="2800" dirty="0">
                <a:solidFill>
                  <a:schemeClr val="tx1"/>
                </a:solidFill>
                <a:latin typeface="+mn-ea"/>
              </a:rPr>
              <a:t>　　</a:t>
            </a:r>
            <a:r>
              <a:rPr lang="ja-JP" altLang="ja-JP" sz="2800" dirty="0">
                <a:solidFill>
                  <a:schemeClr val="tx1"/>
                </a:solidFill>
                <a:latin typeface="+mn-ea"/>
              </a:rPr>
              <a:t>エ　モニタリングの結果の記録</a:t>
            </a:r>
          </a:p>
          <a:p>
            <a:pPr marL="0" indent="0">
              <a:buNone/>
            </a:pPr>
            <a:r>
              <a:rPr lang="ja-JP" altLang="en-US" sz="2800" dirty="0">
                <a:solidFill>
                  <a:schemeClr val="tx1"/>
                </a:solidFill>
                <a:latin typeface="+mn-ea"/>
              </a:rPr>
              <a:t>　　オ　</a:t>
            </a:r>
            <a:r>
              <a:rPr lang="ja-JP" altLang="ja-JP" sz="2800" dirty="0">
                <a:solidFill>
                  <a:schemeClr val="tx1"/>
                </a:solidFill>
                <a:latin typeface="+mn-ea"/>
              </a:rPr>
              <a:t>市への通知に係る記録</a:t>
            </a:r>
            <a:endParaRPr lang="en-US" altLang="ja-JP" sz="2800" dirty="0">
              <a:solidFill>
                <a:schemeClr val="tx1"/>
              </a:solidFill>
              <a:latin typeface="+mn-ea"/>
            </a:endParaRPr>
          </a:p>
          <a:p>
            <a:pPr marL="0" indent="0">
              <a:buNone/>
            </a:pPr>
            <a:r>
              <a:rPr lang="ja-JP" altLang="en-US" sz="2800" dirty="0">
                <a:solidFill>
                  <a:schemeClr val="tx1"/>
                </a:solidFill>
                <a:latin typeface="+mn-ea"/>
              </a:rPr>
              <a:t>・　</a:t>
            </a:r>
            <a:r>
              <a:rPr lang="ja-JP" altLang="ja-JP" sz="2800" dirty="0">
                <a:solidFill>
                  <a:schemeClr val="tx1"/>
                </a:solidFill>
                <a:latin typeface="+mn-ea"/>
              </a:rPr>
              <a:t>苦情の内容等の記録</a:t>
            </a:r>
          </a:p>
          <a:p>
            <a:pPr marL="0" indent="0">
              <a:buNone/>
            </a:pPr>
            <a:r>
              <a:rPr lang="ja-JP" altLang="en-US" sz="2800" dirty="0">
                <a:solidFill>
                  <a:schemeClr val="tx1"/>
                </a:solidFill>
                <a:latin typeface="+mn-ea"/>
              </a:rPr>
              <a:t>・　</a:t>
            </a:r>
            <a:r>
              <a:rPr lang="ja-JP" altLang="ja-JP" sz="2800" dirty="0">
                <a:solidFill>
                  <a:schemeClr val="tx1"/>
                </a:solidFill>
                <a:latin typeface="+mn-ea"/>
              </a:rPr>
              <a:t>事故の状況及び事故に際して採った処置についての記録</a:t>
            </a:r>
          </a:p>
        </p:txBody>
      </p:sp>
      <p:sp>
        <p:nvSpPr>
          <p:cNvPr id="5" name="スライド番号プレースホルダー 4"/>
          <p:cNvSpPr>
            <a:spLocks noGrp="1"/>
          </p:cNvSpPr>
          <p:nvPr>
            <p:ph type="sldNum" sz="quarter" idx="12"/>
          </p:nvPr>
        </p:nvSpPr>
        <p:spPr/>
        <p:txBody>
          <a:bodyPr/>
          <a:lstStyle/>
          <a:p>
            <a:fld id="{C9C2AF26-EAE5-4B8E-BB8F-2062AE9C7BE0}" type="slidenum">
              <a:rPr kumimoji="1" lang="ja-JP" altLang="en-US" smtClean="0"/>
              <a:t>19</a:t>
            </a:fld>
            <a:endParaRPr kumimoji="1" lang="ja-JP" altLang="en-US"/>
          </a:p>
        </p:txBody>
      </p:sp>
      <p:sp>
        <p:nvSpPr>
          <p:cNvPr id="4" name="角丸四角形 3"/>
          <p:cNvSpPr/>
          <p:nvPr/>
        </p:nvSpPr>
        <p:spPr>
          <a:xfrm>
            <a:off x="8213803" y="3889953"/>
            <a:ext cx="3608946" cy="2022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契約書に記載のある</a:t>
            </a:r>
            <a:endParaRPr kumimoji="1" lang="en-US" altLang="ja-JP" dirty="0"/>
          </a:p>
          <a:p>
            <a:pPr algn="ctr"/>
            <a:r>
              <a:rPr kumimoji="1" lang="ja-JP" altLang="en-US" dirty="0"/>
              <a:t>保存期間が</a:t>
            </a:r>
            <a:r>
              <a:rPr kumimoji="1" lang="en-US" altLang="ja-JP" dirty="0"/>
              <a:t>5</a:t>
            </a:r>
            <a:r>
              <a:rPr kumimoji="1" lang="ja-JP" altLang="en-US" dirty="0"/>
              <a:t>年間になっているか</a:t>
            </a:r>
            <a:r>
              <a:rPr lang="ja-JP" altLang="en-US" dirty="0"/>
              <a:t>確認してください。</a:t>
            </a:r>
            <a:endParaRPr kumimoji="1" lang="ja-JP" altLang="en-US" dirty="0"/>
          </a:p>
        </p:txBody>
      </p:sp>
      <p:pic>
        <p:nvPicPr>
          <p:cNvPr id="6" name="録音したサウンド">
            <a:hlinkClick r:id="" action="ppaction://media"/>
            <a:extLst>
              <a:ext uri="{FF2B5EF4-FFF2-40B4-BE49-F238E27FC236}">
                <a16:creationId xmlns:a16="http://schemas.microsoft.com/office/drawing/2014/main" id="{4E0252B9-AE9F-4B7F-85A8-7A46BC995C4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822749" y="0"/>
            <a:ext cx="424015" cy="487363"/>
          </a:xfrm>
          <a:prstGeom prst="rect">
            <a:avLst/>
          </a:prstGeom>
        </p:spPr>
      </p:pic>
    </p:spTree>
    <p:extLst>
      <p:ext uri="{BB962C8B-B14F-4D97-AF65-F5344CB8AC3E}">
        <p14:creationId xmlns:p14="http://schemas.microsoft.com/office/powerpoint/2010/main" val="371096679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26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6"/>
                </p:tgtEl>
              </p:cMediaNode>
            </p:audio>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673DFE-3571-4AAE-8FBC-D023881A63EE}"/>
              </a:ext>
            </a:extLst>
          </p:cNvPr>
          <p:cNvSpPr>
            <a:spLocks noGrp="1"/>
          </p:cNvSpPr>
          <p:nvPr>
            <p:ph type="title"/>
          </p:nvPr>
        </p:nvSpPr>
        <p:spPr>
          <a:xfrm>
            <a:off x="2880017" y="787782"/>
            <a:ext cx="9601196" cy="1303867"/>
          </a:xfrm>
        </p:spPr>
        <p:txBody>
          <a:bodyPr/>
          <a:lstStyle/>
          <a:p>
            <a:r>
              <a:rPr kumimoji="1" lang="ja-JP" altLang="en-US" dirty="0"/>
              <a:t>本日の内容について</a:t>
            </a:r>
          </a:p>
        </p:txBody>
      </p:sp>
      <p:sp>
        <p:nvSpPr>
          <p:cNvPr id="3" name="コンテンツ プレースホルダー 2">
            <a:extLst>
              <a:ext uri="{FF2B5EF4-FFF2-40B4-BE49-F238E27FC236}">
                <a16:creationId xmlns:a16="http://schemas.microsoft.com/office/drawing/2014/main" id="{05BF973B-2F37-4DFC-8375-CB3865DF7DF9}"/>
              </a:ext>
            </a:extLst>
          </p:cNvPr>
          <p:cNvSpPr>
            <a:spLocks noGrp="1"/>
          </p:cNvSpPr>
          <p:nvPr>
            <p:ph idx="1"/>
          </p:nvPr>
        </p:nvSpPr>
        <p:spPr>
          <a:xfrm>
            <a:off x="1908575" y="2467652"/>
            <a:ext cx="9601196" cy="4597400"/>
          </a:xfrm>
        </p:spPr>
        <p:txBody>
          <a:bodyPr>
            <a:normAutofit/>
          </a:bodyPr>
          <a:lstStyle/>
          <a:p>
            <a:r>
              <a:rPr kumimoji="1" lang="ja-JP" altLang="en-US" sz="2800" dirty="0">
                <a:solidFill>
                  <a:schemeClr val="tx1"/>
                </a:solidFill>
              </a:rPr>
              <a:t>令和６年度介護報酬改定の主な事項についての確認</a:t>
            </a:r>
            <a:endParaRPr kumimoji="1" lang="en-US" altLang="ja-JP" sz="2800" dirty="0">
              <a:solidFill>
                <a:schemeClr val="tx1"/>
              </a:solidFill>
            </a:endParaRPr>
          </a:p>
          <a:p>
            <a:r>
              <a:rPr kumimoji="1" lang="ja-JP" altLang="en-US" sz="2800" dirty="0">
                <a:solidFill>
                  <a:schemeClr val="tx1"/>
                </a:solidFill>
              </a:rPr>
              <a:t>居宅介護支援事業所における変更事項について</a:t>
            </a:r>
            <a:endParaRPr kumimoji="1" lang="en-US" altLang="ja-JP" sz="2800" dirty="0">
              <a:solidFill>
                <a:schemeClr val="tx1"/>
              </a:solidFill>
            </a:endParaRPr>
          </a:p>
          <a:p>
            <a:r>
              <a:rPr lang="ja-JP" altLang="en-US" sz="2800" dirty="0">
                <a:solidFill>
                  <a:schemeClr val="tx1"/>
                </a:solidFill>
              </a:rPr>
              <a:t>運営</a:t>
            </a:r>
            <a:r>
              <a:rPr kumimoji="1" lang="ja-JP" altLang="en-US" sz="2800" dirty="0">
                <a:solidFill>
                  <a:schemeClr val="tx1"/>
                </a:solidFill>
              </a:rPr>
              <a:t>指導における主な指摘事項</a:t>
            </a:r>
            <a:endParaRPr kumimoji="1" lang="en-US" altLang="ja-JP" sz="2800" dirty="0">
              <a:solidFill>
                <a:schemeClr val="tx1"/>
              </a:solidFill>
            </a:endParaRPr>
          </a:p>
          <a:p>
            <a:r>
              <a:rPr kumimoji="1" lang="ja-JP" altLang="en-US" sz="2800" dirty="0">
                <a:solidFill>
                  <a:schemeClr val="tx1"/>
                </a:solidFill>
              </a:rPr>
              <a:t>その他注意事項</a:t>
            </a:r>
            <a:endParaRPr kumimoji="1" lang="en-US" altLang="ja-JP" sz="2800" dirty="0">
              <a:solidFill>
                <a:schemeClr val="tx1"/>
              </a:solidFill>
            </a:endParaRPr>
          </a:p>
          <a:p>
            <a:r>
              <a:rPr kumimoji="1" lang="ja-JP" altLang="en-US" sz="2800" dirty="0">
                <a:solidFill>
                  <a:schemeClr val="tx1"/>
                </a:solidFill>
              </a:rPr>
              <a:t>令和７年度の取り組み</a:t>
            </a:r>
          </a:p>
        </p:txBody>
      </p:sp>
      <p:sp>
        <p:nvSpPr>
          <p:cNvPr id="4" name="スライド番号プレースホルダー 3">
            <a:extLst>
              <a:ext uri="{FF2B5EF4-FFF2-40B4-BE49-F238E27FC236}">
                <a16:creationId xmlns:a16="http://schemas.microsoft.com/office/drawing/2014/main" id="{0882F7D7-7E70-4F77-9911-A4C125D00789}"/>
              </a:ext>
            </a:extLst>
          </p:cNvPr>
          <p:cNvSpPr>
            <a:spLocks noGrp="1"/>
          </p:cNvSpPr>
          <p:nvPr>
            <p:ph type="sldNum" sz="quarter" idx="12"/>
          </p:nvPr>
        </p:nvSpPr>
        <p:spPr/>
        <p:txBody>
          <a:bodyPr/>
          <a:lstStyle/>
          <a:p>
            <a:fld id="{C9C2AF26-EAE5-4B8E-BB8F-2062AE9C7BE0}" type="slidenum">
              <a:rPr kumimoji="1" lang="ja-JP" altLang="en-US" smtClean="0"/>
              <a:t>2</a:t>
            </a:fld>
            <a:endParaRPr kumimoji="1" lang="ja-JP" altLang="en-US"/>
          </a:p>
        </p:txBody>
      </p:sp>
      <p:pic>
        <p:nvPicPr>
          <p:cNvPr id="7" name="録音したサウンド">
            <a:hlinkClick r:id="" action="ppaction://media"/>
            <a:extLst>
              <a:ext uri="{FF2B5EF4-FFF2-40B4-BE49-F238E27FC236}">
                <a16:creationId xmlns:a16="http://schemas.microsoft.com/office/drawing/2014/main" id="{683E59A5-A15E-4F84-9B63-682877362AB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10188" y="0"/>
            <a:ext cx="487363" cy="487363"/>
          </a:xfrm>
          <a:prstGeom prst="rect">
            <a:avLst/>
          </a:prstGeom>
        </p:spPr>
      </p:pic>
    </p:spTree>
    <p:extLst>
      <p:ext uri="{BB962C8B-B14F-4D97-AF65-F5344CB8AC3E}">
        <p14:creationId xmlns:p14="http://schemas.microsoft.com/office/powerpoint/2010/main" val="17617753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20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190562" y="1255206"/>
            <a:ext cx="6616378" cy="1303867"/>
          </a:xfrm>
        </p:spPr>
        <p:txBody>
          <a:bodyPr>
            <a:normAutofit/>
          </a:bodyPr>
          <a:lstStyle/>
          <a:p>
            <a:r>
              <a:rPr lang="en-US" altLang="ja-JP" sz="2400" b="1" dirty="0"/>
              <a:t>【</a:t>
            </a:r>
            <a:r>
              <a:rPr lang="ja-JP" altLang="en-US" sz="2400" b="1" dirty="0"/>
              <a:t>居宅介護支援事業所　運営に関すること</a:t>
            </a:r>
            <a:r>
              <a:rPr lang="en-US" altLang="ja-JP" sz="2400" b="1" dirty="0"/>
              <a:t>】</a:t>
            </a:r>
            <a:br>
              <a:rPr lang="en-US" altLang="ja-JP" b="1" dirty="0"/>
            </a:br>
            <a:r>
              <a:rPr lang="ja-JP" altLang="ja-JP" b="1" dirty="0"/>
              <a:t>苦情処理</a:t>
            </a:r>
            <a:endParaRPr kumimoji="1" lang="ja-JP" altLang="en-US" b="1" dirty="0"/>
          </a:p>
        </p:txBody>
      </p:sp>
      <p:sp>
        <p:nvSpPr>
          <p:cNvPr id="3" name="コンテンツ プレースホルダー 2"/>
          <p:cNvSpPr>
            <a:spLocks noGrp="1"/>
          </p:cNvSpPr>
          <p:nvPr>
            <p:ph idx="1"/>
          </p:nvPr>
        </p:nvSpPr>
        <p:spPr>
          <a:xfrm>
            <a:off x="1687112" y="2642301"/>
            <a:ext cx="10055305" cy="3788979"/>
          </a:xfrm>
        </p:spPr>
        <p:txBody>
          <a:bodyPr>
            <a:noAutofit/>
          </a:bodyPr>
          <a:lstStyle/>
          <a:p>
            <a:pPr marL="0" indent="0">
              <a:buNone/>
            </a:pPr>
            <a:r>
              <a:rPr lang="ja-JP" altLang="ja-JP" sz="3200" dirty="0">
                <a:solidFill>
                  <a:schemeClr val="tx1"/>
                </a:solidFill>
                <a:latin typeface="+mj-ea"/>
                <a:ea typeface="+mj-ea"/>
              </a:rPr>
              <a:t>苦情に対し適切に対応するためにも、苦情を受け付けた場合は記録し、保管</a:t>
            </a:r>
            <a:r>
              <a:rPr lang="en-US" altLang="ja-JP" sz="3200" dirty="0">
                <a:solidFill>
                  <a:schemeClr val="tx1"/>
                </a:solidFill>
                <a:latin typeface="+mj-ea"/>
                <a:ea typeface="+mj-ea"/>
              </a:rPr>
              <a:t>(</a:t>
            </a:r>
            <a:r>
              <a:rPr lang="ja-JP" altLang="ja-JP" sz="3200" dirty="0">
                <a:solidFill>
                  <a:schemeClr val="tx1"/>
                </a:solidFill>
                <a:latin typeface="+mj-ea"/>
                <a:ea typeface="+mj-ea"/>
              </a:rPr>
              <a:t>情報を共有</a:t>
            </a:r>
            <a:r>
              <a:rPr lang="en-US" altLang="ja-JP" sz="3200" dirty="0">
                <a:solidFill>
                  <a:schemeClr val="tx1"/>
                </a:solidFill>
                <a:latin typeface="+mj-ea"/>
                <a:ea typeface="+mj-ea"/>
              </a:rPr>
              <a:t>)</a:t>
            </a:r>
            <a:r>
              <a:rPr lang="ja-JP" altLang="ja-JP" sz="3200" dirty="0">
                <a:solidFill>
                  <a:schemeClr val="tx1"/>
                </a:solidFill>
                <a:latin typeface="+mj-ea"/>
                <a:ea typeface="+mj-ea"/>
              </a:rPr>
              <a:t>することが望ましいです。</a:t>
            </a:r>
            <a:endParaRPr lang="en-US" altLang="ja-JP" sz="3200" dirty="0">
              <a:solidFill>
                <a:schemeClr val="tx1"/>
              </a:solidFill>
              <a:latin typeface="+mj-ea"/>
              <a:ea typeface="+mj-ea"/>
            </a:endParaRPr>
          </a:p>
          <a:p>
            <a:pPr marL="0" indent="0">
              <a:buNone/>
            </a:pPr>
            <a:endParaRPr lang="en-US" altLang="ja-JP" sz="3200" dirty="0">
              <a:solidFill>
                <a:schemeClr val="tx1"/>
              </a:solidFill>
              <a:latin typeface="+mj-ea"/>
              <a:ea typeface="+mj-ea"/>
            </a:endParaRPr>
          </a:p>
          <a:p>
            <a:pPr marL="0" indent="0">
              <a:buNone/>
            </a:pPr>
            <a:r>
              <a:rPr lang="ja-JP" altLang="en-US" sz="3200" dirty="0">
                <a:solidFill>
                  <a:schemeClr val="tx1"/>
                </a:solidFill>
                <a:latin typeface="+mj-ea"/>
                <a:ea typeface="+mj-ea"/>
              </a:rPr>
              <a:t>　</a:t>
            </a:r>
            <a:r>
              <a:rPr lang="ja-JP" altLang="ja-JP" sz="3200" dirty="0">
                <a:solidFill>
                  <a:schemeClr val="tx1"/>
                </a:solidFill>
                <a:latin typeface="+mj-ea"/>
                <a:ea typeface="+mj-ea"/>
              </a:rPr>
              <a:t>現時点で、苦情等の報告はない</a:t>
            </a:r>
            <a:r>
              <a:rPr lang="ja-JP" altLang="en-US" sz="3200" dirty="0">
                <a:solidFill>
                  <a:schemeClr val="tx1"/>
                </a:solidFill>
                <a:latin typeface="+mj-ea"/>
                <a:ea typeface="+mj-ea"/>
              </a:rPr>
              <a:t>場合も</a:t>
            </a:r>
            <a:r>
              <a:rPr lang="ja-JP" altLang="ja-JP" sz="3200" dirty="0">
                <a:solidFill>
                  <a:schemeClr val="tx1"/>
                </a:solidFill>
                <a:latin typeface="+mj-ea"/>
                <a:ea typeface="+mj-ea"/>
              </a:rPr>
              <a:t>、今後発生した場合に備えフォーマットを整備してください。</a:t>
            </a:r>
            <a:endParaRPr kumimoji="1" lang="ja-JP" altLang="en-US" sz="3200" dirty="0">
              <a:solidFill>
                <a:schemeClr val="tx1"/>
              </a:solidFill>
              <a:latin typeface="+mj-ea"/>
              <a:ea typeface="+mj-ea"/>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20</a:t>
            </a:fld>
            <a:endParaRPr kumimoji="1" lang="ja-JP" altLang="en-US"/>
          </a:p>
        </p:txBody>
      </p:sp>
      <p:pic>
        <p:nvPicPr>
          <p:cNvPr id="5" name="録音したサウンド">
            <a:hlinkClick r:id="" action="ppaction://media"/>
            <a:extLst>
              <a:ext uri="{FF2B5EF4-FFF2-40B4-BE49-F238E27FC236}">
                <a16:creationId xmlns:a16="http://schemas.microsoft.com/office/drawing/2014/main" id="{7ACD40BC-3CE9-4A1B-81BA-F5DF1AE0E69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42417" y="0"/>
            <a:ext cx="487363" cy="487363"/>
          </a:xfrm>
          <a:prstGeom prst="rect">
            <a:avLst/>
          </a:prstGeom>
        </p:spPr>
      </p:pic>
    </p:spTree>
    <p:extLst>
      <p:ext uri="{BB962C8B-B14F-4D97-AF65-F5344CB8AC3E}">
        <p14:creationId xmlns:p14="http://schemas.microsoft.com/office/powerpoint/2010/main" val="348328871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074670" y="571500"/>
            <a:ext cx="6938010" cy="1062990"/>
          </a:xfrm>
        </p:spPr>
        <p:txBody>
          <a:bodyPr>
            <a:normAutofit/>
          </a:bodyPr>
          <a:lstStyle/>
          <a:p>
            <a:r>
              <a:rPr lang="ja-JP" altLang="en-US" sz="3200" b="1" dirty="0"/>
              <a:t>ケアプランの同意について</a:t>
            </a:r>
            <a:endParaRPr kumimoji="1" lang="ja-JP" altLang="en-US" sz="3200" b="1" dirty="0"/>
          </a:p>
        </p:txBody>
      </p:sp>
      <p:sp>
        <p:nvSpPr>
          <p:cNvPr id="6" name="字幕 5">
            <a:extLst>
              <a:ext uri="{FF2B5EF4-FFF2-40B4-BE49-F238E27FC236}">
                <a16:creationId xmlns:a16="http://schemas.microsoft.com/office/drawing/2014/main" id="{F75AA06B-4A79-4D66-9D74-94EF58D750FE}"/>
              </a:ext>
            </a:extLst>
          </p:cNvPr>
          <p:cNvSpPr>
            <a:spLocks noGrp="1"/>
          </p:cNvSpPr>
          <p:nvPr>
            <p:ph type="subTitle" idx="1"/>
          </p:nvPr>
        </p:nvSpPr>
        <p:spPr>
          <a:xfrm>
            <a:off x="2103121" y="1943101"/>
            <a:ext cx="9557068" cy="4480560"/>
          </a:xfrm>
        </p:spPr>
        <p:txBody>
          <a:bodyPr>
            <a:normAutofit lnSpcReduction="10000"/>
          </a:bodyPr>
          <a:lstStyle/>
          <a:p>
            <a:r>
              <a:rPr lang="ja-JP" altLang="en-US" dirty="0"/>
              <a:t>　</a:t>
            </a:r>
            <a:r>
              <a:rPr lang="ja-JP" altLang="en-US" sz="2000" dirty="0"/>
              <a:t>令和３年にケアプランの第６表の様式から利用者確認の枠は削除されました。</a:t>
            </a:r>
            <a:endParaRPr lang="en-US" altLang="ja-JP" sz="2000" dirty="0"/>
          </a:p>
          <a:p>
            <a:r>
              <a:rPr lang="ja-JP" altLang="en-US" sz="2000" dirty="0"/>
              <a:t>しかし、人員基準、解釈通知には文書による同意を得ることが明記されたままですので、同意が必要となります。</a:t>
            </a:r>
            <a:endParaRPr lang="en-US" altLang="ja-JP" sz="2000" dirty="0"/>
          </a:p>
          <a:p>
            <a:endParaRPr lang="en-US" altLang="ja-JP" sz="2000" dirty="0"/>
          </a:p>
          <a:p>
            <a:r>
              <a:rPr lang="ja-JP" altLang="en-US" sz="2000" dirty="0"/>
              <a:t>　文書による同意が支援経過上の記載で足りるのではないかとの議論がありますが、最新情報</a:t>
            </a:r>
            <a:r>
              <a:rPr lang="en-US" altLang="ja-JP" sz="2000" dirty="0"/>
              <a:t>vol.1177</a:t>
            </a:r>
            <a:r>
              <a:rPr lang="ja-JP" altLang="en-US" sz="2000" dirty="0"/>
              <a:t>令和（５年１０月６日）の最新情報、問１７の</a:t>
            </a:r>
            <a:r>
              <a:rPr lang="en-US" altLang="ja-JP" sz="2000" dirty="0"/>
              <a:t>QA</a:t>
            </a:r>
            <a:r>
              <a:rPr lang="ja-JP" altLang="en-US" sz="2000" dirty="0"/>
              <a:t>に</a:t>
            </a:r>
            <a:endParaRPr lang="en-US" altLang="ja-JP" sz="2000" dirty="0"/>
          </a:p>
          <a:p>
            <a:r>
              <a:rPr lang="ja-JP" altLang="en-US" sz="2000" dirty="0"/>
              <a:t>　「ケアプラン原案は、文書による利用者の同意を得た上で、ケアプランとして居宅介護支援事業所に保管するとともに、利用者等に交付される。また、</a:t>
            </a:r>
            <a:r>
              <a:rPr lang="ja-JP" altLang="en-US" sz="2000" dirty="0">
                <a:solidFill>
                  <a:srgbClr val="FF0000"/>
                </a:solidFill>
              </a:rPr>
              <a:t>居宅介護支援事業所に保管する第６表（控）に利用者の確認を受けること</a:t>
            </a:r>
            <a:r>
              <a:rPr lang="ja-JP" altLang="en-US" sz="2000" dirty="0"/>
              <a:t>としている。」</a:t>
            </a:r>
            <a:endParaRPr lang="en-US" altLang="ja-JP" sz="2000" dirty="0"/>
          </a:p>
          <a:p>
            <a:r>
              <a:rPr lang="ja-JP" altLang="en-US" sz="2000" dirty="0"/>
              <a:t>と明記されていることから、第６表上に利用者の確認（署名や押印）を受けることをお願いいたします。　　　　　　　　　　　　　　　　</a:t>
            </a:r>
            <a:endParaRPr lang="en-US" altLang="ja-JP" sz="2000" dirty="0"/>
          </a:p>
          <a:p>
            <a:r>
              <a:rPr lang="ja-JP" altLang="en-US" sz="2000" dirty="0"/>
              <a:t>　　　　　　　　　　　　　　　　　　　　　　　　　　　　後編に続きます</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21</a:t>
            </a:fld>
            <a:endParaRPr kumimoji="1" lang="ja-JP" altLang="en-US"/>
          </a:p>
        </p:txBody>
      </p:sp>
      <p:pic>
        <p:nvPicPr>
          <p:cNvPr id="3" name="録音したサウンド">
            <a:hlinkClick r:id="" action="ppaction://media"/>
            <a:extLst>
              <a:ext uri="{FF2B5EF4-FFF2-40B4-BE49-F238E27FC236}">
                <a16:creationId xmlns:a16="http://schemas.microsoft.com/office/drawing/2014/main" id="{8844CBBC-886B-41F1-B7A5-1F614390992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78489628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78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75325" y="947036"/>
            <a:ext cx="8911687" cy="1387571"/>
          </a:xfrm>
        </p:spPr>
        <p:txBody>
          <a:bodyPr>
            <a:normAutofit/>
          </a:bodyPr>
          <a:lstStyle/>
          <a:p>
            <a:r>
              <a:rPr kumimoji="1" lang="ja-JP" altLang="en-US" dirty="0"/>
              <a:t>令和６年度</a:t>
            </a:r>
            <a:br>
              <a:rPr kumimoji="1" lang="en-US" altLang="ja-JP" dirty="0"/>
            </a:br>
            <a:r>
              <a:rPr kumimoji="1" lang="ja-JP" altLang="en-US" dirty="0"/>
              <a:t>介護報酬改定の主な事項についての確認</a:t>
            </a:r>
          </a:p>
        </p:txBody>
      </p:sp>
      <p:sp>
        <p:nvSpPr>
          <p:cNvPr id="3" name="コンテンツ プレースホルダー 2"/>
          <p:cNvSpPr>
            <a:spLocks noGrp="1"/>
          </p:cNvSpPr>
          <p:nvPr>
            <p:ph idx="1"/>
          </p:nvPr>
        </p:nvSpPr>
        <p:spPr>
          <a:xfrm>
            <a:off x="1947192" y="2507346"/>
            <a:ext cx="10093823" cy="4032096"/>
          </a:xfrm>
        </p:spPr>
        <p:txBody>
          <a:bodyPr>
            <a:normAutofit fontScale="92500" lnSpcReduction="10000"/>
          </a:bodyPr>
          <a:lstStyle/>
          <a:p>
            <a:pPr marL="0" indent="0">
              <a:buNone/>
            </a:pPr>
            <a:endParaRPr lang="en-US" altLang="ja-JP" sz="3000" dirty="0">
              <a:solidFill>
                <a:schemeClr val="tx1"/>
              </a:solidFill>
            </a:endParaRPr>
          </a:p>
          <a:p>
            <a:pPr marL="0" indent="0">
              <a:buNone/>
            </a:pPr>
            <a:r>
              <a:rPr lang="ja-JP" altLang="en-US" sz="3000" dirty="0">
                <a:solidFill>
                  <a:schemeClr val="tx1"/>
                </a:solidFill>
              </a:rPr>
              <a:t>　（１）業務継続計画未策定減算の導入</a:t>
            </a:r>
            <a:endParaRPr lang="en-US" altLang="ja-JP" sz="3000" dirty="0">
              <a:solidFill>
                <a:schemeClr val="tx1"/>
              </a:solidFill>
            </a:endParaRPr>
          </a:p>
          <a:p>
            <a:pPr marL="0" indent="0">
              <a:buNone/>
            </a:pPr>
            <a:r>
              <a:rPr lang="ja-JP" altLang="en-US" sz="3000" dirty="0">
                <a:solidFill>
                  <a:schemeClr val="tx1"/>
                </a:solidFill>
              </a:rPr>
              <a:t>　（２）高齢者虐待防止措置未実施減算の導入</a:t>
            </a:r>
            <a:endParaRPr lang="en-US" altLang="ja-JP" sz="3000" dirty="0">
              <a:solidFill>
                <a:schemeClr val="tx1"/>
              </a:solidFill>
            </a:endParaRPr>
          </a:p>
          <a:p>
            <a:pPr marL="0" indent="0">
              <a:buNone/>
            </a:pPr>
            <a:r>
              <a:rPr lang="ja-JP" altLang="en-US" sz="3000" dirty="0">
                <a:solidFill>
                  <a:schemeClr val="tx1"/>
                </a:solidFill>
              </a:rPr>
              <a:t>　（３）身体的拘束等の適正化の推進</a:t>
            </a:r>
            <a:endParaRPr lang="en-US" altLang="ja-JP" sz="3000" dirty="0">
              <a:solidFill>
                <a:schemeClr val="tx1"/>
              </a:solidFill>
            </a:endParaRPr>
          </a:p>
          <a:p>
            <a:pPr marL="0" indent="0">
              <a:buNone/>
            </a:pPr>
            <a:r>
              <a:rPr lang="ja-JP" altLang="en-US" sz="3000" dirty="0">
                <a:solidFill>
                  <a:schemeClr val="tx1"/>
                </a:solidFill>
              </a:rPr>
              <a:t>　（４）管理者の業務範囲の拡大</a:t>
            </a:r>
            <a:endParaRPr lang="en-US" altLang="ja-JP" sz="3000" dirty="0">
              <a:solidFill>
                <a:schemeClr val="tx1"/>
              </a:solidFill>
            </a:endParaRPr>
          </a:p>
          <a:p>
            <a:pPr marL="0" indent="0">
              <a:buNone/>
            </a:pPr>
            <a:r>
              <a:rPr lang="ja-JP" altLang="en-US" sz="3000" dirty="0">
                <a:solidFill>
                  <a:schemeClr val="tx1"/>
                </a:solidFill>
              </a:rPr>
              <a:t>　（５）書面掲示規制の見直し（ウェブサイトへの掲載）</a:t>
            </a:r>
            <a:endParaRPr lang="en-US" altLang="ja-JP" sz="3000" dirty="0">
              <a:solidFill>
                <a:schemeClr val="tx1"/>
              </a:solidFill>
            </a:endParaRPr>
          </a:p>
          <a:p>
            <a:pPr marL="0" indent="0">
              <a:buNone/>
            </a:pPr>
            <a:r>
              <a:rPr lang="ja-JP" altLang="en-US" sz="3000" dirty="0">
                <a:solidFill>
                  <a:schemeClr val="tx1"/>
                </a:solidFill>
              </a:rPr>
              <a:t>　</a:t>
            </a:r>
            <a:br>
              <a:rPr lang="en-US" altLang="ja-JP" sz="2200" dirty="0"/>
            </a:br>
            <a:endParaRPr lang="en-US" altLang="ja-JP" sz="2200" dirty="0"/>
          </a:p>
          <a:p>
            <a:pPr marL="0" indent="0">
              <a:buNone/>
            </a:pPr>
            <a:endParaRPr lang="en-US" altLang="ja-JP" dirty="0"/>
          </a:p>
          <a:p>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3</a:t>
            </a:fld>
            <a:endParaRPr kumimoji="1" lang="ja-JP" altLang="en-US"/>
          </a:p>
        </p:txBody>
      </p:sp>
      <p:pic>
        <p:nvPicPr>
          <p:cNvPr id="5" name="録音したサウンド">
            <a:hlinkClick r:id="" action="ppaction://media"/>
            <a:extLst>
              <a:ext uri="{FF2B5EF4-FFF2-40B4-BE49-F238E27FC236}">
                <a16:creationId xmlns:a16="http://schemas.microsoft.com/office/drawing/2014/main" id="{37F83143-41AC-41CC-A896-EFC0DBEDE3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12194621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25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15856" y="920861"/>
            <a:ext cx="9404723" cy="1029241"/>
          </a:xfrm>
        </p:spPr>
        <p:txBody>
          <a:bodyPr>
            <a:noAutofit/>
          </a:bodyPr>
          <a:lstStyle/>
          <a:p>
            <a:r>
              <a:rPr lang="ja-JP" altLang="en-US" sz="4000" b="1" dirty="0">
                <a:solidFill>
                  <a:schemeClr val="tx1">
                    <a:lumMod val="95000"/>
                  </a:schemeClr>
                </a:solidFill>
              </a:rPr>
              <a:t>（１）業務継続計画未策定減算の導入</a:t>
            </a:r>
            <a:br>
              <a:rPr lang="en-US" altLang="ja-JP" sz="4000" dirty="0"/>
            </a:br>
            <a:endParaRPr kumimoji="1" lang="ja-JP" altLang="en-US" sz="40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4</a:t>
            </a:fld>
            <a:endParaRPr kumimoji="1" lang="ja-JP" altLang="en-US"/>
          </a:p>
        </p:txBody>
      </p:sp>
      <p:sp>
        <p:nvSpPr>
          <p:cNvPr id="5" name="コンテンツ プレースホルダー 2"/>
          <p:cNvSpPr txBox="1">
            <a:spLocks/>
          </p:cNvSpPr>
          <p:nvPr/>
        </p:nvSpPr>
        <p:spPr>
          <a:xfrm>
            <a:off x="1934361" y="2301945"/>
            <a:ext cx="9845630" cy="4761795"/>
          </a:xfrm>
          <a:prstGeom prst="rect">
            <a:avLst/>
          </a:prstGeom>
        </p:spPr>
        <p:txBody>
          <a:bodyPr vert="horz" lIns="91440" tIns="45720" rIns="91440" bIns="45720" rtlCol="0">
            <a:normAutofit fontScale="925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t>　業務継続計画策定は、令和３年度改正時に令和６年３月までに策定するよう全事業所に義務付けられておりました。</a:t>
            </a:r>
            <a:endParaRPr lang="en-US" altLang="ja-JP" sz="2800" dirty="0"/>
          </a:p>
          <a:p>
            <a:pPr marL="0" indent="0">
              <a:buNone/>
            </a:pPr>
            <a:r>
              <a:rPr lang="ja-JP" altLang="en-US" sz="2800" dirty="0"/>
              <a:t>　市内事業所については「策定済」であると確認しております。</a:t>
            </a:r>
            <a:endParaRPr lang="en-US" altLang="ja-JP" sz="2800" dirty="0"/>
          </a:p>
          <a:p>
            <a:pPr marL="0" indent="0">
              <a:buNone/>
            </a:pPr>
            <a:r>
              <a:rPr lang="ja-JP" altLang="en-US" sz="2800" dirty="0"/>
              <a:t>　ご対応ありがとうございました。</a:t>
            </a:r>
            <a:endParaRPr lang="en-US" altLang="ja-JP" sz="2800" dirty="0"/>
          </a:p>
          <a:p>
            <a:pPr marL="0" indent="0">
              <a:buNone/>
            </a:pPr>
            <a:endParaRPr lang="en-US" altLang="ja-JP" sz="2800" dirty="0"/>
          </a:p>
          <a:p>
            <a:pPr marL="0" indent="0">
              <a:buNone/>
            </a:pPr>
            <a:r>
              <a:rPr lang="ja-JP" altLang="en-US" sz="2800" dirty="0"/>
              <a:t>　業務継続計画については、状況に応じて、更新していくことが求められております。引き続き、よろしくお願いいたします。　</a:t>
            </a:r>
            <a:r>
              <a:rPr lang="ja-JP" altLang="en-US" sz="2400" dirty="0"/>
              <a:t>　　　　　　　</a:t>
            </a:r>
            <a:endParaRPr lang="en-US" altLang="ja-JP" sz="2400" dirty="0"/>
          </a:p>
          <a:p>
            <a:pPr marL="0" indent="0">
              <a:buNone/>
            </a:pPr>
            <a:endParaRPr lang="en-US" altLang="ja-JP" sz="2400" dirty="0"/>
          </a:p>
          <a:p>
            <a:pPr marL="0" indent="0">
              <a:buNone/>
            </a:pPr>
            <a:r>
              <a:rPr lang="ja-JP" altLang="en-US" sz="2400" dirty="0"/>
              <a:t>　　　　　　　　　　　　　　</a:t>
            </a:r>
          </a:p>
        </p:txBody>
      </p:sp>
      <p:pic>
        <p:nvPicPr>
          <p:cNvPr id="3" name="録音したサウンド">
            <a:hlinkClick r:id="" action="ppaction://media"/>
            <a:extLst>
              <a:ext uri="{FF2B5EF4-FFF2-40B4-BE49-F238E27FC236}">
                <a16:creationId xmlns:a16="http://schemas.microsoft.com/office/drawing/2014/main" id="{AD754804-7F5D-46C2-AAFA-D3B4B94C2C7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419329900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8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80543" y="1348714"/>
            <a:ext cx="10630913" cy="1127991"/>
          </a:xfrm>
        </p:spPr>
        <p:txBody>
          <a:bodyPr>
            <a:normAutofit fontScale="90000"/>
          </a:bodyPr>
          <a:lstStyle/>
          <a:p>
            <a:r>
              <a:rPr lang="ja-JP" altLang="en-US" sz="4400" b="1" dirty="0">
                <a:solidFill>
                  <a:schemeClr val="tx1">
                    <a:lumMod val="95000"/>
                  </a:schemeClr>
                </a:solidFill>
                <a:latin typeface="+mj-ea"/>
              </a:rPr>
              <a:t>（２）高齢者虐待防止措置未実施減算の導入</a:t>
            </a:r>
            <a:br>
              <a:rPr lang="en-US" altLang="ja-JP" sz="4400" dirty="0">
                <a:latin typeface="+mj-ea"/>
              </a:rPr>
            </a:br>
            <a:endParaRPr kumimoji="1" lang="ja-JP" altLang="en-US" sz="4400" dirty="0">
              <a:latin typeface="+mj-ea"/>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5</a:t>
            </a:fld>
            <a:endParaRPr kumimoji="1" lang="ja-JP" altLang="en-US"/>
          </a:p>
        </p:txBody>
      </p:sp>
      <p:sp>
        <p:nvSpPr>
          <p:cNvPr id="5" name="コンテンツ プレースホルダー 2"/>
          <p:cNvSpPr txBox="1">
            <a:spLocks/>
          </p:cNvSpPr>
          <p:nvPr/>
        </p:nvSpPr>
        <p:spPr>
          <a:xfrm>
            <a:off x="1780209" y="2164490"/>
            <a:ext cx="10002383" cy="540217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t>　</a:t>
            </a:r>
            <a:r>
              <a:rPr lang="ja-JP" altLang="en-US" sz="2400" dirty="0"/>
              <a:t>高齢者虐待防止措置は令和３年度改正時に令和６年３月までに措置するよう全事業所に義務付けられておりました。</a:t>
            </a:r>
            <a:endParaRPr lang="en-US" altLang="ja-JP" sz="2400" dirty="0"/>
          </a:p>
          <a:p>
            <a:pPr marL="0" indent="0">
              <a:buNone/>
            </a:pPr>
            <a:r>
              <a:rPr lang="ja-JP" altLang="en-US" sz="2400" dirty="0">
                <a:latin typeface="+mn-ea"/>
              </a:rPr>
              <a:t>　市内事業所については「策定済」であると確認しております。</a:t>
            </a:r>
            <a:endParaRPr lang="en-US" altLang="ja-JP" sz="2400" dirty="0">
              <a:latin typeface="+mn-ea"/>
            </a:endParaRPr>
          </a:p>
          <a:p>
            <a:pPr marL="0" indent="0">
              <a:buNone/>
            </a:pPr>
            <a:r>
              <a:rPr lang="ja-JP" altLang="en-US" sz="2400" dirty="0">
                <a:latin typeface="+mn-ea"/>
              </a:rPr>
              <a:t>　ご対応ありがとうございました。</a:t>
            </a:r>
            <a:endParaRPr lang="en-US" altLang="ja-JP" sz="2400" dirty="0">
              <a:latin typeface="+mn-ea"/>
            </a:endParaRPr>
          </a:p>
          <a:p>
            <a:pPr marL="0" indent="0">
              <a:buNone/>
            </a:pPr>
            <a:endParaRPr lang="en-US" altLang="ja-JP" sz="2400" dirty="0">
              <a:latin typeface="+mn-ea"/>
            </a:endParaRPr>
          </a:p>
          <a:p>
            <a:pPr marL="0" indent="0">
              <a:buNone/>
            </a:pPr>
            <a:r>
              <a:rPr lang="ja-JP" altLang="en-US" sz="2400" dirty="0">
                <a:latin typeface="+mn-ea"/>
              </a:rPr>
              <a:t>　虐待の防止のための対策を検討する委員会を定期的に開催（テレビ電話装置等の活用可能）するとともに、その結果について、従業者に周知徹底を図ること、従業者に対し、虐待の防止のための研修を定期的に実施することを今後もよろしくお願いいたします。</a:t>
            </a:r>
            <a:endParaRPr lang="en-US" altLang="ja-JP" sz="2400" dirty="0">
              <a:latin typeface="+mn-ea"/>
            </a:endParaRPr>
          </a:p>
          <a:p>
            <a:pPr marL="0" indent="0">
              <a:buNone/>
            </a:pPr>
            <a:endParaRPr lang="en-US" altLang="ja-JP" sz="2800" dirty="0">
              <a:latin typeface="+mn-ea"/>
            </a:endParaRPr>
          </a:p>
          <a:p>
            <a:pPr marL="0" indent="0">
              <a:buNone/>
            </a:pPr>
            <a:endParaRPr lang="en-US" altLang="ja-JP" sz="2800" dirty="0">
              <a:latin typeface="+mn-ea"/>
            </a:endParaRPr>
          </a:p>
          <a:p>
            <a:pPr marL="0" indent="0">
              <a:buNone/>
            </a:pPr>
            <a:endParaRPr lang="en-US" altLang="ja-JP" sz="2800" dirty="0">
              <a:latin typeface="+mn-ea"/>
            </a:endParaRPr>
          </a:p>
          <a:p>
            <a:pPr marL="0" indent="0">
              <a:buNone/>
            </a:pPr>
            <a:endParaRPr lang="en-US" altLang="ja-JP" sz="2800" dirty="0">
              <a:latin typeface="+mn-ea"/>
            </a:endParaRPr>
          </a:p>
          <a:p>
            <a:pPr marL="0" indent="0">
              <a:buNone/>
            </a:pPr>
            <a:endParaRPr lang="en-US" altLang="ja-JP" sz="2800" dirty="0">
              <a:latin typeface="+mn-ea"/>
            </a:endParaRPr>
          </a:p>
          <a:p>
            <a:pPr marL="0" indent="0">
              <a:buNone/>
            </a:pPr>
            <a:endParaRPr lang="ja-JP" altLang="en-US" sz="2800" dirty="0">
              <a:latin typeface="+mn-ea"/>
            </a:endParaRPr>
          </a:p>
          <a:p>
            <a:pPr marL="0" indent="0">
              <a:buNone/>
            </a:pPr>
            <a:endParaRPr lang="en-US" altLang="ja-JP" sz="2800" dirty="0">
              <a:latin typeface="+mn-ea"/>
            </a:endParaRPr>
          </a:p>
          <a:p>
            <a:pPr marL="0" indent="0">
              <a:buNone/>
            </a:pPr>
            <a:endParaRPr lang="en-US" altLang="ja-JP" sz="2800" dirty="0">
              <a:latin typeface="+mn-ea"/>
            </a:endParaRPr>
          </a:p>
        </p:txBody>
      </p:sp>
      <p:pic>
        <p:nvPicPr>
          <p:cNvPr id="3" name="録音したサウンド">
            <a:hlinkClick r:id="" action="ppaction://media"/>
            <a:extLst>
              <a:ext uri="{FF2B5EF4-FFF2-40B4-BE49-F238E27FC236}">
                <a16:creationId xmlns:a16="http://schemas.microsoft.com/office/drawing/2014/main" id="{A7B24668-B13D-4AB2-9802-4520A320BC5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34447"/>
            <a:ext cx="487363" cy="487363"/>
          </a:xfrm>
          <a:prstGeom prst="rect">
            <a:avLst/>
          </a:prstGeom>
        </p:spPr>
      </p:pic>
    </p:spTree>
    <p:extLst>
      <p:ext uri="{BB962C8B-B14F-4D97-AF65-F5344CB8AC3E}">
        <p14:creationId xmlns:p14="http://schemas.microsoft.com/office/powerpoint/2010/main" val="52669898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70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87576" y="1334124"/>
            <a:ext cx="8492942" cy="1228257"/>
          </a:xfrm>
        </p:spPr>
        <p:txBody>
          <a:bodyPr>
            <a:noAutofit/>
          </a:bodyPr>
          <a:lstStyle/>
          <a:p>
            <a:r>
              <a:rPr lang="ja-JP" altLang="en-US" sz="4000" b="1" dirty="0">
                <a:solidFill>
                  <a:schemeClr val="tx1">
                    <a:lumMod val="95000"/>
                  </a:schemeClr>
                </a:solidFill>
              </a:rPr>
              <a:t>（３）身体的拘束等の適正化の推進</a:t>
            </a:r>
            <a:endParaRPr lang="ja-JP" altLang="en-US" sz="4000" dirty="0">
              <a:solidFill>
                <a:schemeClr val="tx1">
                  <a:lumMod val="95000"/>
                </a:schemeClr>
              </a:solidFill>
            </a:endParaRP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6</a:t>
            </a:fld>
            <a:endParaRPr kumimoji="1" lang="ja-JP" altLang="en-US" dirty="0"/>
          </a:p>
        </p:txBody>
      </p:sp>
      <p:sp>
        <p:nvSpPr>
          <p:cNvPr id="5" name="コンテンツ プレースホルダー 2"/>
          <p:cNvSpPr txBox="1">
            <a:spLocks/>
          </p:cNvSpPr>
          <p:nvPr/>
        </p:nvSpPr>
        <p:spPr>
          <a:xfrm>
            <a:off x="1887576" y="3131820"/>
            <a:ext cx="9901445" cy="3535376"/>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t>　</a:t>
            </a:r>
            <a:r>
              <a:rPr lang="ja-JP" altLang="en-US" sz="3200" dirty="0"/>
              <a:t>利用者又は他の利用者等の生命又は身体を保護するため緊急やむを得ない場合を除き、身体的拘束等を行ってはならないこととし、身体的拘束等を行う場合には、その態様及び時間、その際の利用者の心身の状況並びに緊急やむを得ない理由を記録することが義務付けられます。</a:t>
            </a:r>
            <a:r>
              <a:rPr lang="ja-JP" altLang="en-US" sz="3200" dirty="0">
                <a:latin typeface="+mn-ea"/>
              </a:rPr>
              <a:t>　</a:t>
            </a:r>
            <a:endParaRPr lang="en-US" altLang="ja-JP" sz="3200" dirty="0">
              <a:latin typeface="+mn-ea"/>
            </a:endParaRPr>
          </a:p>
          <a:p>
            <a:pPr marL="0" indent="0">
              <a:buNone/>
            </a:pPr>
            <a:endParaRPr lang="en-US" altLang="ja-JP" sz="3200" dirty="0">
              <a:latin typeface="+mn-ea"/>
            </a:endParaRPr>
          </a:p>
          <a:p>
            <a:pPr marL="0" indent="0">
              <a:buNone/>
            </a:pPr>
            <a:endParaRPr lang="en-US" altLang="ja-JP" sz="3200" dirty="0">
              <a:latin typeface="+mn-ea"/>
            </a:endParaRPr>
          </a:p>
          <a:p>
            <a:pPr marL="0" indent="0">
              <a:buNone/>
            </a:pPr>
            <a:endParaRPr lang="ja-JP" altLang="en-US" sz="3200" dirty="0">
              <a:latin typeface="+mn-ea"/>
            </a:endParaRPr>
          </a:p>
          <a:p>
            <a:pPr marL="0" indent="0">
              <a:buNone/>
            </a:pPr>
            <a:r>
              <a:rPr lang="ja-JP" altLang="en-US" sz="2400" dirty="0"/>
              <a:t>　　　</a:t>
            </a:r>
          </a:p>
        </p:txBody>
      </p:sp>
      <p:pic>
        <p:nvPicPr>
          <p:cNvPr id="3" name="録音したサウンド">
            <a:hlinkClick r:id="" action="ppaction://media"/>
            <a:extLst>
              <a:ext uri="{FF2B5EF4-FFF2-40B4-BE49-F238E27FC236}">
                <a16:creationId xmlns:a16="http://schemas.microsoft.com/office/drawing/2014/main" id="{83FF6809-7FD9-47CF-AF3E-E57D7DE2214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52878"/>
            <a:ext cx="487363" cy="487363"/>
          </a:xfrm>
          <a:prstGeom prst="rect">
            <a:avLst/>
          </a:prstGeom>
        </p:spPr>
      </p:pic>
    </p:spTree>
    <p:extLst>
      <p:ext uri="{BB962C8B-B14F-4D97-AF65-F5344CB8AC3E}">
        <p14:creationId xmlns:p14="http://schemas.microsoft.com/office/powerpoint/2010/main" val="291116264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59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01630" y="1337005"/>
            <a:ext cx="8550594" cy="1280890"/>
          </a:xfrm>
        </p:spPr>
        <p:txBody>
          <a:bodyPr>
            <a:normAutofit/>
          </a:bodyPr>
          <a:lstStyle/>
          <a:p>
            <a:r>
              <a:rPr lang="ja-JP" altLang="en-US" sz="4400" b="1" dirty="0">
                <a:solidFill>
                  <a:schemeClr val="tx1">
                    <a:lumMod val="95000"/>
                  </a:schemeClr>
                </a:solidFill>
              </a:rPr>
              <a:t>（４）管理者の業務範囲の拡大</a:t>
            </a:r>
            <a:endParaRPr kumimoji="1" lang="ja-JP" altLang="en-US" sz="4400" dirty="0"/>
          </a:p>
        </p:txBody>
      </p:sp>
      <p:sp>
        <p:nvSpPr>
          <p:cNvPr id="3" name="コンテンツ プレースホルダー 2"/>
          <p:cNvSpPr>
            <a:spLocks noGrp="1"/>
          </p:cNvSpPr>
          <p:nvPr>
            <p:ph idx="1"/>
          </p:nvPr>
        </p:nvSpPr>
        <p:spPr>
          <a:xfrm>
            <a:off x="2050867" y="1590831"/>
            <a:ext cx="9845630" cy="864690"/>
          </a:xfrm>
        </p:spPr>
        <p:txBody>
          <a:bodyPr>
            <a:normAutofit/>
          </a:bodyPr>
          <a:lstStyle/>
          <a:p>
            <a:pPr marL="0" indent="0">
              <a:buNone/>
            </a:pPr>
            <a:r>
              <a:rPr lang="ja-JP" altLang="en-US" sz="2400" dirty="0"/>
              <a:t>　　</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7</a:t>
            </a:fld>
            <a:endParaRPr kumimoji="1" lang="ja-JP" altLang="en-US"/>
          </a:p>
        </p:txBody>
      </p:sp>
      <p:sp>
        <p:nvSpPr>
          <p:cNvPr id="5" name="コンテンツ プレースホルダー 2"/>
          <p:cNvSpPr txBox="1">
            <a:spLocks/>
          </p:cNvSpPr>
          <p:nvPr/>
        </p:nvSpPr>
        <p:spPr>
          <a:xfrm>
            <a:off x="1801630" y="2617895"/>
            <a:ext cx="9845631" cy="444584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t>　</a:t>
            </a:r>
            <a:r>
              <a:rPr lang="ja-JP" altLang="en-US" sz="2400" dirty="0"/>
              <a:t>提供する介護サービスの質を担保しつつ、介護サービス事業所を効率的に運営する観点から、管理者の責務について、利用者へのサービス提供の場面等で生じる事象を適時かつ適切に把握しながら、職員及び業務の一元的な管理・指揮命令を行うことである旨を明確化した上で、管理者が兼務できる事業所の範囲について、管理者がその責務を果たせる場合には、</a:t>
            </a:r>
            <a:r>
              <a:rPr lang="ja-JP" altLang="en-US" sz="2400" b="1" dirty="0"/>
              <a:t>同一敷地内における他の事業所、施設等ではなくても差し支えない</a:t>
            </a:r>
            <a:r>
              <a:rPr lang="ja-JP" altLang="en-US" sz="2400" dirty="0"/>
              <a:t>旨を明確化する。</a:t>
            </a:r>
            <a:endParaRPr lang="en-US" altLang="ja-JP" sz="2400" dirty="0"/>
          </a:p>
          <a:p>
            <a:pPr marL="0" indent="0">
              <a:buNone/>
            </a:pPr>
            <a:endParaRPr lang="en-US" altLang="ja-JP" sz="2800" dirty="0">
              <a:latin typeface="+mn-ea"/>
            </a:endParaRPr>
          </a:p>
          <a:p>
            <a:pPr marL="0" indent="0">
              <a:buNone/>
            </a:pPr>
            <a:endParaRPr lang="en-US" altLang="ja-JP" sz="2800" dirty="0">
              <a:latin typeface="+mn-ea"/>
            </a:endParaRPr>
          </a:p>
          <a:p>
            <a:pPr marL="0" indent="0">
              <a:buNone/>
            </a:pPr>
            <a:endParaRPr lang="en-US" altLang="ja-JP" sz="2800" dirty="0">
              <a:latin typeface="+mn-ea"/>
            </a:endParaRPr>
          </a:p>
          <a:p>
            <a:pPr marL="0" indent="0">
              <a:buNone/>
            </a:pPr>
            <a:endParaRPr lang="en-US" altLang="ja-JP" sz="2800" dirty="0">
              <a:latin typeface="+mn-ea"/>
            </a:endParaRPr>
          </a:p>
          <a:p>
            <a:pPr marL="0" indent="0">
              <a:buNone/>
            </a:pPr>
            <a:endParaRPr lang="en-US" altLang="ja-JP" sz="3200" dirty="0">
              <a:latin typeface="+mn-ea"/>
            </a:endParaRPr>
          </a:p>
        </p:txBody>
      </p:sp>
      <p:pic>
        <p:nvPicPr>
          <p:cNvPr id="6" name="録音したサウンド">
            <a:hlinkClick r:id="" action="ppaction://media"/>
            <a:extLst>
              <a:ext uri="{FF2B5EF4-FFF2-40B4-BE49-F238E27FC236}">
                <a16:creationId xmlns:a16="http://schemas.microsoft.com/office/drawing/2014/main" id="{507EA132-F294-45C7-B7F4-735BD702D5D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47261" y="0"/>
            <a:ext cx="487363" cy="487363"/>
          </a:xfrm>
          <a:prstGeom prst="rect">
            <a:avLst/>
          </a:prstGeom>
        </p:spPr>
      </p:pic>
    </p:spTree>
    <p:extLst>
      <p:ext uri="{BB962C8B-B14F-4D97-AF65-F5344CB8AC3E}">
        <p14:creationId xmlns:p14="http://schemas.microsoft.com/office/powerpoint/2010/main" val="249383267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11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a:extLst>
              <a:ext uri="{FF2B5EF4-FFF2-40B4-BE49-F238E27FC236}">
                <a16:creationId xmlns:a16="http://schemas.microsoft.com/office/drawing/2014/main" id="{379221BB-470D-4ED9-BFA5-EF7DC488169B}"/>
              </a:ext>
            </a:extLst>
          </p:cNvPr>
          <p:cNvSpPr>
            <a:spLocks noGrp="1"/>
          </p:cNvSpPr>
          <p:nvPr>
            <p:ph type="title"/>
          </p:nvPr>
        </p:nvSpPr>
        <p:spPr>
          <a:xfrm>
            <a:off x="1689201" y="1129159"/>
            <a:ext cx="10328589" cy="1280890"/>
          </a:xfrm>
        </p:spPr>
        <p:txBody>
          <a:bodyPr>
            <a:normAutofit fontScale="90000"/>
          </a:bodyPr>
          <a:lstStyle/>
          <a:p>
            <a:r>
              <a:rPr lang="ja-JP" altLang="en-US" sz="4400" b="1" dirty="0">
                <a:solidFill>
                  <a:schemeClr val="tx1">
                    <a:lumMod val="95000"/>
                  </a:schemeClr>
                </a:solidFill>
                <a:latin typeface="+mj-ea"/>
              </a:rPr>
              <a:t>（５）書面掲示規制の見直し</a:t>
            </a:r>
            <a:br>
              <a:rPr lang="en-US" altLang="ja-JP" sz="4400" b="1" dirty="0">
                <a:solidFill>
                  <a:schemeClr val="tx1">
                    <a:lumMod val="95000"/>
                  </a:schemeClr>
                </a:solidFill>
                <a:latin typeface="+mj-ea"/>
              </a:rPr>
            </a:br>
            <a:r>
              <a:rPr lang="ja-JP" altLang="en-US" sz="4400" b="1" dirty="0">
                <a:solidFill>
                  <a:schemeClr val="tx1">
                    <a:lumMod val="95000"/>
                  </a:schemeClr>
                </a:solidFill>
                <a:latin typeface="+mj-ea"/>
              </a:rPr>
              <a:t>　　　　　　（ウェブサイトへの掲載）</a:t>
            </a:r>
            <a:br>
              <a:rPr lang="en-US" altLang="ja-JP" sz="4400" b="1" dirty="0">
                <a:solidFill>
                  <a:schemeClr val="tx1">
                    <a:lumMod val="95000"/>
                  </a:schemeClr>
                </a:solidFill>
                <a:latin typeface="+mj-ea"/>
              </a:rPr>
            </a:br>
            <a:endParaRPr kumimoji="1" lang="ja-JP" altLang="en-US" sz="4400" dirty="0"/>
          </a:p>
        </p:txBody>
      </p:sp>
      <p:sp>
        <p:nvSpPr>
          <p:cNvPr id="3" name="コンテンツ プレースホルダー 2"/>
          <p:cNvSpPr>
            <a:spLocks noGrp="1"/>
          </p:cNvSpPr>
          <p:nvPr>
            <p:ph idx="1"/>
          </p:nvPr>
        </p:nvSpPr>
        <p:spPr>
          <a:xfrm>
            <a:off x="1437740" y="2410049"/>
            <a:ext cx="10328589" cy="4265077"/>
          </a:xfrm>
        </p:spPr>
        <p:txBody>
          <a:bodyPr>
            <a:normAutofit/>
          </a:bodyPr>
          <a:lstStyle/>
          <a:p>
            <a:pPr marL="0" indent="0">
              <a:buNone/>
            </a:pPr>
            <a:endParaRPr lang="en-US" altLang="ja-JP" sz="4000" b="1" dirty="0">
              <a:solidFill>
                <a:srgbClr val="00B050"/>
              </a:solidFill>
            </a:endParaRPr>
          </a:p>
          <a:p>
            <a:pPr marL="0" indent="0">
              <a:buNone/>
            </a:pPr>
            <a:r>
              <a:rPr lang="ja-JP" altLang="en-US" sz="2800" b="0" i="0" dirty="0">
                <a:solidFill>
                  <a:schemeClr val="tx1"/>
                </a:solidFill>
                <a:effectLst/>
                <a:latin typeface="+mn-ea"/>
              </a:rPr>
              <a:t>　事業者は、重要事項を事業所の見やすい場所に掲示することが義務付けられていましたが、令和７年４月からは、重要事項をウェブサイトにも掲載することが規定されております。</a:t>
            </a:r>
            <a:endParaRPr lang="en-US" altLang="ja-JP" sz="2800" b="0" i="0" dirty="0">
              <a:solidFill>
                <a:schemeClr val="tx1"/>
              </a:solidFill>
              <a:effectLst/>
              <a:latin typeface="+mn-ea"/>
            </a:endParaRPr>
          </a:p>
          <a:p>
            <a:pPr marL="0" indent="0">
              <a:buNone/>
            </a:pPr>
            <a:endParaRPr lang="en-US" altLang="ja-JP" sz="2800" b="0" i="0" dirty="0">
              <a:solidFill>
                <a:schemeClr val="tx1"/>
              </a:solidFill>
              <a:effectLst/>
              <a:latin typeface="+mn-ea"/>
            </a:endParaRPr>
          </a:p>
          <a:p>
            <a:pPr marL="0" indent="0">
              <a:buNone/>
            </a:pPr>
            <a:r>
              <a:rPr lang="ja-JP" altLang="en-US" sz="2800" dirty="0">
                <a:solidFill>
                  <a:schemeClr val="tx1"/>
                </a:solidFill>
                <a:latin typeface="+mn-ea"/>
              </a:rPr>
              <a:t>　</a:t>
            </a:r>
            <a:r>
              <a:rPr lang="en-US" altLang="ja-JP" sz="2800" dirty="0">
                <a:solidFill>
                  <a:schemeClr val="tx1"/>
                </a:solidFill>
                <a:latin typeface="+mn-ea"/>
              </a:rPr>
              <a:t>※</a:t>
            </a:r>
            <a:r>
              <a:rPr lang="ja-JP" altLang="en-US" sz="2800" b="0" i="0" dirty="0">
                <a:solidFill>
                  <a:schemeClr val="tx1"/>
                </a:solidFill>
                <a:effectLst/>
                <a:latin typeface="+mn-ea"/>
              </a:rPr>
              <a:t>ウェブサイトとは、法人のホームページ等又は介護サービス情報公表システムのことをいいます。</a:t>
            </a:r>
            <a:endParaRPr lang="en-US" altLang="ja-JP" sz="2800" b="0" i="0" dirty="0">
              <a:solidFill>
                <a:schemeClr val="tx1"/>
              </a:solidFill>
              <a:effectLst/>
              <a:latin typeface="+mn-ea"/>
            </a:endParaRPr>
          </a:p>
          <a:p>
            <a:pPr marL="0" indent="0">
              <a:buNone/>
            </a:pPr>
            <a:r>
              <a:rPr lang="ja-JP" altLang="en-US" sz="2800" dirty="0">
                <a:solidFill>
                  <a:schemeClr val="tx1"/>
                </a:solidFill>
                <a:latin typeface="+mn-ea"/>
              </a:rPr>
              <a:t>　</a:t>
            </a: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8</a:t>
            </a:fld>
            <a:endParaRPr kumimoji="1" lang="ja-JP" altLang="en-US"/>
          </a:p>
        </p:txBody>
      </p:sp>
      <p:pic>
        <p:nvPicPr>
          <p:cNvPr id="2" name="録音したサウンド">
            <a:hlinkClick r:id="" action="ppaction://media"/>
            <a:extLst>
              <a:ext uri="{FF2B5EF4-FFF2-40B4-BE49-F238E27FC236}">
                <a16:creationId xmlns:a16="http://schemas.microsoft.com/office/drawing/2014/main" id="{8EE15F1F-78F7-40A2-BF80-6B865208C29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1351"/>
            <a:ext cx="487363" cy="487363"/>
          </a:xfrm>
          <a:prstGeom prst="rect">
            <a:avLst/>
          </a:prstGeom>
        </p:spPr>
      </p:pic>
    </p:spTree>
    <p:extLst>
      <p:ext uri="{BB962C8B-B14F-4D97-AF65-F5344CB8AC3E}">
        <p14:creationId xmlns:p14="http://schemas.microsoft.com/office/powerpoint/2010/main" val="69191713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33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C6B177C-22A2-4E4F-9CF9-B26138A45681}"/>
              </a:ext>
            </a:extLst>
          </p:cNvPr>
          <p:cNvSpPr>
            <a:spLocks noGrp="1"/>
          </p:cNvSpPr>
          <p:nvPr>
            <p:ph type="sldNum" sz="quarter" idx="12"/>
          </p:nvPr>
        </p:nvSpPr>
        <p:spPr/>
        <p:txBody>
          <a:bodyPr/>
          <a:lstStyle/>
          <a:p>
            <a:fld id="{C9C2AF26-EAE5-4B8E-BB8F-2062AE9C7BE0}" type="slidenum">
              <a:rPr kumimoji="1" lang="ja-JP" altLang="en-US" smtClean="0"/>
              <a:t>9</a:t>
            </a:fld>
            <a:endParaRPr kumimoji="1" lang="ja-JP" altLang="en-US"/>
          </a:p>
        </p:txBody>
      </p:sp>
      <p:sp>
        <p:nvSpPr>
          <p:cNvPr id="2" name="タイトル 1">
            <a:extLst>
              <a:ext uri="{FF2B5EF4-FFF2-40B4-BE49-F238E27FC236}">
                <a16:creationId xmlns:a16="http://schemas.microsoft.com/office/drawing/2014/main" id="{18C58502-78FF-40CA-BEF8-511E83C19CA2}"/>
              </a:ext>
            </a:extLst>
          </p:cNvPr>
          <p:cNvSpPr>
            <a:spLocks noGrp="1"/>
          </p:cNvSpPr>
          <p:nvPr>
            <p:ph type="title" idx="4294967295"/>
          </p:nvPr>
        </p:nvSpPr>
        <p:spPr>
          <a:xfrm>
            <a:off x="2976563" y="2211070"/>
            <a:ext cx="8872537" cy="4090988"/>
          </a:xfrm>
        </p:spPr>
        <p:txBody>
          <a:bodyPr/>
          <a:lstStyle/>
          <a:p>
            <a:r>
              <a:rPr kumimoji="1" lang="ja-JP" altLang="en-US" sz="6000" dirty="0"/>
              <a:t>居宅介護支援事業所</a:t>
            </a:r>
            <a:br>
              <a:rPr kumimoji="1" lang="en-US" altLang="ja-JP" sz="6000" dirty="0"/>
            </a:br>
            <a:r>
              <a:rPr kumimoji="1" lang="ja-JP" altLang="en-US" sz="6000" dirty="0"/>
              <a:t>　　</a:t>
            </a:r>
            <a:br>
              <a:rPr kumimoji="1" lang="en-US" altLang="ja-JP" sz="6000" dirty="0"/>
            </a:br>
            <a:r>
              <a:rPr kumimoji="1" lang="ja-JP" altLang="en-US" sz="6000" dirty="0"/>
              <a:t>個別の変更点</a:t>
            </a:r>
            <a:br>
              <a:rPr kumimoji="1" lang="ja-JP" altLang="en-US" sz="4400" dirty="0"/>
            </a:br>
            <a:endParaRPr kumimoji="1" lang="ja-JP" altLang="en-US" dirty="0"/>
          </a:p>
        </p:txBody>
      </p:sp>
      <p:pic>
        <p:nvPicPr>
          <p:cNvPr id="3" name="録音したサウンド">
            <a:hlinkClick r:id="" action="ppaction://media"/>
            <a:extLst>
              <a:ext uri="{FF2B5EF4-FFF2-40B4-BE49-F238E27FC236}">
                <a16:creationId xmlns:a16="http://schemas.microsoft.com/office/drawing/2014/main" id="{F9396316-DF1A-4272-87EC-78ADDE09A2E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0152591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34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ウィスプ">
  <a:themeElements>
    <a:clrScheme name="ウィスプ">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ウィスプ">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ウィスプ">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3852</TotalTime>
  <Words>3520</Words>
  <Application>Microsoft Office PowerPoint</Application>
  <PresentationFormat>ワイド画面</PresentationFormat>
  <Paragraphs>305</Paragraphs>
  <Slides>21</Slides>
  <Notes>21</Notes>
  <HiddenSlides>0</HiddenSlides>
  <MMClips>21</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21</vt:i4>
      </vt:variant>
    </vt:vector>
  </HeadingPairs>
  <TitlesOfParts>
    <vt:vector size="29" baseType="lpstr">
      <vt:lpstr>ＭＳ Ｐゴシック</vt:lpstr>
      <vt:lpstr>メイリオ</vt:lpstr>
      <vt:lpstr>Arial</vt:lpstr>
      <vt:lpstr>Calibri</vt:lpstr>
      <vt:lpstr>Century</vt:lpstr>
      <vt:lpstr>Century Gothic</vt:lpstr>
      <vt:lpstr>Wingdings 3</vt:lpstr>
      <vt:lpstr>ウィスプ</vt:lpstr>
      <vt:lpstr>令和７年度 入間市指定居宅介護支援事業所　　　　　 　集団指導</vt:lpstr>
      <vt:lpstr>本日の内容について</vt:lpstr>
      <vt:lpstr>令和６年度 介護報酬改定の主な事項についての確認</vt:lpstr>
      <vt:lpstr>（１）業務継続計画未策定減算の導入 </vt:lpstr>
      <vt:lpstr>（２）高齢者虐待防止措置未実施減算の導入 </vt:lpstr>
      <vt:lpstr>（３）身体的拘束等の適正化の推進</vt:lpstr>
      <vt:lpstr>（４）管理者の業務範囲の拡大</vt:lpstr>
      <vt:lpstr>（５）書面掲示規制の見直し 　　　　　　（ウェブサイトへの掲載） </vt:lpstr>
      <vt:lpstr>居宅介護支援事業所 　　 個別の変更点 </vt:lpstr>
      <vt:lpstr>取扱件数の数え方 </vt:lpstr>
      <vt:lpstr>居宅介護支援費</vt:lpstr>
      <vt:lpstr>同一建物に居住する利用者へのケアマネジメント</vt:lpstr>
      <vt:lpstr>運営に関する基準 内容及び手続の説明及び同意 </vt:lpstr>
      <vt:lpstr>PowerPoint プレゼンテーション</vt:lpstr>
      <vt:lpstr>モニタリングについて </vt:lpstr>
      <vt:lpstr>福祉用具 　スロープ、歩行器、杖について </vt:lpstr>
      <vt:lpstr>運営指導における主な指摘事項</vt:lpstr>
      <vt:lpstr>【居宅介護支援事業所　運営規定・重要事項説明書】 利用料金</vt:lpstr>
      <vt:lpstr>【居宅介護支援事業所　契約書】 サービス提供等の記録</vt:lpstr>
      <vt:lpstr>【居宅介護支援事業所　運営に関すること】 苦情処理</vt:lpstr>
      <vt:lpstr>ケアプランの同意について</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令和６年集団指導</dc:title>
  <dc:creator>IRWS3352(LIFEBOOK A574/M)</dc:creator>
  <cp:lastModifiedBy>IRWS6110</cp:lastModifiedBy>
  <cp:revision>287</cp:revision>
  <cp:lastPrinted>2021-06-29T04:24:52Z</cp:lastPrinted>
  <dcterms:created xsi:type="dcterms:W3CDTF">2021-06-03T04:49:14Z</dcterms:created>
  <dcterms:modified xsi:type="dcterms:W3CDTF">2025-08-08T09:07:07Z</dcterms:modified>
</cp:coreProperties>
</file>