
<file path=[Content_Types].xml><?xml version="1.0" encoding="utf-8"?>
<Types xmlns="http://schemas.openxmlformats.org/package/2006/content-types">
  <Default Extension="m4a" ContentType="audio/mp4"/>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53" r:id="rId1"/>
  </p:sldMasterIdLst>
  <p:notesMasterIdLst>
    <p:notesMasterId r:id="rId29"/>
  </p:notesMasterIdLst>
  <p:handoutMasterIdLst>
    <p:handoutMasterId r:id="rId30"/>
  </p:handoutMasterIdLst>
  <p:sldIdLst>
    <p:sldId id="256" r:id="rId2"/>
    <p:sldId id="342" r:id="rId3"/>
    <p:sldId id="275" r:id="rId4"/>
    <p:sldId id="276" r:id="rId5"/>
    <p:sldId id="278" r:id="rId6"/>
    <p:sldId id="318" r:id="rId7"/>
    <p:sldId id="323" r:id="rId8"/>
    <p:sldId id="324" r:id="rId9"/>
    <p:sldId id="325" r:id="rId10"/>
    <p:sldId id="345" r:id="rId11"/>
    <p:sldId id="332" r:id="rId12"/>
    <p:sldId id="281" r:id="rId13"/>
    <p:sldId id="328" r:id="rId14"/>
    <p:sldId id="329" r:id="rId15"/>
    <p:sldId id="330" r:id="rId16"/>
    <p:sldId id="333" r:id="rId17"/>
    <p:sldId id="265" r:id="rId18"/>
    <p:sldId id="266" r:id="rId19"/>
    <p:sldId id="287" r:id="rId20"/>
    <p:sldId id="294" r:id="rId21"/>
    <p:sldId id="285" r:id="rId22"/>
    <p:sldId id="331" r:id="rId23"/>
    <p:sldId id="305" r:id="rId24"/>
    <p:sldId id="339" r:id="rId25"/>
    <p:sldId id="344" r:id="rId26"/>
    <p:sldId id="338" r:id="rId27"/>
    <p:sldId id="343" r:id="rId28"/>
  </p:sldIdLst>
  <p:sldSz cx="12192000" cy="6858000"/>
  <p:notesSz cx="9939338" cy="6807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E78712"/>
    <a:srgbClr val="FF6600"/>
    <a:srgbClr val="3A7655"/>
    <a:srgbClr val="F452E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00" autoAdjust="0"/>
    <p:restoredTop sz="77618" autoAdjust="0"/>
  </p:normalViewPr>
  <p:slideViewPr>
    <p:cSldViewPr snapToGrid="0">
      <p:cViewPr varScale="1">
        <p:scale>
          <a:sx n="56" d="100"/>
          <a:sy n="56" d="100"/>
        </p:scale>
        <p:origin x="336" y="5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7046" cy="341542"/>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5629992" y="1"/>
            <a:ext cx="4307046" cy="341542"/>
          </a:xfrm>
          <a:prstGeom prst="rect">
            <a:avLst/>
          </a:prstGeom>
        </p:spPr>
        <p:txBody>
          <a:bodyPr vert="horz" lIns="91440" tIns="45720" rIns="91440" bIns="45720" rtlCol="0"/>
          <a:lstStyle>
            <a:lvl1pPr algn="r">
              <a:defRPr sz="1200"/>
            </a:lvl1pPr>
          </a:lstStyle>
          <a:p>
            <a:fld id="{AE1D782A-D238-49EC-A695-FE97711AD4F9}" type="datetimeFigureOut">
              <a:rPr kumimoji="1" lang="ja-JP" altLang="en-US" smtClean="0"/>
              <a:t>2026/8/27</a:t>
            </a:fld>
            <a:endParaRPr kumimoji="1" lang="ja-JP" altLang="en-US"/>
          </a:p>
        </p:txBody>
      </p:sp>
      <p:sp>
        <p:nvSpPr>
          <p:cNvPr id="4" name="フッター プレースホルダー 3"/>
          <p:cNvSpPr>
            <a:spLocks noGrp="1"/>
          </p:cNvSpPr>
          <p:nvPr>
            <p:ph type="ftr" sz="quarter" idx="2"/>
          </p:nvPr>
        </p:nvSpPr>
        <p:spPr>
          <a:xfrm>
            <a:off x="0" y="6465659"/>
            <a:ext cx="4307046" cy="341541"/>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5629992" y="6465659"/>
            <a:ext cx="4307046" cy="341541"/>
          </a:xfrm>
          <a:prstGeom prst="rect">
            <a:avLst/>
          </a:prstGeom>
        </p:spPr>
        <p:txBody>
          <a:bodyPr vert="horz" lIns="91440" tIns="45720" rIns="91440" bIns="45720" rtlCol="0" anchor="b"/>
          <a:lstStyle>
            <a:lvl1pPr algn="r">
              <a:defRPr sz="1200"/>
            </a:lvl1pPr>
          </a:lstStyle>
          <a:p>
            <a:fld id="{D1248CF2-6A21-41A2-8F73-591C77CEA5F2}" type="slidenum">
              <a:rPr kumimoji="1" lang="ja-JP" altLang="en-US" smtClean="0"/>
              <a:t>‹#›</a:t>
            </a:fld>
            <a:endParaRPr kumimoji="1" lang="ja-JP" altLang="en-US"/>
          </a:p>
        </p:txBody>
      </p:sp>
    </p:spTree>
    <p:extLst>
      <p:ext uri="{BB962C8B-B14F-4D97-AF65-F5344CB8AC3E}">
        <p14:creationId xmlns:p14="http://schemas.microsoft.com/office/powerpoint/2010/main" val="37287561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4306888" cy="34131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5629275" y="0"/>
            <a:ext cx="4308475" cy="341313"/>
          </a:xfrm>
          <a:prstGeom prst="rect">
            <a:avLst/>
          </a:prstGeom>
        </p:spPr>
        <p:txBody>
          <a:bodyPr vert="horz" lIns="91440" tIns="45720" rIns="91440" bIns="45720" rtlCol="0"/>
          <a:lstStyle>
            <a:lvl1pPr algn="r">
              <a:defRPr sz="1200"/>
            </a:lvl1pPr>
          </a:lstStyle>
          <a:p>
            <a:fld id="{B066075B-9A2C-4FD5-B971-E08635E2BFFE}" type="datetimeFigureOut">
              <a:rPr kumimoji="1" lang="ja-JP" altLang="en-US" smtClean="0"/>
              <a:t>2026/8/27</a:t>
            </a:fld>
            <a:endParaRPr kumimoji="1" lang="ja-JP" altLang="en-US"/>
          </a:p>
        </p:txBody>
      </p:sp>
      <p:sp>
        <p:nvSpPr>
          <p:cNvPr id="4" name="スライド イメージ プレースホルダー 3"/>
          <p:cNvSpPr>
            <a:spLocks noGrp="1" noRot="1" noChangeAspect="1"/>
          </p:cNvSpPr>
          <p:nvPr>
            <p:ph type="sldImg" idx="2"/>
          </p:nvPr>
        </p:nvSpPr>
        <p:spPr>
          <a:xfrm>
            <a:off x="2927350" y="850900"/>
            <a:ext cx="4084638" cy="229711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993775" y="3276600"/>
            <a:ext cx="7951788" cy="26797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6465888"/>
            <a:ext cx="4306888" cy="341312"/>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5629275" y="6465888"/>
            <a:ext cx="4308475" cy="341312"/>
          </a:xfrm>
          <a:prstGeom prst="rect">
            <a:avLst/>
          </a:prstGeom>
        </p:spPr>
        <p:txBody>
          <a:bodyPr vert="horz" lIns="91440" tIns="45720" rIns="91440" bIns="45720" rtlCol="0" anchor="b"/>
          <a:lstStyle>
            <a:lvl1pPr algn="r">
              <a:defRPr sz="1200"/>
            </a:lvl1pPr>
          </a:lstStyle>
          <a:p>
            <a:fld id="{C4D15E5C-5334-4D2A-BA7C-A181DCAFD67E}" type="slidenum">
              <a:rPr kumimoji="1" lang="ja-JP" altLang="en-US" smtClean="0"/>
              <a:t>‹#›</a:t>
            </a:fld>
            <a:endParaRPr kumimoji="1" lang="ja-JP" altLang="en-US"/>
          </a:p>
        </p:txBody>
      </p:sp>
    </p:spTree>
    <p:extLst>
      <p:ext uri="{BB962C8B-B14F-4D97-AF65-F5344CB8AC3E}">
        <p14:creationId xmlns:p14="http://schemas.microsoft.com/office/powerpoint/2010/main" val="359447116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皆様におかれましては日頃より介護サービスのご提供、介護保険行政にご協力いただきまして誠にありがとうございます。</a:t>
            </a:r>
            <a:endParaRPr kumimoji="1" lang="en-US" altLang="ja-JP" dirty="0"/>
          </a:p>
          <a:p>
            <a:r>
              <a:rPr kumimoji="1" lang="ja-JP" altLang="en-US" dirty="0"/>
              <a:t>本動画をもって集団指導とさせていただきます。よろしくお願いします。</a:t>
            </a:r>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a:t>
            </a:fld>
            <a:endParaRPr kumimoji="1" lang="ja-JP" altLang="en-US"/>
          </a:p>
        </p:txBody>
      </p:sp>
    </p:spTree>
    <p:extLst>
      <p:ext uri="{BB962C8B-B14F-4D97-AF65-F5344CB8AC3E}">
        <p14:creationId xmlns:p14="http://schemas.microsoft.com/office/powerpoint/2010/main" val="30689981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sz="1200" b="0" dirty="0">
                <a:solidFill>
                  <a:srgbClr val="00B050"/>
                </a:solidFill>
              </a:rPr>
              <a:t>（７）協力医療機関等</a:t>
            </a:r>
            <a:endParaRPr lang="en-US" altLang="ja-JP" sz="1200" b="0" dirty="0">
              <a:solidFill>
                <a:srgbClr val="00B050"/>
              </a:solidFill>
            </a:endParaRPr>
          </a:p>
          <a:p>
            <a:endParaRPr lang="en-US" altLang="ja-JP" sz="1200" b="1" dirty="0">
              <a:solidFill>
                <a:srgbClr val="00B05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b="0" i="0" dirty="0">
                <a:effectLst/>
                <a:latin typeface="+mn-ea"/>
              </a:rPr>
              <a:t>認知症対応型共同生活介護に関する事項です。</a:t>
            </a:r>
            <a:endParaRPr lang="en-US" altLang="ja-JP" sz="1200" b="0" i="0" dirty="0">
              <a:effectLst/>
              <a:latin typeface="+mn-ea"/>
            </a:endParaRPr>
          </a:p>
          <a:p>
            <a:r>
              <a:rPr lang="ja-JP" altLang="en-US" sz="1200" b="0" i="0" dirty="0">
                <a:solidFill>
                  <a:srgbClr val="111111"/>
                </a:solidFill>
                <a:effectLst/>
                <a:latin typeface="ヒラギノ角ゴ Pro W3"/>
              </a:rPr>
              <a:t>指定認知症対応型共同生活介護事業者は、利用者の病状の急変等に備えるため、あらかじめ、協力医療機関を</a:t>
            </a:r>
            <a:r>
              <a:rPr lang="ja-JP" altLang="en-US" sz="1200" dirty="0">
                <a:solidFill>
                  <a:srgbClr val="111111"/>
                </a:solidFill>
                <a:latin typeface="ヒラギノ角ゴ Pro W3"/>
              </a:rPr>
              <a:t>定めることが規定されました。</a:t>
            </a:r>
            <a:endParaRPr lang="en-US" altLang="ja-JP" sz="1200" dirty="0">
              <a:solidFill>
                <a:srgbClr val="111111"/>
              </a:solidFill>
              <a:latin typeface="ヒラギノ角ゴ Pro W3"/>
            </a:endParaRPr>
          </a:p>
          <a:p>
            <a:endParaRPr lang="en-US" altLang="ja-JP" sz="1200" b="0" i="0" dirty="0">
              <a:solidFill>
                <a:srgbClr val="111111"/>
              </a:solidFill>
              <a:effectLst/>
              <a:latin typeface="ヒラギノ角ゴ Pro W3"/>
            </a:endParaRPr>
          </a:p>
          <a:p>
            <a:r>
              <a:rPr lang="ja-JP" altLang="en-US" sz="1200" b="0" i="0" dirty="0">
                <a:solidFill>
                  <a:srgbClr val="111111"/>
                </a:solidFill>
                <a:effectLst/>
                <a:latin typeface="ヒラギノ角ゴ Pro W3"/>
              </a:rPr>
              <a:t>　一年に一回以上、協力医療機関との間で、利用者の病状が急変した場合等の対応を確認するとともに、協力医療機関の名称等を、当該指定認知症対応型共同生活介護事業者に係る指定を行った市町村長に届け出る必要があります。</a:t>
            </a:r>
            <a:endParaRPr lang="en-US" altLang="ja-JP" sz="1200" dirty="0">
              <a:solidFill>
                <a:srgbClr val="111111"/>
              </a:solidFill>
              <a:latin typeface="ヒラギノ角ゴ Pro W3"/>
            </a:endParaRPr>
          </a:p>
          <a:p>
            <a:pPr marL="0" indent="0">
              <a:buNone/>
            </a:pPr>
            <a:endParaRPr lang="en-US" altLang="ja-JP" sz="1200" b="0" i="0" dirty="0">
              <a:effectLst/>
              <a:latin typeface="メイリオ" panose="020B0604030504040204" pitchFamily="50" charset="-128"/>
              <a:ea typeface="メイリオ" panose="020B0604030504040204" pitchFamily="50" charset="-128"/>
            </a:endParaRPr>
          </a:p>
          <a:p>
            <a:pPr marL="0" indent="0">
              <a:buNone/>
            </a:pPr>
            <a:r>
              <a:rPr lang="ja-JP" altLang="en-US" sz="1200" b="0" i="0" dirty="0">
                <a:effectLst/>
                <a:latin typeface="メイリオ" panose="020B0604030504040204" pitchFamily="50" charset="-128"/>
                <a:ea typeface="メイリオ" panose="020B0604030504040204" pitchFamily="50" charset="-128"/>
              </a:rPr>
              <a:t>なお、協力医療機関は</a:t>
            </a:r>
            <a:endParaRPr lang="en-US" altLang="ja-JP" sz="1200" b="0" i="0" dirty="0">
              <a:effectLst/>
              <a:latin typeface="メイリオ" panose="020B0604030504040204" pitchFamily="50" charset="-128"/>
              <a:ea typeface="メイリオ" panose="020B0604030504040204" pitchFamily="50" charset="-128"/>
            </a:endParaRPr>
          </a:p>
          <a:p>
            <a:pPr algn="l"/>
            <a:r>
              <a:rPr lang="ja-JP" altLang="en-US" sz="1200" b="0" i="0" dirty="0">
                <a:solidFill>
                  <a:srgbClr val="111111"/>
                </a:solidFill>
                <a:effectLst/>
                <a:latin typeface="ヒラギノ角ゴ Pro W3"/>
              </a:rPr>
              <a:t>①利用者の病状が急変した場合等において医師又は看護職員が相談対応を行う体制を、常時確保していること。</a:t>
            </a:r>
          </a:p>
          <a:p>
            <a:pPr algn="l"/>
            <a:r>
              <a:rPr lang="ja-JP" altLang="en-US" sz="1200" b="0" i="0" dirty="0">
                <a:solidFill>
                  <a:srgbClr val="111111"/>
                </a:solidFill>
                <a:effectLst/>
                <a:latin typeface="ヒラギノ角ゴ Pro W3"/>
              </a:rPr>
              <a:t>②当該指定認知症対応型共同生活介護事業者からの診療の求めがあった場合において診療を行う体制を、常時確保していること。</a:t>
            </a:r>
            <a:endParaRPr lang="en-US" altLang="ja-JP" sz="1200" b="0" i="0" dirty="0">
              <a:solidFill>
                <a:srgbClr val="111111"/>
              </a:solidFill>
              <a:effectLst/>
              <a:latin typeface="ヒラギノ角ゴ Pro W3"/>
            </a:endParaRPr>
          </a:p>
          <a:p>
            <a:pPr algn="l"/>
            <a:r>
              <a:rPr lang="ja-JP" altLang="en-US" sz="1200" b="0" i="0" dirty="0">
                <a:solidFill>
                  <a:srgbClr val="111111"/>
                </a:solidFill>
                <a:effectLst/>
                <a:latin typeface="ヒラギノ角ゴ Pro W3"/>
              </a:rPr>
              <a:t>この２点の要件を満たす医療機関を定めるように努めてください。</a:t>
            </a:r>
          </a:p>
          <a:p>
            <a:pPr marL="0" indent="0">
              <a:buNone/>
            </a:pPr>
            <a:endParaRPr lang="en-US" altLang="ja-JP" sz="1200" b="0" i="0" dirty="0">
              <a:effectLst/>
              <a:latin typeface="メイリオ" panose="020B0604030504040204" pitchFamily="50" charset="-128"/>
              <a:ea typeface="メイリオ" panose="020B0604030504040204" pitchFamily="50" charset="-128"/>
            </a:endParaRPr>
          </a:p>
          <a:p>
            <a:pPr marL="0" indent="0">
              <a:buNone/>
            </a:pPr>
            <a:endParaRPr lang="en-US" altLang="ja-JP" sz="1200" b="0" i="0" dirty="0">
              <a:effectLst/>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10</a:t>
            </a:fld>
            <a:endParaRPr kumimoji="1" lang="ja-JP" altLang="en-US"/>
          </a:p>
        </p:txBody>
      </p:sp>
    </p:spTree>
    <p:extLst>
      <p:ext uri="{BB962C8B-B14F-4D97-AF65-F5344CB8AC3E}">
        <p14:creationId xmlns:p14="http://schemas.microsoft.com/office/powerpoint/2010/main" val="38905801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次に算定に関してです。</a:t>
            </a:r>
            <a:endParaRPr kumimoji="1" lang="en-US" altLang="ja-JP" dirty="0"/>
          </a:p>
          <a:p>
            <a:pPr marL="0" indent="0">
              <a:buNone/>
            </a:pPr>
            <a:r>
              <a:rPr kumimoji="1" lang="ja-JP" altLang="en-US" dirty="0"/>
              <a:t>報酬改定によって、報酬単位も変更されておりますが、</a:t>
            </a:r>
            <a:r>
              <a:rPr lang="ja-JP" altLang="en-US" sz="1200" dirty="0"/>
              <a:t>算定要件等が変更されている加算があります。</a:t>
            </a:r>
            <a:endParaRPr lang="en-US" altLang="ja-JP" sz="1200" dirty="0"/>
          </a:p>
          <a:p>
            <a:pPr marL="0" indent="0">
              <a:buNone/>
            </a:pPr>
            <a:r>
              <a:rPr kumimoji="1" lang="ja-JP" altLang="en-US" sz="1200" dirty="0"/>
              <a:t>事業所で取得している加算について、算定可能かどうか今一度ご確認ください。</a:t>
            </a:r>
            <a:endParaRPr kumimoji="1" lang="en-US" altLang="ja-JP" sz="1200" dirty="0"/>
          </a:p>
          <a:p>
            <a:pPr marL="0" indent="0">
              <a:buNone/>
            </a:pPr>
            <a:endParaRPr kumimoji="1" lang="en-US" altLang="ja-JP"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添付資料として、各サービス毎の算定要件の見直しのあった加算について簡単に変更事項をまとめたものを市ホームページに用意しております。そちらの資料をご確認ください。</a:t>
            </a:r>
            <a:endParaRPr lang="en-US" altLang="ja-JP" dirty="0"/>
          </a:p>
          <a:p>
            <a:pPr marL="0" indent="0">
              <a:buNone/>
            </a:pPr>
            <a:endParaRPr kumimoji="1" lang="en-US" altLang="ja-JP" sz="1200" dirty="0"/>
          </a:p>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11</a:t>
            </a:fld>
            <a:endParaRPr kumimoji="1" lang="ja-JP" altLang="en-US"/>
          </a:p>
        </p:txBody>
      </p:sp>
    </p:spTree>
    <p:extLst>
      <p:ext uri="{BB962C8B-B14F-4D97-AF65-F5344CB8AC3E}">
        <p14:creationId xmlns:p14="http://schemas.microsoft.com/office/powerpoint/2010/main" val="16330054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運営指導における主な指摘事項をお話ししていきます。運営指導は、介護保険課の職員が事業所に出向いて運営の状況を確認させていただく事業です。今までの運営指導での主な指摘事項をご説明します。</a:t>
            </a:r>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12</a:t>
            </a:fld>
            <a:endParaRPr kumimoji="1" lang="ja-JP" altLang="en-US"/>
          </a:p>
        </p:txBody>
      </p:sp>
    </p:spTree>
    <p:extLst>
      <p:ext uri="{BB962C8B-B14F-4D97-AF65-F5344CB8AC3E}">
        <p14:creationId xmlns:p14="http://schemas.microsoft.com/office/powerpoint/2010/main" val="12396987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b="1" dirty="0">
                <a:solidFill>
                  <a:srgbClr val="00B050"/>
                </a:solidFill>
              </a:rPr>
              <a:t>運営推進会議について</a:t>
            </a:r>
            <a:endParaRPr lang="en-US" altLang="ja-JP" b="1" dirty="0">
              <a:solidFill>
                <a:srgbClr val="00B050"/>
              </a:solidFill>
            </a:endParaRPr>
          </a:p>
          <a:p>
            <a:endParaRPr kumimoji="1" lang="en-US" altLang="ja-JP" b="1" dirty="0">
              <a:solidFill>
                <a:srgbClr val="00B050"/>
              </a:solidFill>
            </a:endParaRPr>
          </a:p>
          <a:p>
            <a:r>
              <a:rPr lang="ja-JP" altLang="en-US" sz="1200" dirty="0"/>
              <a:t>地域密着型サービス事業所は、地域に開かれたサービスとすることで、サービスの質を確保する観点から、定期的に「運営推進会議」を開催しなければなりません。</a:t>
            </a:r>
            <a:endParaRPr lang="en-US" altLang="ja-JP" sz="1200" dirty="0"/>
          </a:p>
          <a:p>
            <a:endParaRPr kumimoji="1" lang="en-US" altLang="ja-JP" sz="1200" dirty="0"/>
          </a:p>
          <a:p>
            <a:pPr marL="0" indent="0">
              <a:buNone/>
            </a:pPr>
            <a:r>
              <a:rPr kumimoji="1" lang="ja-JP" altLang="en-US" sz="1200" dirty="0"/>
              <a:t>　→基準とおりに会議を開催できていない事業所がありましたので、基準通りの開催をお願いします。</a:t>
            </a:r>
            <a:endParaRPr kumimoji="1" lang="en-US" altLang="ja-JP" sz="1200" dirty="0"/>
          </a:p>
          <a:p>
            <a:pPr marL="0" indent="0">
              <a:buNone/>
            </a:pPr>
            <a:endParaRPr kumimoji="1" lang="en-US" altLang="ja-JP" sz="1200" dirty="0"/>
          </a:p>
          <a:p>
            <a:pPr marL="0" indent="0">
              <a:buNone/>
            </a:pPr>
            <a:r>
              <a:rPr kumimoji="1" lang="ja-JP" altLang="en-US" sz="1200" dirty="0"/>
              <a:t>　新型コロナウィルス感染症に係る介護サービス事業所の人員基準等の臨時的な取り扱いも令和６年に廃止されました。</a:t>
            </a:r>
            <a:endParaRPr kumimoji="1" lang="en-US" altLang="ja-JP" sz="1200" dirty="0"/>
          </a:p>
          <a:p>
            <a:pPr marL="0" indent="0">
              <a:buNone/>
            </a:pPr>
            <a:r>
              <a:rPr kumimoji="1" lang="ja-JP" altLang="en-US" sz="1200" dirty="0"/>
              <a:t>運営推進会議が未実施となりますと運営基準違反となりますのでご注意ください。</a:t>
            </a:r>
            <a:endParaRPr kumimoji="1" lang="ja-JP" altLang="en-US" sz="1100" dirty="0"/>
          </a:p>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13</a:t>
            </a:fld>
            <a:endParaRPr kumimoji="1" lang="ja-JP" altLang="en-US"/>
          </a:p>
        </p:txBody>
      </p:sp>
    </p:spTree>
    <p:extLst>
      <p:ext uri="{BB962C8B-B14F-4D97-AF65-F5344CB8AC3E}">
        <p14:creationId xmlns:p14="http://schemas.microsoft.com/office/powerpoint/2010/main" val="39091864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b="1" dirty="0">
                <a:solidFill>
                  <a:srgbClr val="00B050"/>
                </a:solidFill>
              </a:rPr>
              <a:t>運営推進会議の開催頻度は</a:t>
            </a:r>
            <a:endParaRPr lang="en-US" altLang="ja-JP" b="1" dirty="0">
              <a:solidFill>
                <a:srgbClr val="00B050"/>
              </a:solidFill>
            </a:endParaRPr>
          </a:p>
          <a:p>
            <a:endParaRPr kumimoji="1" lang="en-US" altLang="ja-JP" b="0" dirty="0">
              <a:solidFill>
                <a:srgbClr val="00B050"/>
              </a:solidFill>
            </a:endParaRPr>
          </a:p>
          <a:p>
            <a:r>
              <a:rPr kumimoji="1" lang="ja-JP" altLang="en-US" b="0" dirty="0">
                <a:solidFill>
                  <a:srgbClr val="00B050"/>
                </a:solidFill>
              </a:rPr>
              <a:t>サービスごとに規定されています。</a:t>
            </a:r>
            <a:endParaRPr kumimoji="1" lang="en-US" altLang="ja-JP" b="0" dirty="0">
              <a:solidFill>
                <a:srgbClr val="00B050"/>
              </a:solidFill>
            </a:endParaRPr>
          </a:p>
          <a:p>
            <a:endParaRPr kumimoji="1" lang="en-US" altLang="ja-JP" b="0" dirty="0">
              <a:solidFill>
                <a:srgbClr val="00B050"/>
              </a:solidFill>
            </a:endParaRPr>
          </a:p>
          <a:p>
            <a:r>
              <a:rPr kumimoji="1" lang="ja-JP" altLang="en-US" b="0" dirty="0">
                <a:solidFill>
                  <a:srgbClr val="00B050"/>
                </a:solidFill>
              </a:rPr>
              <a:t>地域密着型通所介護は半年に１回、それ以外のサービスは２か月に１回です。</a:t>
            </a:r>
            <a:endParaRPr kumimoji="1" lang="ja-JP" altLang="en-US" b="0"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14</a:t>
            </a:fld>
            <a:endParaRPr kumimoji="1" lang="ja-JP" altLang="en-US"/>
          </a:p>
        </p:txBody>
      </p:sp>
    </p:spTree>
    <p:extLst>
      <p:ext uri="{BB962C8B-B14F-4D97-AF65-F5344CB8AC3E}">
        <p14:creationId xmlns:p14="http://schemas.microsoft.com/office/powerpoint/2010/main" val="1934033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t>運営推進会議の構成員としては</a:t>
            </a:r>
            <a:endParaRPr kumimoji="1" lang="en-US" altLang="ja-JP" sz="1200" dirty="0"/>
          </a:p>
          <a:p>
            <a:endParaRPr kumimoji="1" lang="en-US" altLang="ja-JP" dirty="0"/>
          </a:p>
          <a:p>
            <a:pPr marL="0" indent="0">
              <a:buNone/>
            </a:pPr>
            <a:r>
              <a:rPr kumimoji="1" lang="ja-JP" altLang="en-US" sz="1200" dirty="0"/>
              <a:t>　・利用者や利用者の家族　</a:t>
            </a:r>
          </a:p>
          <a:p>
            <a:pPr marL="0" indent="0">
              <a:buNone/>
            </a:pPr>
            <a:r>
              <a:rPr kumimoji="1" lang="ja-JP" altLang="en-US" sz="1200" dirty="0"/>
              <a:t>　・地域住民の代表（町内役員、民生委員、老人クラブの代表者など）</a:t>
            </a:r>
          </a:p>
          <a:p>
            <a:pPr marL="0" indent="0">
              <a:buNone/>
            </a:pPr>
            <a:r>
              <a:rPr kumimoji="1" lang="ja-JP" altLang="en-US" sz="1200" dirty="0"/>
              <a:t>　・市町村職員</a:t>
            </a:r>
          </a:p>
          <a:p>
            <a:pPr marL="0" indent="0">
              <a:buNone/>
            </a:pPr>
            <a:r>
              <a:rPr kumimoji="1" lang="ja-JP" altLang="en-US" sz="1200" dirty="0"/>
              <a:t>　・地域包括支援センター職員　となります。</a:t>
            </a:r>
            <a:endParaRPr kumimoji="1" lang="en-US" altLang="ja-JP" sz="1200" dirty="0"/>
          </a:p>
          <a:p>
            <a:pPr marL="0" indent="0">
              <a:buNone/>
            </a:pPr>
            <a:r>
              <a:rPr kumimoji="1" lang="ja-JP" altLang="en-US" sz="1200" dirty="0"/>
              <a:t>原則としてこのメンバーを構成員とする必要がありますが、毎回すべての構成員が会議に出席する必要はありません。</a:t>
            </a:r>
            <a:endParaRPr kumimoji="1" lang="en-US" altLang="ja-JP" sz="1200" dirty="0"/>
          </a:p>
          <a:p>
            <a:pPr marL="0" indent="0">
              <a:buNone/>
            </a:pPr>
            <a:endParaRPr kumimoji="1" lang="en-US" altLang="ja-JP" sz="1200" dirty="0"/>
          </a:p>
          <a:p>
            <a:pPr marL="0" indent="0">
              <a:buNone/>
            </a:pPr>
            <a:r>
              <a:rPr kumimoji="1" lang="ja-JP" altLang="en-US" sz="1200" dirty="0"/>
              <a:t>コロナ過では書面開催などが認められていましたが、現在はそのような臨時的な取り扱いは終了しております。規定通りの開催をお願いします。</a:t>
            </a:r>
            <a:endParaRPr lang="en-US" altLang="ja-JP" sz="1200" dirty="0"/>
          </a:p>
          <a:p>
            <a:pPr marL="0" indent="0">
              <a:buNone/>
            </a:pPr>
            <a:endParaRPr kumimoji="1" lang="en-US" altLang="ja-JP" sz="1200" dirty="0"/>
          </a:p>
          <a:p>
            <a:pPr marL="0" indent="0">
              <a:buNone/>
            </a:pPr>
            <a:endParaRPr kumimoji="1" lang="en-US" altLang="ja-JP" sz="1200" dirty="0"/>
          </a:p>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15</a:t>
            </a:fld>
            <a:endParaRPr kumimoji="1" lang="ja-JP" altLang="en-US"/>
          </a:p>
        </p:txBody>
      </p:sp>
    </p:spTree>
    <p:extLst>
      <p:ext uri="{BB962C8B-B14F-4D97-AF65-F5344CB8AC3E}">
        <p14:creationId xmlns:p14="http://schemas.microsoft.com/office/powerpoint/2010/main" val="4723291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b="1" dirty="0">
                <a:solidFill>
                  <a:srgbClr val="00B050"/>
                </a:solidFill>
              </a:rPr>
              <a:t>加算の要件について</a:t>
            </a:r>
            <a:endParaRPr lang="en-US" altLang="ja-JP" b="1" dirty="0">
              <a:solidFill>
                <a:srgbClr val="00B050"/>
              </a:solidFill>
            </a:endParaRPr>
          </a:p>
          <a:p>
            <a:endParaRPr kumimoji="1" lang="en-US" altLang="ja-JP" b="1" dirty="0">
              <a:solidFill>
                <a:srgbClr val="00B050"/>
              </a:solidFill>
            </a:endParaRPr>
          </a:p>
          <a:p>
            <a:pPr marL="0" indent="0">
              <a:buNone/>
            </a:pPr>
            <a:r>
              <a:rPr lang="ja-JP" altLang="en-US" sz="1400" b="1" dirty="0"/>
              <a:t>加算の取得要件を満たしていないもの</a:t>
            </a:r>
            <a:r>
              <a:rPr lang="ja-JP" altLang="en-US" sz="1400" dirty="0"/>
              <a:t>がありました。</a:t>
            </a:r>
            <a:endParaRPr lang="en-US" altLang="ja-JP" sz="1400" dirty="0"/>
          </a:p>
          <a:p>
            <a:pPr marL="0" indent="0">
              <a:buNone/>
            </a:pPr>
            <a:r>
              <a:rPr lang="ja-JP" altLang="en-US" sz="1200" dirty="0"/>
              <a:t>以前から取ってる加算でも、担当者の変更や、改正により要件の変更があったりした場合、要件を満たしてないことに気づかないまま取り続けてしまうケースがあります。</a:t>
            </a:r>
            <a:endParaRPr lang="en-US" altLang="ja-JP" sz="1200" dirty="0"/>
          </a:p>
          <a:p>
            <a:pPr marL="0" indent="0">
              <a:buNone/>
            </a:pPr>
            <a:endParaRPr kumimoji="1" lang="en-US" altLang="ja-JP" sz="1200" dirty="0"/>
          </a:p>
          <a:p>
            <a:pPr marL="0" indent="0">
              <a:buNone/>
            </a:pPr>
            <a:r>
              <a:rPr kumimoji="1" lang="ja-JP" altLang="en-US" sz="1200" dirty="0"/>
              <a:t>例としては</a:t>
            </a:r>
            <a:endParaRPr kumimoji="1" lang="en-US" altLang="ja-JP" sz="1200" dirty="0"/>
          </a:p>
          <a:p>
            <a:pPr marL="0" indent="0">
              <a:buNone/>
            </a:pPr>
            <a:r>
              <a:rPr lang="ja-JP" altLang="en-US" sz="1200" b="1" dirty="0"/>
              <a:t>地域密着型通所介護の　「個別機能訓練加算」について</a:t>
            </a:r>
            <a:endParaRPr lang="en-US" altLang="ja-JP" sz="1200" b="1" dirty="0"/>
          </a:p>
          <a:p>
            <a:pPr marL="0" indent="0">
              <a:buNone/>
            </a:pPr>
            <a:r>
              <a:rPr lang="ja-JP" altLang="en-US" sz="1200" dirty="0"/>
              <a:t>　　機能訓練指導員等が利用者の居宅を３か月に１回訪問し、訓練計画の進捗状況等を説明し、必要に応じて個別機能訓練計画の見直し等が必要ですが、訪問してなかったり、その記録が無いケースがありました。</a:t>
            </a:r>
            <a:endParaRPr lang="en-US" altLang="ja-JP" sz="1200" dirty="0"/>
          </a:p>
          <a:p>
            <a:pPr marL="0" indent="0">
              <a:buNone/>
            </a:pPr>
            <a:r>
              <a:rPr kumimoji="1" lang="ja-JP" altLang="en-US" dirty="0"/>
              <a:t>　</a:t>
            </a:r>
            <a:endParaRPr kumimoji="1" lang="en-US" altLang="ja-JP" dirty="0"/>
          </a:p>
          <a:p>
            <a:pPr marL="0" indent="0">
              <a:buNone/>
            </a:pPr>
            <a:r>
              <a:rPr kumimoji="1" lang="ja-JP" altLang="en-US" dirty="0"/>
              <a:t>　　また、</a:t>
            </a:r>
            <a:r>
              <a:rPr lang="ja-JP" altLang="en-US" sz="1200" dirty="0"/>
              <a:t>（</a:t>
            </a:r>
            <a:r>
              <a:rPr lang="en-US" altLang="ja-JP" sz="1200" dirty="0"/>
              <a:t>Ⅰ</a:t>
            </a:r>
            <a:r>
              <a:rPr lang="ja-JP" altLang="en-US" sz="1200" dirty="0"/>
              <a:t>）ロを算定する際には理学療法士等を２人以上配置する必要があり、実際の勤務上、２人以上配置していない日は算定できないところ、１人しか配置していない日も算定していました。</a:t>
            </a:r>
            <a:endParaRPr lang="en-US" altLang="ja-JP" sz="1200" dirty="0"/>
          </a:p>
          <a:p>
            <a:pPr marL="0" indent="0">
              <a:buNone/>
            </a:pPr>
            <a:endParaRPr kumimoji="1" lang="en-US" altLang="ja-JP" dirty="0"/>
          </a:p>
          <a:p>
            <a:pPr marL="0" indent="0">
              <a:buNone/>
            </a:pPr>
            <a:r>
              <a:rPr kumimoji="1" lang="ja-JP" altLang="en-US" dirty="0"/>
              <a:t>　個別機能訓練加算は算定要件が複雑で誤り易い加算になります。特にご注意をお願いします。</a:t>
            </a:r>
            <a:endParaRPr kumimoji="1" lang="en-US" altLang="ja-JP" dirty="0"/>
          </a:p>
          <a:p>
            <a:pPr marL="0" indent="0">
              <a:buNone/>
            </a:pP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t>　事業所の取っている加算の要件を確認してください。</a:t>
            </a:r>
            <a:endParaRPr lang="en-US" altLang="ja-JP" sz="1200" dirty="0"/>
          </a:p>
          <a:p>
            <a:pPr marL="0" indent="0">
              <a:buNone/>
            </a:pPr>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16</a:t>
            </a:fld>
            <a:endParaRPr kumimoji="1" lang="ja-JP" altLang="en-US"/>
          </a:p>
        </p:txBody>
      </p:sp>
    </p:spTree>
    <p:extLst>
      <p:ext uri="{BB962C8B-B14F-4D97-AF65-F5344CB8AC3E}">
        <p14:creationId xmlns:p14="http://schemas.microsoft.com/office/powerpoint/2010/main" val="2624320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b="1" dirty="0"/>
              <a:t>各種委員会を開催した際の記録について</a:t>
            </a:r>
            <a:endParaRPr kumimoji="1" lang="en-US" altLang="ja-JP" b="1" dirty="0"/>
          </a:p>
          <a:p>
            <a:endParaRPr kumimoji="1" lang="en-US" altLang="ja-JP" dirty="0"/>
          </a:p>
          <a:p>
            <a:r>
              <a:rPr kumimoji="1" lang="ja-JP" altLang="en-US" dirty="0"/>
              <a:t>委員会を開催した際には開催した内容を記録してください。</a:t>
            </a:r>
          </a:p>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17</a:t>
            </a:fld>
            <a:endParaRPr kumimoji="1" lang="ja-JP" altLang="en-US"/>
          </a:p>
        </p:txBody>
      </p:sp>
    </p:spTree>
    <p:extLst>
      <p:ext uri="{BB962C8B-B14F-4D97-AF65-F5344CB8AC3E}">
        <p14:creationId xmlns:p14="http://schemas.microsoft.com/office/powerpoint/2010/main" val="27985322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b="1" dirty="0"/>
              <a:t>各種研修に関する記録について</a:t>
            </a:r>
            <a:endParaRPr kumimoji="1" lang="en-US" altLang="ja-JP" b="1" dirty="0"/>
          </a:p>
          <a:p>
            <a:endParaRPr kumimoji="1" lang="en-US" altLang="ja-JP" b="1"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rgbClr val="FF0000"/>
                </a:solidFill>
              </a:rPr>
              <a:t>各種研修内容については過去の内容を見返せるように記録を残してください。</a:t>
            </a:r>
            <a:endParaRPr lang="en-US" altLang="ja-JP" sz="1200" dirty="0"/>
          </a:p>
          <a:p>
            <a:endParaRPr kumimoji="1" lang="en-US" altLang="ja-JP"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18</a:t>
            </a:fld>
            <a:endParaRPr kumimoji="1" lang="ja-JP" altLang="en-US"/>
          </a:p>
        </p:txBody>
      </p:sp>
    </p:spTree>
    <p:extLst>
      <p:ext uri="{BB962C8B-B14F-4D97-AF65-F5344CB8AC3E}">
        <p14:creationId xmlns:p14="http://schemas.microsoft.com/office/powerpoint/2010/main" val="11062689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その他の注意事項です。</a:t>
            </a:r>
            <a:endParaRPr kumimoji="1"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19</a:t>
            </a:fld>
            <a:endParaRPr kumimoji="1" lang="ja-JP" altLang="en-US"/>
          </a:p>
        </p:txBody>
      </p:sp>
    </p:spTree>
    <p:extLst>
      <p:ext uri="{BB962C8B-B14F-4D97-AF65-F5344CB8AC3E}">
        <p14:creationId xmlns:p14="http://schemas.microsoft.com/office/powerpoint/2010/main" val="20840348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次第です。本日はこの４点についてご説明します。</a:t>
            </a:r>
            <a:endParaRPr kumimoji="1" lang="en-US" altLang="ja-JP" dirty="0"/>
          </a:p>
        </p:txBody>
      </p:sp>
      <p:sp>
        <p:nvSpPr>
          <p:cNvPr id="4" name="スライド番号プレースホルダー 3"/>
          <p:cNvSpPr>
            <a:spLocks noGrp="1"/>
          </p:cNvSpPr>
          <p:nvPr>
            <p:ph type="sldNum" sz="quarter" idx="5"/>
          </p:nvPr>
        </p:nvSpPr>
        <p:spPr/>
        <p:txBody>
          <a:bodyPr/>
          <a:lstStyle/>
          <a:p>
            <a:fld id="{C4D15E5C-5334-4D2A-BA7C-A181DCAFD67E}" type="slidenum">
              <a:rPr kumimoji="1" lang="ja-JP" altLang="en-US" smtClean="0"/>
              <a:t>2</a:t>
            </a:fld>
            <a:endParaRPr kumimoji="1" lang="ja-JP" altLang="en-US"/>
          </a:p>
        </p:txBody>
      </p:sp>
    </p:spTree>
    <p:extLst>
      <p:ext uri="{BB962C8B-B14F-4D97-AF65-F5344CB8AC3E}">
        <p14:creationId xmlns:p14="http://schemas.microsoft.com/office/powerpoint/2010/main" val="34668103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b="1" dirty="0">
                <a:solidFill>
                  <a:srgbClr val="00B050"/>
                </a:solidFill>
              </a:rPr>
              <a:t>事業所の指定更新申請について</a:t>
            </a:r>
            <a:endParaRPr kumimoji="1" lang="en-US" altLang="ja-JP" b="1" dirty="0">
              <a:solidFill>
                <a:srgbClr val="00B050"/>
              </a:solidFill>
            </a:endParaRPr>
          </a:p>
          <a:p>
            <a:endParaRPr kumimoji="1" lang="en-US" altLang="ja-JP" b="1" dirty="0">
              <a:solidFill>
                <a:srgbClr val="00B050"/>
              </a:solidFill>
            </a:endParaRPr>
          </a:p>
          <a:p>
            <a:r>
              <a:rPr kumimoji="1" lang="ja-JP" altLang="en-US" sz="1200" dirty="0"/>
              <a:t>有効期限の一か月前には更新申請を出してください。</a:t>
            </a:r>
            <a:endParaRPr kumimoji="1" lang="en-US" altLang="ja-JP" sz="1200" dirty="0"/>
          </a:p>
          <a:p>
            <a:pPr marL="0" indent="0">
              <a:buNone/>
            </a:pPr>
            <a:endParaRPr kumimoji="1" lang="en-US" altLang="ja-JP" sz="1200" dirty="0"/>
          </a:p>
          <a:p>
            <a:r>
              <a:rPr lang="ja-JP" altLang="en-US" sz="1200" dirty="0"/>
              <a:t>有効期限が切れると介護保険の請求ができなくなりますので、必ず確認してください。</a:t>
            </a:r>
            <a:endParaRPr lang="en-US" altLang="ja-JP" sz="1200" dirty="0"/>
          </a:p>
          <a:p>
            <a:pPr marL="0" indent="0">
              <a:buNone/>
            </a:pPr>
            <a:endParaRPr lang="en-US" altLang="ja-JP" sz="1200" dirty="0"/>
          </a:p>
          <a:p>
            <a:pPr marL="0" indent="0">
              <a:buNone/>
            </a:pPr>
            <a:r>
              <a:rPr lang="en-US" altLang="ja-JP" sz="1200" dirty="0"/>
              <a:t>※</a:t>
            </a:r>
            <a:r>
              <a:rPr lang="ja-JP" altLang="en-US" sz="1200" dirty="0"/>
              <a:t>更新書類は市公式</a:t>
            </a:r>
            <a:r>
              <a:rPr lang="en-US" altLang="ja-JP" sz="1200" dirty="0"/>
              <a:t>HP</a:t>
            </a:r>
            <a:r>
              <a:rPr lang="ja-JP" altLang="en-US" sz="1200" dirty="0"/>
              <a:t>に掲載しております。</a:t>
            </a:r>
            <a:endParaRPr lang="en-US" altLang="ja-JP" sz="1200" dirty="0"/>
          </a:p>
          <a:p>
            <a:pPr marL="0" indent="0">
              <a:buNone/>
            </a:pPr>
            <a:r>
              <a:rPr lang="ja-JP" altLang="en-US" sz="1200" dirty="0"/>
              <a:t>今年度より書式が変更となり、大幅に簡素化されております。</a:t>
            </a:r>
            <a:r>
              <a:rPr lang="ja-JP" altLang="en-US" dirty="0"/>
              <a:t>　以前は多くの書類を用意して頂いてましたが、省略できる書類も多くなりましたので、事業所の皆様の負担が軽減していると思います。　　　</a:t>
            </a:r>
            <a:endParaRPr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20</a:t>
            </a:fld>
            <a:endParaRPr kumimoji="1" lang="ja-JP" altLang="en-US"/>
          </a:p>
        </p:txBody>
      </p:sp>
    </p:spTree>
    <p:extLst>
      <p:ext uri="{BB962C8B-B14F-4D97-AF65-F5344CB8AC3E}">
        <p14:creationId xmlns:p14="http://schemas.microsoft.com/office/powerpoint/2010/main" val="33968437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b="1" dirty="0">
                <a:solidFill>
                  <a:srgbClr val="00B050"/>
                </a:solidFill>
              </a:rPr>
              <a:t>事故報告について</a:t>
            </a:r>
            <a:endParaRPr lang="en-US" altLang="ja-JP" b="1" dirty="0">
              <a:solidFill>
                <a:srgbClr val="00B050"/>
              </a:solidFill>
            </a:endParaRPr>
          </a:p>
          <a:p>
            <a:endParaRPr kumimoji="1" lang="en-US" altLang="ja-JP" b="1" dirty="0">
              <a:solidFill>
                <a:srgbClr val="00B050"/>
              </a:solidFill>
            </a:endParaRPr>
          </a:p>
          <a:p>
            <a:r>
              <a:rPr kumimoji="1" lang="ja-JP" altLang="en-US" dirty="0"/>
              <a:t>事業所で事故等が発生し場合は、市へ報告をお願いします。</a:t>
            </a:r>
          </a:p>
          <a:p>
            <a:r>
              <a:rPr kumimoji="1" lang="ja-JP" altLang="en-US" dirty="0"/>
              <a:t>基本的に、事業所で医療機関を受診するような事故が起きた場合は、報告をお願いします。</a:t>
            </a:r>
            <a:endParaRPr kumimoji="1" lang="en-US" altLang="ja-JP" dirty="0"/>
          </a:p>
          <a:p>
            <a:r>
              <a:rPr kumimoji="1" lang="ja-JP" altLang="en-US" dirty="0"/>
              <a:t>事故の他にも表にあるような、感染症や、利用者に損害を与えるような職員の不祥事、災害などで被害が出た場合にも報告をお願いします。</a:t>
            </a:r>
            <a:endParaRPr kumimoji="1"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21</a:t>
            </a:fld>
            <a:endParaRPr kumimoji="1" lang="ja-JP" altLang="en-US"/>
          </a:p>
        </p:txBody>
      </p:sp>
    </p:spTree>
    <p:extLst>
      <p:ext uri="{BB962C8B-B14F-4D97-AF65-F5344CB8AC3E}">
        <p14:creationId xmlns:p14="http://schemas.microsoft.com/office/powerpoint/2010/main" val="26063026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事故報告書の書式</a:t>
            </a:r>
            <a:endParaRPr kumimoji="1" lang="en-US" altLang="ja-JP" dirty="0"/>
          </a:p>
          <a:p>
            <a:endParaRPr kumimoji="1" lang="en-US" altLang="ja-JP" dirty="0"/>
          </a:p>
          <a:p>
            <a:r>
              <a:rPr kumimoji="1" lang="ja-JP" altLang="en-US" sz="1200" dirty="0">
                <a:latin typeface="メイリオ" panose="020B0604030504040204" pitchFamily="50" charset="-128"/>
                <a:ea typeface="メイリオ" panose="020B0604030504040204" pitchFamily="50" charset="-128"/>
              </a:rPr>
              <a:t>事故報告書の書式は市公式</a:t>
            </a:r>
            <a:r>
              <a:rPr kumimoji="1" lang="en-US" altLang="ja-JP" sz="1200" dirty="0">
                <a:latin typeface="メイリオ" panose="020B0604030504040204" pitchFamily="50" charset="-128"/>
                <a:ea typeface="メイリオ" panose="020B0604030504040204" pitchFamily="50" charset="-128"/>
              </a:rPr>
              <a:t>HP</a:t>
            </a:r>
            <a:r>
              <a:rPr kumimoji="1" lang="ja-JP" altLang="en-US" sz="1200" dirty="0">
                <a:latin typeface="メイリオ" panose="020B0604030504040204" pitchFamily="50" charset="-128"/>
                <a:ea typeface="メイリオ" panose="020B0604030504040204" pitchFamily="50" charset="-128"/>
              </a:rPr>
              <a:t>に掲載してあります。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事業所独自の書式がある場合は独自の物を提出可能です。ただし、入間市の書式の内容と確認し、無い項目があれば追記してください。</a:t>
            </a:r>
            <a:endParaRPr kumimoji="1" lang="en-US" altLang="ja-JP" sz="1200" dirty="0">
              <a:latin typeface="メイリオ" panose="020B0604030504040204" pitchFamily="50" charset="-128"/>
              <a:ea typeface="メイリオ" panose="020B0604030504040204" pitchFamily="50" charset="-128"/>
            </a:endParaRPr>
          </a:p>
          <a:p>
            <a:endParaRPr kumimoji="1" lang="ja-JP" altLang="en-US"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速報は事故発生から</a:t>
            </a:r>
            <a:r>
              <a:rPr kumimoji="1" lang="ja-JP" altLang="en-US" sz="1200" b="1" dirty="0">
                <a:latin typeface="メイリオ" panose="020B0604030504040204" pitchFamily="50" charset="-128"/>
                <a:ea typeface="メイリオ" panose="020B0604030504040204" pitchFamily="50" charset="-128"/>
              </a:rPr>
              <a:t>２日以内</a:t>
            </a:r>
            <a:r>
              <a:rPr kumimoji="1" lang="ja-JP" altLang="en-US" sz="1200" dirty="0">
                <a:latin typeface="メイリオ" panose="020B0604030504040204" pitchFamily="50" charset="-128"/>
                <a:ea typeface="メイリオ" panose="020B0604030504040204" pitchFamily="50" charset="-128"/>
              </a:rPr>
              <a:t>、</a:t>
            </a:r>
            <a:endParaRPr kumimoji="1" lang="en-US" altLang="ja-JP" sz="1200" dirty="0">
              <a:latin typeface="メイリオ" panose="020B0604030504040204" pitchFamily="50" charset="-128"/>
              <a:ea typeface="メイリオ" panose="020B0604030504040204" pitchFamily="50" charset="-128"/>
            </a:endParaRPr>
          </a:p>
          <a:p>
            <a:r>
              <a:rPr lang="ja-JP" altLang="en-US" sz="1200" dirty="0">
                <a:latin typeface="メイリオ" panose="020B0604030504040204" pitchFamily="50" charset="-128"/>
                <a:ea typeface="メイリオ" panose="020B0604030504040204" pitchFamily="50" charset="-128"/>
              </a:rPr>
              <a:t>再発防止策報告は</a:t>
            </a:r>
            <a:r>
              <a:rPr lang="ja-JP" altLang="en-US" sz="1200" b="1" dirty="0">
                <a:latin typeface="メイリオ" panose="020B0604030504040204" pitchFamily="50" charset="-128"/>
                <a:ea typeface="メイリオ" panose="020B0604030504040204" pitchFamily="50" charset="-128"/>
              </a:rPr>
              <a:t>１か月以内</a:t>
            </a:r>
            <a:r>
              <a:rPr lang="ja-JP" altLang="en-US" sz="1200" dirty="0">
                <a:latin typeface="メイリオ" panose="020B0604030504040204" pitchFamily="50" charset="-128"/>
                <a:ea typeface="メイリオ" panose="020B0604030504040204" pitchFamily="50" charset="-128"/>
              </a:rPr>
              <a:t>に提出するようにお願いします。</a:t>
            </a:r>
            <a:endParaRPr kumimoji="1" lang="ja-JP" altLang="en-US" sz="1200" dirty="0">
              <a:latin typeface="メイリオ" panose="020B0604030504040204" pitchFamily="50" charset="-128"/>
              <a:ea typeface="メイリオ" panose="020B0604030504040204" pitchFamily="50" charset="-128"/>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22</a:t>
            </a:fld>
            <a:endParaRPr kumimoji="1" lang="ja-JP" altLang="en-US"/>
          </a:p>
        </p:txBody>
      </p:sp>
    </p:spTree>
    <p:extLst>
      <p:ext uri="{BB962C8B-B14F-4D97-AF65-F5344CB8AC3E}">
        <p14:creationId xmlns:p14="http://schemas.microsoft.com/office/powerpoint/2010/main" val="89592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運営指導については</a:t>
            </a:r>
            <a:endParaRPr kumimoji="1" lang="en-US" altLang="ja-JP" dirty="0"/>
          </a:p>
          <a:p>
            <a:r>
              <a:rPr kumimoji="1" lang="ja-JP" altLang="en-US" sz="1200" dirty="0"/>
              <a:t>新規指定時（初年度）と更新期間中（６年間）に１回行います。</a:t>
            </a:r>
            <a:endParaRPr kumimoji="1" lang="en-US" altLang="ja-JP" sz="1200" dirty="0"/>
          </a:p>
          <a:p>
            <a:r>
              <a:rPr kumimoji="1" lang="ja-JP" altLang="en-US" sz="1200" dirty="0"/>
              <a:t>更新の有効期限の前年か当年に行う予定です。</a:t>
            </a:r>
            <a:endParaRPr kumimoji="1" lang="en-US" altLang="ja-JP" sz="1200" dirty="0"/>
          </a:p>
          <a:p>
            <a:pPr marL="0" indent="0">
              <a:buNone/>
            </a:pPr>
            <a:endParaRPr kumimoji="1" lang="en-US" altLang="ja-JP" sz="1200" dirty="0"/>
          </a:p>
          <a:p>
            <a:r>
              <a:rPr lang="ja-JP" altLang="en-US" sz="1200" dirty="0"/>
              <a:t>市の職員が事業所に出向き、現地で、設備、運営、人員基準について確認をします。</a:t>
            </a:r>
            <a:endParaRPr lang="en-US" altLang="ja-JP" sz="1200" dirty="0"/>
          </a:p>
          <a:p>
            <a:pPr marL="0" indent="0">
              <a:buNone/>
            </a:pPr>
            <a:r>
              <a:rPr lang="ja-JP" altLang="en-US" sz="1200" dirty="0"/>
              <a:t>　</a:t>
            </a:r>
            <a:endParaRPr lang="en-US" altLang="ja-JP" sz="1200" dirty="0"/>
          </a:p>
          <a:p>
            <a:r>
              <a:rPr lang="ja-JP" altLang="en-US" sz="1200" dirty="0"/>
              <a:t>ご協力をよろしくお願いします</a:t>
            </a:r>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23</a:t>
            </a:fld>
            <a:endParaRPr kumimoji="1" lang="ja-JP" altLang="en-US"/>
          </a:p>
        </p:txBody>
      </p:sp>
    </p:spTree>
    <p:extLst>
      <p:ext uri="{BB962C8B-B14F-4D97-AF65-F5344CB8AC3E}">
        <p14:creationId xmlns:p14="http://schemas.microsoft.com/office/powerpoint/2010/main" val="34256373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t>令和８年度の取り組み</a:t>
            </a:r>
            <a:endParaRPr lang="en-US" altLang="ja-JP"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dirty="0"/>
          </a:p>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24</a:t>
            </a:fld>
            <a:endParaRPr kumimoji="1" lang="ja-JP" altLang="en-US"/>
          </a:p>
        </p:txBody>
      </p:sp>
    </p:spTree>
    <p:extLst>
      <p:ext uri="{BB962C8B-B14F-4D97-AF65-F5344CB8AC3E}">
        <p14:creationId xmlns:p14="http://schemas.microsoft.com/office/powerpoint/2010/main" val="32092927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sz="1200" dirty="0">
                <a:solidFill>
                  <a:schemeClr val="tx1"/>
                </a:solidFill>
              </a:rPr>
              <a:t>ケアプランデータ連携システムの導入について</a:t>
            </a:r>
            <a:endParaRPr lang="en-US" altLang="ja-JP" sz="1200" dirty="0">
              <a:solidFill>
                <a:schemeClr val="tx1"/>
              </a:solidFill>
            </a:endParaRPr>
          </a:p>
          <a:p>
            <a:br>
              <a:rPr lang="en-US" altLang="ja-JP" sz="1200" dirty="0">
                <a:solidFill>
                  <a:schemeClr val="tx1"/>
                </a:solidFill>
              </a:rPr>
            </a:br>
            <a:r>
              <a:rPr lang="ja-JP" altLang="en-US" sz="1200" dirty="0">
                <a:solidFill>
                  <a:schemeClr val="tx1"/>
                </a:solidFill>
              </a:rPr>
              <a:t>　増え続けるニーズに応えるためにも、従事者一人ひとりの作業効率を高めていくことが今後の課題となっているなか、業務改善の一環として、市ではケアプランデータ連携システムの導入を促進しております。</a:t>
            </a:r>
            <a:br>
              <a:rPr lang="en-US" altLang="ja-JP" sz="1200" dirty="0">
                <a:solidFill>
                  <a:schemeClr val="tx1"/>
                </a:solidFill>
              </a:rPr>
            </a:br>
            <a:br>
              <a:rPr lang="en-US" altLang="ja-JP" sz="1200" dirty="0">
                <a:solidFill>
                  <a:schemeClr val="tx1"/>
                </a:solidFill>
              </a:rPr>
            </a:br>
            <a:r>
              <a:rPr lang="ja-JP" altLang="en-US" sz="1200" dirty="0">
                <a:solidFill>
                  <a:schemeClr val="tx1"/>
                </a:solidFill>
              </a:rPr>
              <a:t>　市内事業所のシステム導入率は令和８年７月１５日現在、１０８件（導入率８３．７％）となっており、多くの事業所が導入を進めております。</a:t>
            </a:r>
            <a:br>
              <a:rPr lang="en-US" altLang="ja-JP" sz="1200" dirty="0">
                <a:solidFill>
                  <a:schemeClr val="tx1"/>
                </a:solidFill>
              </a:rPr>
            </a:br>
            <a:r>
              <a:rPr lang="ja-JP" altLang="en-US" sz="1200" dirty="0">
                <a:solidFill>
                  <a:schemeClr val="tx1"/>
                </a:solidFill>
              </a:rPr>
              <a:t>　導入済みの事業所から業務の改善に繋がったとの感想も届いております。</a:t>
            </a:r>
            <a:endParaRPr lang="en-US" altLang="ja-JP" sz="1200" dirty="0">
              <a:solidFill>
                <a:schemeClr val="tx1"/>
              </a:solidFill>
            </a:endParaRPr>
          </a:p>
          <a:p>
            <a:r>
              <a:rPr lang="ja-JP" altLang="en-US" sz="1200" dirty="0">
                <a:solidFill>
                  <a:schemeClr val="tx1"/>
                </a:solidFill>
              </a:rPr>
              <a:t>　現在、導入していない事業所にあっては、是非とも、導入をご検討ください。</a:t>
            </a:r>
            <a:br>
              <a:rPr lang="en-US" altLang="ja-JP" sz="1200" dirty="0">
                <a:solidFill>
                  <a:schemeClr val="tx1"/>
                </a:solidFill>
              </a:rPr>
            </a:br>
            <a:br>
              <a:rPr lang="en-US" altLang="ja-JP" sz="1200" dirty="0">
                <a:solidFill>
                  <a:schemeClr val="tx1"/>
                </a:solidFill>
              </a:rPr>
            </a:br>
            <a:r>
              <a:rPr lang="ja-JP" altLang="en-US" sz="1200" dirty="0">
                <a:solidFill>
                  <a:schemeClr val="tx1"/>
                </a:solidFill>
              </a:rPr>
              <a:t>　導入について、伴走支援をご希望であれば、介護保険課までご連絡ください。　</a:t>
            </a:r>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25</a:t>
            </a:fld>
            <a:endParaRPr kumimoji="1" lang="ja-JP" altLang="en-US"/>
          </a:p>
        </p:txBody>
      </p:sp>
    </p:spTree>
    <p:extLst>
      <p:ext uri="{BB962C8B-B14F-4D97-AF65-F5344CB8AC3E}">
        <p14:creationId xmlns:p14="http://schemas.microsoft.com/office/powerpoint/2010/main" val="40502310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最後に、</a:t>
            </a:r>
            <a:endParaRPr kumimoji="1" lang="en-US" altLang="ja-JP" dirty="0"/>
          </a:p>
          <a:p>
            <a:endParaRPr kumimoji="1" lang="en-US" altLang="ja-JP" dirty="0"/>
          </a:p>
          <a:p>
            <a:r>
              <a:rPr lang="ja-JP" altLang="en-US" b="1" dirty="0">
                <a:solidFill>
                  <a:srgbClr val="00B050"/>
                </a:solidFill>
              </a:rPr>
              <a:t>集団指導出席確認アンケートについて</a:t>
            </a:r>
            <a:r>
              <a:rPr kumimoji="1" lang="ja-JP" altLang="en-US" b="1" dirty="0">
                <a:solidFill>
                  <a:srgbClr val="00B050"/>
                </a:solidFill>
              </a:rPr>
              <a:t>お願いです。</a:t>
            </a:r>
            <a:endParaRPr kumimoji="1" lang="en-US" altLang="ja-JP" b="1" dirty="0">
              <a:solidFill>
                <a:srgbClr val="00B050"/>
              </a:solidFill>
            </a:endParaRPr>
          </a:p>
          <a:p>
            <a:endParaRPr kumimoji="1" lang="en-US" altLang="ja-JP" b="1" dirty="0">
              <a:solidFill>
                <a:srgbClr val="00B050"/>
              </a:solidFill>
            </a:endParaRPr>
          </a:p>
          <a:p>
            <a:endParaRPr kumimoji="1" lang="en-US" altLang="ja-JP" b="1" dirty="0">
              <a:solidFill>
                <a:srgbClr val="00B050"/>
              </a:solidFill>
            </a:endParaRPr>
          </a:p>
          <a:p>
            <a:r>
              <a:rPr kumimoji="1" lang="ja-JP" altLang="en-US" sz="1200" dirty="0"/>
              <a:t>この集団指導の動画を視聴後、アンケートに回答することで、「出席」とさせていただきます。</a:t>
            </a:r>
            <a:endParaRPr kumimoji="1" lang="en-US" altLang="ja-JP" sz="1200" dirty="0"/>
          </a:p>
          <a:p>
            <a:pPr marL="0" indent="0">
              <a:buNone/>
            </a:pPr>
            <a:endParaRPr kumimoji="1" lang="en-US" altLang="ja-JP" sz="1200" dirty="0"/>
          </a:p>
          <a:p>
            <a:r>
              <a:rPr lang="ja-JP" altLang="en-US" sz="1200" dirty="0"/>
              <a:t>回答は、その事業所の管理者等責任者の方が「各事業所ごとに</a:t>
            </a:r>
            <a:r>
              <a:rPr lang="en-US" altLang="ja-JP" sz="1200" dirty="0"/>
              <a:t>1</a:t>
            </a:r>
            <a:r>
              <a:rPr lang="ja-JP" altLang="en-US" sz="1200" dirty="0"/>
              <a:t>度」いただきますようお願いします。</a:t>
            </a:r>
            <a:endParaRPr lang="en-US" altLang="ja-JP" sz="1200" dirty="0"/>
          </a:p>
          <a:p>
            <a:endParaRPr kumimoji="1" lang="en-US" altLang="ja-JP"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t>アンケートは、集団指導案内のメール、</a:t>
            </a:r>
            <a:r>
              <a:rPr lang="en-US" altLang="ja-JP" sz="1200" dirty="0"/>
              <a:t>HP</a:t>
            </a:r>
            <a:r>
              <a:rPr lang="ja-JP" altLang="en-US" sz="1200" dirty="0"/>
              <a:t>の集団指導のページに記載してある</a:t>
            </a:r>
            <a:r>
              <a:rPr lang="en-US" altLang="ja-JP" sz="1200" dirty="0"/>
              <a:t>URL</a:t>
            </a:r>
            <a:r>
              <a:rPr lang="ja-JP" altLang="en-US" sz="1200" dirty="0"/>
              <a:t>から回答フォームにお進みください。</a:t>
            </a:r>
            <a:endParaRPr lang="en-US" altLang="ja-JP" sz="1200" dirty="0"/>
          </a:p>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26</a:t>
            </a:fld>
            <a:endParaRPr kumimoji="1" lang="ja-JP" altLang="en-US"/>
          </a:p>
        </p:txBody>
      </p:sp>
    </p:spTree>
    <p:extLst>
      <p:ext uri="{BB962C8B-B14F-4D97-AF65-F5344CB8AC3E}">
        <p14:creationId xmlns:p14="http://schemas.microsoft.com/office/powerpoint/2010/main" val="5868045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t>集団指導は以上となります。</a:t>
            </a:r>
            <a:endParaRPr lang="en-US" altLang="ja-JP"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t>ご視聴ありがとうございました。</a:t>
            </a:r>
            <a:endParaRPr lang="en-US" altLang="ja-JP"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dirty="0"/>
          </a:p>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27</a:t>
            </a:fld>
            <a:endParaRPr kumimoji="1" lang="ja-JP" altLang="en-US"/>
          </a:p>
        </p:txBody>
      </p:sp>
    </p:spTree>
    <p:extLst>
      <p:ext uri="{BB962C8B-B14F-4D97-AF65-F5344CB8AC3E}">
        <p14:creationId xmlns:p14="http://schemas.microsoft.com/office/powerpoint/2010/main" val="824244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まずは、前年にもご説明しました令和６年介護報酬改定の主な事項について再確認いたします。</a:t>
            </a:r>
            <a:endParaRPr kumimoji="1" lang="en-US" altLang="ja-JP" dirty="0"/>
          </a:p>
          <a:p>
            <a:r>
              <a:rPr kumimoji="1" lang="ja-JP" altLang="en-US" dirty="0"/>
              <a:t>地域密着型サービス事業所に共通している事項としては大きくこの７つになります。順に説明していきます。</a:t>
            </a:r>
            <a:endParaRPr kumimoji="1" lang="en-US" altLang="ja-JP"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3</a:t>
            </a:fld>
            <a:endParaRPr kumimoji="1" lang="ja-JP" altLang="en-US"/>
          </a:p>
        </p:txBody>
      </p:sp>
    </p:spTree>
    <p:extLst>
      <p:ext uri="{BB962C8B-B14F-4D97-AF65-F5344CB8AC3E}">
        <p14:creationId xmlns:p14="http://schemas.microsoft.com/office/powerpoint/2010/main" val="38098638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はじめに業務継続計画未策定減算の導入についてですが、業務継続計画は前回、令和３年改正時に３年間の猶予期間をもって全事業所に策定するよう義務付けられていました。</a:t>
            </a:r>
            <a:endParaRPr kumimoji="1" lang="en-US" altLang="ja-JP" dirty="0"/>
          </a:p>
          <a:p>
            <a:r>
              <a:rPr kumimoji="1" lang="ja-JP" altLang="en-US" dirty="0"/>
              <a:t>今回、令和６年３月末で猶予期間も終了したところで、未策定の事業所に対して減算という措置になります。</a:t>
            </a:r>
            <a:endParaRPr kumimoji="1" lang="en-US" altLang="ja-JP" dirty="0"/>
          </a:p>
          <a:p>
            <a:r>
              <a:rPr kumimoji="1" lang="ja-JP" altLang="en-US" dirty="0"/>
              <a:t>市内事業所については、全事業所が策定済であることを確認しております。</a:t>
            </a:r>
            <a:endParaRPr kumimoji="1" lang="en-US" altLang="ja-JP" dirty="0"/>
          </a:p>
          <a:p>
            <a:r>
              <a:rPr kumimoji="1" lang="ja-JP" altLang="en-US" dirty="0"/>
              <a:t>ご対応ありがとうございました。</a:t>
            </a:r>
            <a:endParaRPr kumimoji="1" lang="en-US" altLang="ja-JP" dirty="0"/>
          </a:p>
          <a:p>
            <a:r>
              <a:rPr kumimoji="1" lang="ja-JP" altLang="en-US" dirty="0"/>
              <a:t>業務継続計画については、状況に応じて更新していくことが求められております。引き続き、よろしくお願いいたします。</a:t>
            </a:r>
            <a:endParaRPr kumimoji="1"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4</a:t>
            </a:fld>
            <a:endParaRPr kumimoji="1" lang="ja-JP" altLang="en-US"/>
          </a:p>
        </p:txBody>
      </p:sp>
    </p:spTree>
    <p:extLst>
      <p:ext uri="{BB962C8B-B14F-4D97-AF65-F5344CB8AC3E}">
        <p14:creationId xmlns:p14="http://schemas.microsoft.com/office/powerpoint/2010/main" val="28043038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（２）高齢者虐待防止措置未実施減算の導入</a:t>
            </a:r>
            <a:endParaRPr kumimoji="1" lang="en-US" altLang="ja-JP" dirty="0"/>
          </a:p>
          <a:p>
            <a:endParaRPr kumimoji="1" lang="en-US" altLang="ja-JP" dirty="0"/>
          </a:p>
          <a:p>
            <a:r>
              <a:rPr kumimoji="1" lang="ja-JP" altLang="en-US" dirty="0"/>
              <a:t>高齢者虐待防止措置についても令和３年改正時に３年間の猶予期間をもって全事業所に策定するよう義務付けられていました。</a:t>
            </a:r>
            <a:endParaRPr kumimoji="1" lang="en-US" altLang="ja-JP" dirty="0"/>
          </a:p>
          <a:p>
            <a:r>
              <a:rPr kumimoji="1" lang="ja-JP" altLang="en-US" dirty="0"/>
              <a:t>令和６年４月以降、この措置について実施していない事業所について減算が適応されます。</a:t>
            </a:r>
            <a:endParaRPr kumimoji="1" lang="en-US" altLang="ja-JP" sz="1200" dirty="0"/>
          </a:p>
          <a:p>
            <a:r>
              <a:rPr lang="ja-JP" altLang="en-US" sz="1200" dirty="0"/>
              <a:t>市内事業所については、全事業所が「策定済」であることを確認しております。</a:t>
            </a:r>
            <a:endParaRPr lang="en-US" altLang="ja-JP" sz="1200" dirty="0"/>
          </a:p>
          <a:p>
            <a:r>
              <a:rPr lang="ja-JP" altLang="en-US" sz="1200" dirty="0"/>
              <a:t>ご対応ありがとうございました。</a:t>
            </a:r>
            <a:endParaRPr lang="en-US" altLang="ja-JP" sz="1200" dirty="0"/>
          </a:p>
          <a:p>
            <a:r>
              <a:rPr lang="ja-JP" altLang="en-US" sz="1200" dirty="0"/>
              <a:t>虐待の防止のための対策を検討する委員会を定期的に開催するとともに、その結果について、従業者に周知徹底を図るよう今後もよろしくお願いいたします。</a:t>
            </a:r>
            <a:endParaRPr lang="en-US" altLang="ja-JP" sz="1200"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5</a:t>
            </a:fld>
            <a:endParaRPr kumimoji="1" lang="ja-JP" altLang="en-US"/>
          </a:p>
        </p:txBody>
      </p:sp>
    </p:spTree>
    <p:extLst>
      <p:ext uri="{BB962C8B-B14F-4D97-AF65-F5344CB8AC3E}">
        <p14:creationId xmlns:p14="http://schemas.microsoft.com/office/powerpoint/2010/main" val="20285014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（３）身体的拘束等の適正化の推進</a:t>
            </a:r>
            <a:endParaRPr kumimoji="1" lang="en-US" altLang="ja-JP" dirty="0"/>
          </a:p>
          <a:p>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zh-TW" altLang="en-US" dirty="0"/>
              <a:t>小規模多機能型居宅介護支援事業所</a:t>
            </a:r>
            <a:r>
              <a:rPr kumimoji="1" lang="ja-JP" altLang="en-US" dirty="0"/>
              <a:t>　</a:t>
            </a:r>
            <a:r>
              <a:rPr lang="ja-JP" altLang="en-US" sz="1200" b="0" dirty="0"/>
              <a:t>（看護）小規模多機能型居宅介護支援事業所について、身体的拘束等の適正化のための措置が義務付けられておりましたが、市内事業所は適正化が実施されたことを確認しております。</a:t>
            </a:r>
            <a:endParaRPr lang="en-US" altLang="ja-JP" sz="1200" b="0"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b="0" dirty="0"/>
              <a:t>ご対応ありがとうございました。</a:t>
            </a:r>
            <a:endParaRPr lang="en-US" altLang="ja-JP" sz="1200" b="0"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b="0" dirty="0"/>
              <a:t>今後も委員会の開催、研修の実施をお願いいたします。</a:t>
            </a:r>
            <a:endParaRPr lang="en-US" altLang="ja-JP" sz="1200"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b="0" dirty="0"/>
          </a:p>
          <a:p>
            <a:r>
              <a:rPr kumimoji="1" lang="zh-TW" altLang="en-US" dirty="0"/>
              <a:t>地域密着型通所介護事業所</a:t>
            </a:r>
            <a:r>
              <a:rPr kumimoji="1" lang="ja-JP" altLang="en-US" dirty="0"/>
              <a:t>につきましては令和６年の改定で新たに身体拘束禁止の取り決めが定められましたこと、再確認し、適正な運用をお願いいたします。</a:t>
            </a:r>
            <a:endParaRPr kumimoji="1" lang="en-US" altLang="ja-JP" dirty="0"/>
          </a:p>
          <a:p>
            <a:endParaRPr kumimoji="1" lang="en-US" altLang="ja-JP" dirty="0"/>
          </a:p>
          <a:p>
            <a:endParaRPr kumimoji="1" lang="en-US" altLang="zh-TW" dirty="0"/>
          </a:p>
          <a:p>
            <a:endParaRPr kumimoji="1" lang="zh-TW" altLang="en-US" dirty="0"/>
          </a:p>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6</a:t>
            </a:fld>
            <a:endParaRPr kumimoji="1" lang="ja-JP" altLang="en-US"/>
          </a:p>
        </p:txBody>
      </p:sp>
    </p:spTree>
    <p:extLst>
      <p:ext uri="{BB962C8B-B14F-4D97-AF65-F5344CB8AC3E}">
        <p14:creationId xmlns:p14="http://schemas.microsoft.com/office/powerpoint/2010/main" val="37561282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indent="0">
              <a:buNone/>
            </a:pPr>
            <a:r>
              <a:rPr lang="ja-JP" altLang="en-US" sz="1100" dirty="0"/>
              <a:t>（４）生産性向上の取組み</a:t>
            </a:r>
            <a:endParaRPr lang="en-US" altLang="ja-JP" sz="1100" dirty="0"/>
          </a:p>
          <a:p>
            <a:pPr marL="0" indent="0">
              <a:buNone/>
            </a:pPr>
            <a:r>
              <a:rPr lang="ja-JP" altLang="en-US" sz="1100" dirty="0"/>
              <a:t>具体的な内容としては、</a:t>
            </a:r>
            <a:endParaRPr lang="en-US" altLang="ja-JP" sz="1100"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t>事業所は業務の効率化、介護サービスの質の向上その他の生産性の向上に資する取組の促進を図るため、利用者の安全並びに介護サービスの質の確保及び職員の負担軽減に資する方策を検討するための</a:t>
            </a:r>
            <a:r>
              <a:rPr lang="ja-JP" altLang="en-US" sz="1200" b="1" dirty="0"/>
              <a:t>委員会</a:t>
            </a:r>
            <a:r>
              <a:rPr lang="ja-JP" altLang="en-US" sz="1200" dirty="0"/>
              <a:t>を定期的に開催しなければならない。というものです。</a:t>
            </a:r>
            <a:endParaRPr lang="en-US" altLang="ja-JP"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t>この規定には、３年間の経過措置期間があります。令和９年３月までに整備していくようにお願いします。</a:t>
            </a:r>
            <a:endParaRPr kumimoji="1" lang="en-US" altLang="ja-JP" sz="1200" b="0" dirty="0">
              <a:solidFill>
                <a:srgbClr val="00B050"/>
              </a:solidFill>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7</a:t>
            </a:fld>
            <a:endParaRPr kumimoji="1" lang="ja-JP" altLang="en-US"/>
          </a:p>
        </p:txBody>
      </p:sp>
    </p:spTree>
    <p:extLst>
      <p:ext uri="{BB962C8B-B14F-4D97-AF65-F5344CB8AC3E}">
        <p14:creationId xmlns:p14="http://schemas.microsoft.com/office/powerpoint/2010/main" val="36837672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sz="1200" b="0" dirty="0">
                <a:solidFill>
                  <a:srgbClr val="00B050"/>
                </a:solidFill>
              </a:rPr>
              <a:t>（５）管理者の業務範囲の拡大</a:t>
            </a:r>
            <a:endParaRPr lang="en-US" altLang="ja-JP" sz="1200" b="0" dirty="0">
              <a:solidFill>
                <a:srgbClr val="00B050"/>
              </a:solidFill>
            </a:endParaRPr>
          </a:p>
          <a:p>
            <a:endParaRPr kumimoji="1" lang="en-US" altLang="ja-JP" sz="1200" b="0" dirty="0">
              <a:solidFill>
                <a:srgbClr val="00B050"/>
              </a:solidFill>
            </a:endParaRPr>
          </a:p>
          <a:p>
            <a:r>
              <a:rPr kumimoji="1" lang="ja-JP" altLang="en-US" b="0" dirty="0"/>
              <a:t>この基準はすべてのサービスに共通するものです。</a:t>
            </a:r>
            <a:endParaRPr kumimoji="1" lang="en-US" altLang="ja-JP" b="0" dirty="0"/>
          </a:p>
          <a:p>
            <a:pPr marL="0" indent="0">
              <a:buNone/>
            </a:pPr>
            <a:r>
              <a:rPr kumimoji="1" lang="ja-JP" altLang="en-US" b="0" dirty="0"/>
              <a:t>今までは、管理者が兼務できる事業所は同一敷地内に限るとなっていましたが、</a:t>
            </a:r>
            <a:r>
              <a:rPr lang="ja-JP" altLang="en-US" sz="1200" b="0" dirty="0"/>
              <a:t>管理者がその責務を果たせる場合には、同一敷</a:t>
            </a:r>
          </a:p>
          <a:p>
            <a:pPr marL="0" indent="0">
              <a:buNone/>
            </a:pPr>
            <a:r>
              <a:rPr lang="ja-JP" altLang="en-US" sz="1200" b="0" dirty="0"/>
              <a:t>地内ではなくても差し支えないとされました。</a:t>
            </a:r>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8</a:t>
            </a:fld>
            <a:endParaRPr kumimoji="1" lang="ja-JP" altLang="en-US"/>
          </a:p>
        </p:txBody>
      </p:sp>
    </p:spTree>
    <p:extLst>
      <p:ext uri="{BB962C8B-B14F-4D97-AF65-F5344CB8AC3E}">
        <p14:creationId xmlns:p14="http://schemas.microsoft.com/office/powerpoint/2010/main" val="2471208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sz="1200" b="0" dirty="0">
                <a:solidFill>
                  <a:srgbClr val="00B050"/>
                </a:solidFill>
              </a:rPr>
              <a:t>（６）書面掲示規制の見直し</a:t>
            </a:r>
            <a:endParaRPr lang="en-US" altLang="ja-JP" sz="1200" b="0" dirty="0">
              <a:solidFill>
                <a:srgbClr val="00B050"/>
              </a:solidFill>
            </a:endParaRPr>
          </a:p>
          <a:p>
            <a:endParaRPr lang="en-US" altLang="ja-JP" sz="1200" b="1" dirty="0">
              <a:solidFill>
                <a:srgbClr val="00B05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b="0" i="0" dirty="0">
                <a:effectLst/>
                <a:latin typeface="+mn-ea"/>
              </a:rPr>
              <a:t>これもすべての事業所に共通する事項です。</a:t>
            </a:r>
            <a:endParaRPr lang="en-US" altLang="ja-JP" sz="1200" b="0" i="0" dirty="0">
              <a:effectLst/>
              <a:latin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b="0" i="0" dirty="0">
                <a:effectLst/>
                <a:latin typeface="+mn-ea"/>
              </a:rPr>
              <a:t>事業者は、重要事項を事業所の見やすい場所に掲示することが義務付けられていましたが、令和７年４月からは、重要事項をウェブサイトにも掲載することが規定されます。</a:t>
            </a:r>
            <a:endParaRPr lang="en-US" altLang="ja-JP" sz="1200" b="0" i="0" dirty="0">
              <a:effectLst/>
              <a:latin typeface="+mn-ea"/>
            </a:endParaRPr>
          </a:p>
          <a:p>
            <a:endParaRPr kumimoji="1" lang="en-US" altLang="ja-JP" sz="1200" b="1" dirty="0">
              <a:solidFill>
                <a:srgbClr val="00B050"/>
              </a:solidFill>
            </a:endParaRPr>
          </a:p>
          <a:p>
            <a:pPr marL="0" indent="0">
              <a:buNone/>
            </a:pPr>
            <a:r>
              <a:rPr lang="ja-JP" altLang="en-US" sz="1200" b="0" i="0" dirty="0">
                <a:effectLst/>
                <a:latin typeface="メイリオ" panose="020B0604030504040204" pitchFamily="50" charset="-128"/>
                <a:ea typeface="メイリオ" panose="020B0604030504040204" pitchFamily="50" charset="-128"/>
              </a:rPr>
              <a:t>ウェブサイトとは、法人のホームページ等又は介護サービス情報公表システムのことをいいます。</a:t>
            </a:r>
            <a:endParaRPr lang="en-US" altLang="ja-JP" sz="1200" b="0" i="0" dirty="0">
              <a:effectLst/>
              <a:latin typeface="メイリオ" panose="020B0604030504040204" pitchFamily="50" charset="-128"/>
              <a:ea typeface="メイリオ" panose="020B0604030504040204" pitchFamily="50" charset="-128"/>
            </a:endParaRPr>
          </a:p>
          <a:p>
            <a:pPr marL="0" indent="0">
              <a:buNone/>
            </a:pPr>
            <a:endParaRPr lang="en-US" altLang="ja-JP" sz="1200" dirty="0">
              <a:latin typeface="メイリオ" panose="020B0604030504040204" pitchFamily="50" charset="-128"/>
              <a:ea typeface="メイリオ" panose="020B0604030504040204" pitchFamily="50" charset="-128"/>
            </a:endParaRPr>
          </a:p>
          <a:p>
            <a:pPr marL="0" indent="0">
              <a:buNone/>
            </a:pPr>
            <a:r>
              <a:rPr lang="ja-JP" altLang="en-US" sz="1200" dirty="0">
                <a:latin typeface="メイリオ" panose="020B0604030504040204" pitchFamily="50" charset="-128"/>
                <a:ea typeface="メイリオ" panose="020B0604030504040204" pitchFamily="50" charset="-128"/>
              </a:rPr>
              <a:t>今後の運営指導等で確認をしていきますので、遺漏なきようお願いいたします。</a:t>
            </a:r>
            <a:endParaRPr lang="en-US" altLang="ja-JP" sz="1200" dirty="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10"/>
          </p:nvPr>
        </p:nvSpPr>
        <p:spPr/>
        <p:txBody>
          <a:bodyPr/>
          <a:lstStyle/>
          <a:p>
            <a:fld id="{C4D15E5C-5334-4D2A-BA7C-A181DCAFD67E}" type="slidenum">
              <a:rPr kumimoji="1" lang="ja-JP" altLang="en-US" smtClean="0"/>
              <a:t>9</a:t>
            </a:fld>
            <a:endParaRPr kumimoji="1" lang="ja-JP" altLang="en-US"/>
          </a:p>
        </p:txBody>
      </p:sp>
    </p:spTree>
    <p:extLst>
      <p:ext uri="{BB962C8B-B14F-4D97-AF65-F5344CB8AC3E}">
        <p14:creationId xmlns:p14="http://schemas.microsoft.com/office/powerpoint/2010/main" val="37544218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ja-JP" altLang="en-US"/>
              <a:t>マスター タイトルの書式設定</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56055B55-CD80-408A-B157-3F9E71061D3F}" type="datetime1">
              <a:rPr kumimoji="1" lang="ja-JP" altLang="en-US" smtClean="0"/>
              <a:t>2026/8/27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11860259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タイトルとキャプション">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35DFFAAB-F498-4706-B3FF-E55C1D491EEC}" type="datetime1">
              <a:rPr kumimoji="1" lang="ja-JP" altLang="en-US" smtClean="0"/>
              <a:t>2026/8/27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1169567285"/>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引用 (キャプション付き)">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ja-JP" altLang="en-US"/>
              <a:t>マスター タイトルの書式設定</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35DFFAAB-F498-4706-B3FF-E55C1D491EEC}" type="datetime1">
              <a:rPr kumimoji="1" lang="ja-JP" altLang="en-US" smtClean="0"/>
              <a:t>2026/8/27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1939731298"/>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札">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35DFFAAB-F498-4706-B3FF-E55C1D491EEC}" type="datetime1">
              <a:rPr kumimoji="1" lang="ja-JP" altLang="en-US" smtClean="0"/>
              <a:t>2026/8/27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3510925287"/>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用付きの名札">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ja-JP" altLang="en-US"/>
              <a:t>マスター タイトルの書式設定</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35DFFAAB-F498-4706-B3FF-E55C1D491EEC}" type="datetime1">
              <a:rPr kumimoji="1" lang="ja-JP" altLang="en-US" smtClean="0"/>
              <a:t>2026/8/27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947770798"/>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または偽">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ja-JP" altLang="en-US"/>
              <a:t>マスター タイトルの書式設定</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35DFFAAB-F498-4706-B3FF-E55C1D491EEC}" type="datetime1">
              <a:rPr kumimoji="1" lang="ja-JP" altLang="en-US" smtClean="0"/>
              <a:t>2026/8/27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725580839"/>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5DFFAAB-F498-4706-B3FF-E55C1D491EEC}" type="datetime1">
              <a:rPr kumimoji="1" lang="ja-JP" altLang="en-US" smtClean="0"/>
              <a:t>2026/8/27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265010788"/>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5DFFAAB-F498-4706-B3FF-E55C1D491EEC}" type="datetime1">
              <a:rPr kumimoji="1" lang="ja-JP" altLang="en-US" smtClean="0"/>
              <a:t>2026/8/27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1991989767"/>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9709B489-A1C3-4A8F-85FA-B3BF1FCCE499}" type="datetime1">
              <a:rPr kumimoji="1" lang="ja-JP" altLang="en-US" smtClean="0"/>
              <a:t>2026/8/27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34057612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35DFFAAB-F498-4706-B3FF-E55C1D491EEC}" type="datetime1">
              <a:rPr kumimoji="1" lang="ja-JP" altLang="en-US" smtClean="0"/>
              <a:t>2026/8/27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3436118140"/>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35DFFAAB-F498-4706-B3FF-E55C1D491EEC}" type="datetime1">
              <a:rPr kumimoji="1" lang="ja-JP" altLang="en-US" smtClean="0"/>
              <a:t>2026/8/27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3181332749"/>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35DFFAAB-F498-4706-B3FF-E55C1D491EEC}" type="datetime1">
              <a:rPr kumimoji="1" lang="ja-JP" altLang="en-US" smtClean="0"/>
              <a:t>2026/8/27</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1961165565"/>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35DFFAAB-F498-4706-B3FF-E55C1D491EEC}" type="datetime1">
              <a:rPr kumimoji="1" lang="ja-JP" altLang="en-US" smtClean="0"/>
              <a:t>2026/8/27</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4048796425"/>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5DFFAAB-F498-4706-B3FF-E55C1D491EEC}" type="datetime1">
              <a:rPr kumimoji="1" lang="ja-JP" altLang="en-US" smtClean="0"/>
              <a:t>2026/8/27</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2541653464"/>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ja-JP" altLang="en-US"/>
              <a:t>マスター タイトルの書式設定</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5DFFAAB-F498-4706-B3FF-E55C1D491EEC}" type="datetime1">
              <a:rPr kumimoji="1" lang="ja-JP" altLang="en-US" smtClean="0"/>
              <a:t>2026/8/27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2110615673"/>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5DFFAAB-F498-4706-B3FF-E55C1D491EEC}" type="datetime1">
              <a:rPr kumimoji="1" lang="ja-JP" altLang="en-US" smtClean="0"/>
              <a:t>2026/8/27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2191763300"/>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35DFFAAB-F498-4706-B3FF-E55C1D491EEC}" type="datetime1">
              <a:rPr kumimoji="1" lang="ja-JP" altLang="en-US" smtClean="0"/>
              <a:t>2026/8/27</a:t>
            </a:fld>
            <a:endParaRPr kumimoji="1" lang="ja-JP" alt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C9C2AF26-EAE5-4B8E-BB8F-2062AE9C7BE0}" type="slidenum">
              <a:rPr kumimoji="1" lang="ja-JP" altLang="en-US" smtClean="0"/>
              <a:t>‹#›</a:t>
            </a:fld>
            <a:endParaRPr kumimoji="1" lang="ja-JP" altLang="en-US"/>
          </a:p>
        </p:txBody>
      </p:sp>
    </p:spTree>
    <p:extLst>
      <p:ext uri="{BB962C8B-B14F-4D97-AF65-F5344CB8AC3E}">
        <p14:creationId xmlns:p14="http://schemas.microsoft.com/office/powerpoint/2010/main" val="3170343079"/>
      </p:ext>
    </p:extLst>
  </p:cSld>
  <p:clrMap bg1="lt1" tx1="dk1" bg2="lt2" tx2="dk2" accent1="accent1" accent2="accent2" accent3="accent3" accent4="accent4" accent5="accent5" accent6="accent6" hlink="hlink" folHlink="folHlink"/>
  <p:sldLayoutIdLst>
    <p:sldLayoutId id="2147484054" r:id="rId1"/>
    <p:sldLayoutId id="2147484055" r:id="rId2"/>
    <p:sldLayoutId id="2147484056" r:id="rId3"/>
    <p:sldLayoutId id="2147484057" r:id="rId4"/>
    <p:sldLayoutId id="2147484058" r:id="rId5"/>
    <p:sldLayoutId id="2147484059" r:id="rId6"/>
    <p:sldLayoutId id="2147484060" r:id="rId7"/>
    <p:sldLayoutId id="2147484061" r:id="rId8"/>
    <p:sldLayoutId id="2147484062" r:id="rId9"/>
    <p:sldLayoutId id="2147484063" r:id="rId10"/>
    <p:sldLayoutId id="2147484064" r:id="rId11"/>
    <p:sldLayoutId id="2147484065" r:id="rId12"/>
    <p:sldLayoutId id="2147484066" r:id="rId13"/>
    <p:sldLayoutId id="2147484067" r:id="rId14"/>
    <p:sldLayoutId id="2147484068" r:id="rId15"/>
    <p:sldLayoutId id="2147484069" r:id="rId16"/>
  </p:sldLayoutIdLst>
  <p:hf hdr="0" ftr="0" dt="0"/>
  <p:txStyles>
    <p:titleStyle>
      <a:lvl1pPr algn="l" defTabSz="457200" rtl="0" eaLnBrk="1" latinLnBrk="0" hangingPunct="1">
        <a:spcBef>
          <a:spcPct val="0"/>
        </a:spcBef>
        <a:buNone/>
        <a:defRPr kumimoji="1" sz="3600" kern="1200">
          <a:solidFill>
            <a:schemeClr val="accent1"/>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5" Type="http://schemas.openxmlformats.org/officeDocument/2006/relationships/image" Target="../media/image1.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m4a"/><Relationship Id="rId1" Type="http://schemas.microsoft.com/office/2007/relationships/media" Target="../media/media11.m4a"/><Relationship Id="rId5" Type="http://schemas.openxmlformats.org/officeDocument/2006/relationships/image" Target="../media/image1.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4a"/><Relationship Id="rId1" Type="http://schemas.microsoft.com/office/2007/relationships/media" Target="../media/media12.m4a"/><Relationship Id="rId5" Type="http://schemas.openxmlformats.org/officeDocument/2006/relationships/image" Target="../media/image1.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3.m4a"/><Relationship Id="rId1" Type="http://schemas.microsoft.com/office/2007/relationships/media" Target="../media/media13.m4a"/><Relationship Id="rId5" Type="http://schemas.openxmlformats.org/officeDocument/2006/relationships/image" Target="../media/image2.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m4a"/><Relationship Id="rId1" Type="http://schemas.microsoft.com/office/2007/relationships/media" Target="../media/media14.m4a"/><Relationship Id="rId5" Type="http://schemas.openxmlformats.org/officeDocument/2006/relationships/image" Target="../media/image1.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5.m4a"/><Relationship Id="rId1" Type="http://schemas.microsoft.com/office/2007/relationships/media" Target="../media/media15.m4a"/><Relationship Id="rId5" Type="http://schemas.openxmlformats.org/officeDocument/2006/relationships/image" Target="../media/image1.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6.m4a"/><Relationship Id="rId1" Type="http://schemas.microsoft.com/office/2007/relationships/media" Target="../media/media16.m4a"/><Relationship Id="rId5" Type="http://schemas.openxmlformats.org/officeDocument/2006/relationships/image" Target="../media/image1.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audio" Target="../media/media17.m4a"/><Relationship Id="rId2" Type="http://schemas.microsoft.com/office/2007/relationships/media" Target="../media/media17.m4a"/><Relationship Id="rId1" Type="http://schemas.openxmlformats.org/officeDocument/2006/relationships/tags" Target="../tags/tag1.xml"/><Relationship Id="rId6" Type="http://schemas.openxmlformats.org/officeDocument/2006/relationships/image" Target="../media/image2.png"/><Relationship Id="rId5" Type="http://schemas.openxmlformats.org/officeDocument/2006/relationships/notesSlide" Target="../notesSlides/notesSlide17.xml"/><Relationship Id="rId4"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8.m4a"/><Relationship Id="rId1" Type="http://schemas.microsoft.com/office/2007/relationships/media" Target="../media/media18.m4a"/><Relationship Id="rId5" Type="http://schemas.openxmlformats.org/officeDocument/2006/relationships/image" Target="../media/image2.pn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9.m4a"/><Relationship Id="rId1" Type="http://schemas.microsoft.com/office/2007/relationships/media" Target="../media/media19.m4a"/><Relationship Id="rId5" Type="http://schemas.openxmlformats.org/officeDocument/2006/relationships/image" Target="../media/image1.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1.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0.m4a"/><Relationship Id="rId1" Type="http://schemas.microsoft.com/office/2007/relationships/media" Target="../media/media20.m4a"/><Relationship Id="rId5" Type="http://schemas.openxmlformats.org/officeDocument/2006/relationships/image" Target="../media/image1.pn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1.m4a"/><Relationship Id="rId1" Type="http://schemas.microsoft.com/office/2007/relationships/media" Target="../media/media21.m4a"/><Relationship Id="rId5" Type="http://schemas.openxmlformats.org/officeDocument/2006/relationships/image" Target="../media/image1.png"/><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2.xml"/><Relationship Id="rId7" Type="http://schemas.openxmlformats.org/officeDocument/2006/relationships/image" Target="../media/image4.tmp"/><Relationship Id="rId2" Type="http://schemas.openxmlformats.org/officeDocument/2006/relationships/audio" Target="../media/media22.m4a"/><Relationship Id="rId1" Type="http://schemas.microsoft.com/office/2007/relationships/media" Target="../media/media22.m4a"/><Relationship Id="rId6" Type="http://schemas.openxmlformats.org/officeDocument/2006/relationships/image" Target="../media/image3.tmp"/><Relationship Id="rId5" Type="http://schemas.openxmlformats.org/officeDocument/2006/relationships/image" Target="NULL"/><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3.m4a"/><Relationship Id="rId1" Type="http://schemas.microsoft.com/office/2007/relationships/media" Target="../media/media23.m4a"/><Relationship Id="rId5" Type="http://schemas.openxmlformats.org/officeDocument/2006/relationships/image" Target="../media/image1.png"/><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4.m4a"/><Relationship Id="rId1" Type="http://schemas.microsoft.com/office/2007/relationships/media" Target="../media/media24.m4a"/><Relationship Id="rId5" Type="http://schemas.openxmlformats.org/officeDocument/2006/relationships/image" Target="../media/image2.png"/><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5.m4a"/><Relationship Id="rId1" Type="http://schemas.microsoft.com/office/2007/relationships/media" Target="../media/media25.m4a"/><Relationship Id="rId5" Type="http://schemas.openxmlformats.org/officeDocument/2006/relationships/image" Target="../media/image2.png"/><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6.m4a"/><Relationship Id="rId1" Type="http://schemas.microsoft.com/office/2007/relationships/media" Target="../media/media26.m4a"/><Relationship Id="rId5" Type="http://schemas.openxmlformats.org/officeDocument/2006/relationships/image" Target="../media/image1.png"/><Relationship Id="rId4"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7.m4a"/><Relationship Id="rId1" Type="http://schemas.microsoft.com/office/2007/relationships/media" Target="../media/media27.m4a"/><Relationship Id="rId5" Type="http://schemas.openxmlformats.org/officeDocument/2006/relationships/image" Target="../media/image1.png"/><Relationship Id="rId4" Type="http://schemas.openxmlformats.org/officeDocument/2006/relationships/notesSlide" Target="../notesSlides/notesSlide27.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1.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1.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5" Type="http://schemas.openxmlformats.org/officeDocument/2006/relationships/image" Target="../media/image1.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5" Type="http://schemas.openxmlformats.org/officeDocument/2006/relationships/image" Target="../media/image1.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5" Type="http://schemas.openxmlformats.org/officeDocument/2006/relationships/image" Target="../media/image1.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5" Type="http://schemas.openxmlformats.org/officeDocument/2006/relationships/image" Target="../media/image1.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4a"/><Relationship Id="rId1" Type="http://schemas.microsoft.com/office/2007/relationships/media" Target="../media/media9.m4a"/><Relationship Id="rId5" Type="http://schemas.openxmlformats.org/officeDocument/2006/relationships/image" Target="../media/image1.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104899" y="1384137"/>
            <a:ext cx="8315325" cy="2262781"/>
          </a:xfrm>
        </p:spPr>
        <p:txBody>
          <a:bodyPr>
            <a:normAutofit fontScale="90000"/>
          </a:bodyPr>
          <a:lstStyle/>
          <a:p>
            <a:br>
              <a:rPr kumimoji="1" lang="en-US" altLang="ja-JP" dirty="0"/>
            </a:br>
            <a:r>
              <a:rPr kumimoji="1" lang="ja-JP" altLang="en-US" dirty="0"/>
              <a:t>令和８年度　　　　</a:t>
            </a:r>
            <a:br>
              <a:rPr kumimoji="1" lang="en-US" altLang="ja-JP" dirty="0"/>
            </a:br>
            <a:r>
              <a:rPr kumimoji="1" lang="ja-JP" altLang="en-US" dirty="0"/>
              <a:t>地域密着型サービス事業者</a:t>
            </a:r>
            <a:br>
              <a:rPr kumimoji="1" lang="en-US" altLang="ja-JP" dirty="0"/>
            </a:br>
            <a:r>
              <a:rPr kumimoji="1" lang="ja-JP" altLang="en-US" dirty="0"/>
              <a:t>　　　　集団指導</a:t>
            </a:r>
          </a:p>
        </p:txBody>
      </p:sp>
      <p:sp>
        <p:nvSpPr>
          <p:cNvPr id="3" name="サブタイトル 2"/>
          <p:cNvSpPr>
            <a:spLocks noGrp="1"/>
          </p:cNvSpPr>
          <p:nvPr>
            <p:ph type="subTitle" idx="1"/>
          </p:nvPr>
        </p:nvSpPr>
        <p:spPr>
          <a:xfrm>
            <a:off x="6257924" y="4819628"/>
            <a:ext cx="2459935" cy="1655762"/>
          </a:xfrm>
        </p:spPr>
        <p:txBody>
          <a:bodyPr>
            <a:normAutofit/>
          </a:bodyPr>
          <a:lstStyle/>
          <a:p>
            <a:r>
              <a:rPr kumimoji="1" lang="ja-JP" altLang="en-US" sz="4400" dirty="0"/>
              <a:t>　　　　　　　入間市</a:t>
            </a:r>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a:t>
            </a:fld>
            <a:endParaRPr kumimoji="1" lang="ja-JP" altLang="en-US"/>
          </a:p>
        </p:txBody>
      </p:sp>
      <p:pic>
        <p:nvPicPr>
          <p:cNvPr id="5" name="録音したサウンド">
            <a:extLst>
              <a:ext uri="{FF2B5EF4-FFF2-40B4-BE49-F238E27FC236}">
                <a16:creationId xmlns:a16="http://schemas.microsoft.com/office/drawing/2014/main" id="{DC1EC7FE-498F-4A50-9438-98E34F6EB48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3707596914"/>
      </p:ext>
    </p:extLst>
  </p:cSld>
  <p:clrMapOvr>
    <a:masterClrMapping/>
  </p:clrMapOvr>
  <mc:AlternateContent xmlns:mc="http://schemas.openxmlformats.org/markup-compatibility/2006" xmlns:p14="http://schemas.microsoft.com/office/powerpoint/2010/main">
    <mc:Choice Requires="p14">
      <p:transition spd="slow" p14:dur="2000" advTm="25659"/>
    </mc:Choice>
    <mc:Fallback xmlns="">
      <p:transition spd="slow" advTm="2565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659"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476375" y="512462"/>
            <a:ext cx="10583863" cy="811513"/>
          </a:xfrm>
        </p:spPr>
        <p:txBody>
          <a:bodyPr>
            <a:normAutofit fontScale="90000"/>
          </a:bodyPr>
          <a:lstStyle/>
          <a:p>
            <a:r>
              <a:rPr lang="ja-JP" altLang="en-US" sz="4000" b="1" dirty="0">
                <a:solidFill>
                  <a:srgbClr val="00B050"/>
                </a:solidFill>
              </a:rPr>
              <a:t>（７）協力医療機関等</a:t>
            </a:r>
            <a:br>
              <a:rPr lang="ja-JP" altLang="en-US" sz="4000" b="1" dirty="0">
                <a:solidFill>
                  <a:srgbClr val="00B050"/>
                </a:solidFill>
              </a:rPr>
            </a:br>
            <a:br>
              <a:rPr lang="en-US" altLang="ja-JP" sz="4400" dirty="0"/>
            </a:br>
            <a:br>
              <a:rPr lang="en-US" altLang="ja-JP" sz="4400" dirty="0"/>
            </a:br>
            <a:endParaRPr kumimoji="1" lang="ja-JP" altLang="en-US" sz="44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10</a:t>
            </a:fld>
            <a:endParaRPr kumimoji="1" lang="ja-JP" altLang="en-US"/>
          </a:p>
        </p:txBody>
      </p:sp>
      <p:sp>
        <p:nvSpPr>
          <p:cNvPr id="5" name="コンテンツ プレースホルダー 2"/>
          <p:cNvSpPr txBox="1">
            <a:spLocks/>
          </p:cNvSpPr>
          <p:nvPr/>
        </p:nvSpPr>
        <p:spPr>
          <a:xfrm>
            <a:off x="474890" y="1676400"/>
            <a:ext cx="9452881" cy="4669138"/>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9pPr>
          </a:lstStyle>
          <a:p>
            <a:pPr marL="0" indent="0">
              <a:buNone/>
            </a:pPr>
            <a:r>
              <a:rPr lang="ja-JP" altLang="en-US" sz="2800" dirty="0">
                <a:latin typeface="+mn-ea"/>
              </a:rPr>
              <a:t>　</a:t>
            </a:r>
          </a:p>
        </p:txBody>
      </p:sp>
      <p:sp>
        <p:nvSpPr>
          <p:cNvPr id="6" name="タイトル 1">
            <a:extLst>
              <a:ext uri="{FF2B5EF4-FFF2-40B4-BE49-F238E27FC236}">
                <a16:creationId xmlns:a16="http://schemas.microsoft.com/office/drawing/2014/main" id="{D8FFD0E4-9289-40C1-9D31-F3BE08133CFA}"/>
              </a:ext>
            </a:extLst>
          </p:cNvPr>
          <p:cNvSpPr txBox="1">
            <a:spLocks/>
          </p:cNvSpPr>
          <p:nvPr/>
        </p:nvSpPr>
        <p:spPr>
          <a:xfrm>
            <a:off x="474891" y="1535288"/>
            <a:ext cx="9606088" cy="4669137"/>
          </a:xfrm>
          <a:prstGeom prst="rect">
            <a:avLst/>
          </a:prstGeom>
        </p:spPr>
        <p:txBody>
          <a:bodyPr vert="horz" lIns="91440" tIns="45720" rIns="91440" bIns="45720" rtlCol="0" anchor="t">
            <a:normAutofit fontScale="85000" lnSpcReduction="20000"/>
          </a:bodyPr>
          <a:lstStyle>
            <a:lvl1pPr algn="l" defTabSz="457200" rtl="0" eaLnBrk="1" latinLnBrk="0" hangingPunct="1">
              <a:spcBef>
                <a:spcPct val="0"/>
              </a:spcBef>
              <a:buNone/>
              <a:defRPr kumimoji="1" sz="3600" kern="1200">
                <a:solidFill>
                  <a:schemeClr val="accent1"/>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r>
              <a:rPr lang="ja-JP" altLang="en-US" sz="2900" b="1" dirty="0">
                <a:solidFill>
                  <a:schemeClr val="tx1"/>
                </a:solidFill>
              </a:rPr>
              <a:t>認知症対応型共同生活介護</a:t>
            </a:r>
            <a:endParaRPr lang="en-US" altLang="ja-JP" sz="2900" b="1" dirty="0">
              <a:solidFill>
                <a:schemeClr val="tx1"/>
              </a:solidFill>
            </a:endParaRPr>
          </a:p>
          <a:p>
            <a:endParaRPr lang="en-US" altLang="ja-JP" sz="4000" b="1" dirty="0">
              <a:solidFill>
                <a:srgbClr val="00B050"/>
              </a:solidFill>
            </a:endParaRPr>
          </a:p>
          <a:p>
            <a:r>
              <a:rPr lang="ja-JP" altLang="en-US" sz="1600" dirty="0">
                <a:solidFill>
                  <a:srgbClr val="111111"/>
                </a:solidFill>
                <a:latin typeface="ヒラギノ角ゴ Pro W3"/>
              </a:rPr>
              <a:t>　</a:t>
            </a:r>
            <a:r>
              <a:rPr lang="ja-JP" altLang="en-US" sz="2300" b="0" i="0" dirty="0">
                <a:solidFill>
                  <a:srgbClr val="111111"/>
                </a:solidFill>
                <a:effectLst/>
                <a:latin typeface="ヒラギノ角ゴ Pro W3"/>
              </a:rPr>
              <a:t>令和６年度報酬改定で指定認知症対応型共同生活介護事業者は、利用者の病状の急変等に備えるため、あらかじめ、協力医療機関を</a:t>
            </a:r>
            <a:r>
              <a:rPr lang="ja-JP" altLang="en-US" sz="2300" dirty="0">
                <a:solidFill>
                  <a:srgbClr val="111111"/>
                </a:solidFill>
                <a:latin typeface="ヒラギノ角ゴ Pro W3"/>
              </a:rPr>
              <a:t>定めることが規定されました。</a:t>
            </a:r>
            <a:endParaRPr lang="en-US" altLang="ja-JP" sz="2300" dirty="0">
              <a:solidFill>
                <a:srgbClr val="111111"/>
              </a:solidFill>
              <a:latin typeface="ヒラギノ角ゴ Pro W3"/>
            </a:endParaRPr>
          </a:p>
          <a:p>
            <a:endParaRPr lang="en-US" altLang="ja-JP" sz="2300" b="0" i="0" dirty="0">
              <a:solidFill>
                <a:srgbClr val="111111"/>
              </a:solidFill>
              <a:effectLst/>
              <a:latin typeface="ヒラギノ角ゴ Pro W3"/>
            </a:endParaRPr>
          </a:p>
          <a:p>
            <a:r>
              <a:rPr lang="ja-JP" altLang="en-US" sz="2300" b="0" i="0" dirty="0">
                <a:solidFill>
                  <a:srgbClr val="111111"/>
                </a:solidFill>
                <a:effectLst/>
                <a:latin typeface="ヒラギノ角ゴ Pro W3"/>
              </a:rPr>
              <a:t>　</a:t>
            </a:r>
            <a:r>
              <a:rPr lang="ja-JP" altLang="en-US" sz="2300" b="0" i="0" dirty="0">
                <a:solidFill>
                  <a:srgbClr val="FF0000"/>
                </a:solidFill>
                <a:effectLst/>
                <a:latin typeface="ヒラギノ角ゴ Pro W3"/>
              </a:rPr>
              <a:t>一年に一回以上</a:t>
            </a:r>
            <a:r>
              <a:rPr lang="ja-JP" altLang="en-US" sz="2300" b="0" i="0" dirty="0">
                <a:solidFill>
                  <a:srgbClr val="111111"/>
                </a:solidFill>
                <a:effectLst/>
                <a:latin typeface="ヒラギノ角ゴ Pro W3"/>
              </a:rPr>
              <a:t>、協力医療機関との間で、利用者の病状が急変した場合等の対応を確認するとともに、協力医療機関の名称等を、当該指定認知症対応型共同生活介護事業者に係る指定を行った市町村長に届け出る必要があります。</a:t>
            </a:r>
            <a:endParaRPr lang="en-US" altLang="ja-JP" sz="2300" dirty="0">
              <a:solidFill>
                <a:srgbClr val="111111"/>
              </a:solidFill>
              <a:latin typeface="ヒラギノ角ゴ Pro W3"/>
            </a:endParaRPr>
          </a:p>
          <a:p>
            <a:endParaRPr lang="en-US" altLang="ja-JP" sz="2300" b="0" i="0" dirty="0">
              <a:solidFill>
                <a:srgbClr val="111111"/>
              </a:solidFill>
              <a:effectLst/>
              <a:latin typeface="ヒラギノ角ゴ Pro W3"/>
            </a:endParaRPr>
          </a:p>
          <a:p>
            <a:endParaRPr lang="en-US" altLang="ja-JP" sz="2300" b="1" dirty="0">
              <a:solidFill>
                <a:srgbClr val="00B050"/>
              </a:solidFill>
            </a:endParaRPr>
          </a:p>
          <a:p>
            <a:r>
              <a:rPr lang="ja-JP" altLang="en-US" sz="2300" b="0" i="0" dirty="0">
                <a:solidFill>
                  <a:srgbClr val="111111"/>
                </a:solidFill>
                <a:effectLst/>
                <a:latin typeface="ヒラギノ角ゴ Pro W3"/>
              </a:rPr>
              <a:t>　次に掲げる要件を満たす協力医療機関を定めるように努めなければならない。</a:t>
            </a:r>
            <a:endParaRPr lang="en-US" altLang="ja-JP" sz="2300" b="1" dirty="0">
              <a:solidFill>
                <a:srgbClr val="00B050"/>
              </a:solidFill>
            </a:endParaRPr>
          </a:p>
          <a:p>
            <a:endParaRPr lang="en-US" altLang="ja-JP" sz="2300" b="1" dirty="0">
              <a:solidFill>
                <a:srgbClr val="00B050"/>
              </a:solidFill>
            </a:endParaRPr>
          </a:p>
          <a:p>
            <a:pPr algn="l"/>
            <a:r>
              <a:rPr lang="ja-JP" altLang="en-US" sz="2300" b="0" i="0" dirty="0">
                <a:solidFill>
                  <a:srgbClr val="111111"/>
                </a:solidFill>
                <a:effectLst/>
                <a:latin typeface="ヒラギノ角ゴ Pro W3"/>
              </a:rPr>
              <a:t>　</a:t>
            </a:r>
            <a:r>
              <a:rPr lang="ja-JP" altLang="en-US" sz="2300" dirty="0">
                <a:solidFill>
                  <a:srgbClr val="111111"/>
                </a:solidFill>
                <a:latin typeface="ヒラギノ角ゴ Pro W3"/>
              </a:rPr>
              <a:t>①</a:t>
            </a:r>
            <a:r>
              <a:rPr lang="ja-JP" altLang="en-US" sz="2300" b="0" i="0" dirty="0">
                <a:solidFill>
                  <a:srgbClr val="111111"/>
                </a:solidFill>
                <a:effectLst/>
                <a:latin typeface="ヒラギノ角ゴ Pro W3"/>
              </a:rPr>
              <a:t>利用者の病状が急変した場合等において医師又は看護職員が相談対応を行う体制を、常時確保していること。</a:t>
            </a:r>
          </a:p>
          <a:p>
            <a:pPr algn="l"/>
            <a:r>
              <a:rPr lang="ja-JP" altLang="en-US" sz="2300" b="0" i="0" dirty="0">
                <a:solidFill>
                  <a:srgbClr val="111111"/>
                </a:solidFill>
                <a:effectLst/>
                <a:latin typeface="ヒラギノ角ゴ Pro W3"/>
              </a:rPr>
              <a:t>　②当該指定認知症対応型共同生活介護事業者からの診療の求めがあった場合において診療を行う体制を、常時確保していること。</a:t>
            </a:r>
          </a:p>
        </p:txBody>
      </p:sp>
      <p:sp>
        <p:nvSpPr>
          <p:cNvPr id="3" name="四角形: 角を丸くする 2">
            <a:extLst>
              <a:ext uri="{FF2B5EF4-FFF2-40B4-BE49-F238E27FC236}">
                <a16:creationId xmlns:a16="http://schemas.microsoft.com/office/drawing/2014/main" id="{DF658737-60F5-48CF-8236-EB0F007DC304}"/>
              </a:ext>
            </a:extLst>
          </p:cNvPr>
          <p:cNvSpPr/>
          <p:nvPr/>
        </p:nvSpPr>
        <p:spPr>
          <a:xfrm>
            <a:off x="433816" y="4165600"/>
            <a:ext cx="9606088" cy="1814813"/>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 name="録音したサウンド">
            <a:extLst>
              <a:ext uri="{FF2B5EF4-FFF2-40B4-BE49-F238E27FC236}">
                <a16:creationId xmlns:a16="http://schemas.microsoft.com/office/drawing/2014/main" id="{988CB9D1-050E-4F89-A545-C291AD42119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25099"/>
            <a:ext cx="487363" cy="487363"/>
          </a:xfrm>
          <a:prstGeom prst="rect">
            <a:avLst/>
          </a:prstGeom>
        </p:spPr>
      </p:pic>
    </p:spTree>
    <p:extLst>
      <p:ext uri="{BB962C8B-B14F-4D97-AF65-F5344CB8AC3E}">
        <p14:creationId xmlns:p14="http://schemas.microsoft.com/office/powerpoint/2010/main" val="2285754982"/>
      </p:ext>
    </p:extLst>
  </p:cSld>
  <p:clrMapOvr>
    <a:masterClrMapping/>
  </p:clrMapOvr>
  <mc:AlternateContent xmlns:mc="http://schemas.openxmlformats.org/markup-compatibility/2006" xmlns:p14="http://schemas.microsoft.com/office/powerpoint/2010/main">
    <mc:Choice Requires="p14">
      <p:transition spd="slow" p14:dur="2000" advTm="65000"/>
    </mc:Choice>
    <mc:Fallback xmlns="">
      <p:transition spd="slow" advTm="6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169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158904" y="602149"/>
            <a:ext cx="10430074" cy="5804338"/>
          </a:xfrm>
        </p:spPr>
        <p:txBody>
          <a:bodyPr>
            <a:normAutofit lnSpcReduction="10000"/>
          </a:bodyPr>
          <a:lstStyle/>
          <a:p>
            <a:r>
              <a:rPr lang="ja-JP" altLang="en-US" sz="2800" b="1" dirty="0">
                <a:solidFill>
                  <a:srgbClr val="00B050"/>
                </a:solidFill>
              </a:rPr>
              <a:t>各加算の要件等</a:t>
            </a:r>
            <a:endParaRPr kumimoji="1" lang="en-US" altLang="ja-JP" dirty="0"/>
          </a:p>
          <a:p>
            <a:pPr marL="0" indent="0">
              <a:buNone/>
            </a:pPr>
            <a:r>
              <a:rPr lang="ja-JP" altLang="en-US" sz="2400" dirty="0"/>
              <a:t>介護報酬改定に伴い、算定要件等が変更されている加算があります。</a:t>
            </a:r>
            <a:endParaRPr lang="en-US" altLang="ja-JP" sz="2400" dirty="0"/>
          </a:p>
          <a:p>
            <a:pPr marL="0" indent="0">
              <a:buNone/>
            </a:pPr>
            <a:r>
              <a:rPr kumimoji="1" lang="ja-JP" altLang="en-US" sz="2400" dirty="0"/>
              <a:t>事業所で取得している加算について、算定可能かどうか今一度ご確認ください。</a:t>
            </a:r>
            <a:endParaRPr kumimoji="1" lang="en-US" altLang="ja-JP" sz="2400" dirty="0"/>
          </a:p>
          <a:p>
            <a:pPr marL="0" indent="0">
              <a:buNone/>
            </a:pPr>
            <a:endParaRPr kumimoji="1" lang="en-US" altLang="ja-JP" sz="2400" dirty="0"/>
          </a:p>
          <a:p>
            <a:pPr marL="0" indent="0">
              <a:buNone/>
            </a:pPr>
            <a:r>
              <a:rPr kumimoji="1" lang="ja-JP" altLang="en-US" b="1" dirty="0">
                <a:latin typeface="+mj-ea"/>
                <a:ea typeface="+mj-ea"/>
              </a:rPr>
              <a:t>地域密着型通所介護</a:t>
            </a:r>
            <a:endParaRPr kumimoji="1" lang="en-US" altLang="ja-JP" b="1" dirty="0">
              <a:latin typeface="+mj-ea"/>
              <a:ea typeface="+mj-ea"/>
            </a:endParaRPr>
          </a:p>
          <a:p>
            <a:pPr marL="0" indent="0">
              <a:buNone/>
            </a:pPr>
            <a:r>
              <a:rPr lang="ja-JP" altLang="en-US" dirty="0">
                <a:latin typeface="+mj-ea"/>
                <a:ea typeface="+mj-ea"/>
              </a:rPr>
              <a:t>　</a:t>
            </a:r>
            <a:r>
              <a:rPr lang="ja-JP" altLang="ja-JP" sz="1800" kern="1200" dirty="0">
                <a:solidFill>
                  <a:srgbClr val="000000"/>
                </a:solidFill>
                <a:effectLst/>
                <a:latin typeface="+mj-ea"/>
                <a:ea typeface="+mj-ea"/>
                <a:cs typeface="ＭＳ Ｐゴシック" panose="020B0600070205080204" pitchFamily="50" charset="-128"/>
              </a:rPr>
              <a:t>認知症加算、入浴介助加算、科学的介護推進体制加算、</a:t>
            </a:r>
            <a:r>
              <a:rPr lang="en-US" altLang="ja-JP" sz="1800" kern="1200" dirty="0">
                <a:solidFill>
                  <a:srgbClr val="000000"/>
                </a:solidFill>
                <a:effectLst/>
                <a:latin typeface="+mj-ea"/>
                <a:ea typeface="+mj-ea"/>
                <a:cs typeface="Calibri" panose="020F0502020204030204" pitchFamily="34" charset="0"/>
              </a:rPr>
              <a:t>ADL</a:t>
            </a:r>
            <a:r>
              <a:rPr lang="ja-JP" altLang="ja-JP" sz="1800" kern="1200" dirty="0">
                <a:solidFill>
                  <a:srgbClr val="000000"/>
                </a:solidFill>
                <a:effectLst/>
                <a:latin typeface="+mj-ea"/>
                <a:ea typeface="+mj-ea"/>
                <a:cs typeface="ＭＳ Ｐゴシック" panose="020B0600070205080204" pitchFamily="50" charset="-128"/>
              </a:rPr>
              <a:t>維持等加算、個別機能訓練加算</a:t>
            </a:r>
            <a:endParaRPr lang="en-US" altLang="ja-JP" sz="1800" kern="1200" dirty="0">
              <a:solidFill>
                <a:srgbClr val="000000"/>
              </a:solidFill>
              <a:effectLst/>
              <a:latin typeface="+mj-ea"/>
              <a:ea typeface="+mj-ea"/>
              <a:cs typeface="ＭＳ Ｐゴシック" panose="020B0600070205080204" pitchFamily="50" charset="-128"/>
            </a:endParaRPr>
          </a:p>
          <a:p>
            <a:pPr marL="0" indent="0">
              <a:buNone/>
            </a:pPr>
            <a:r>
              <a:rPr kumimoji="1" lang="ja-JP" altLang="en-US" b="1" dirty="0">
                <a:latin typeface="+mj-ea"/>
                <a:ea typeface="+mj-ea"/>
              </a:rPr>
              <a:t>認知症対応型協同生活介護</a:t>
            </a:r>
            <a:endParaRPr kumimoji="1" lang="en-US" altLang="ja-JP" b="1" dirty="0">
              <a:latin typeface="+mj-ea"/>
              <a:ea typeface="+mj-ea"/>
            </a:endParaRPr>
          </a:p>
          <a:p>
            <a:pPr marL="0" indent="0">
              <a:buNone/>
            </a:pPr>
            <a:r>
              <a:rPr lang="ja-JP" altLang="en-US" dirty="0">
                <a:latin typeface="+mj-ea"/>
                <a:ea typeface="+mj-ea"/>
              </a:rPr>
              <a:t>　</a:t>
            </a:r>
            <a:r>
              <a:rPr lang="ja-JP" altLang="ja-JP" sz="1800" kern="1200" dirty="0">
                <a:solidFill>
                  <a:srgbClr val="000000"/>
                </a:solidFill>
                <a:effectLst/>
                <a:latin typeface="+mj-ea"/>
                <a:ea typeface="+mj-ea"/>
                <a:cs typeface="ＭＳ Ｐゴシック" panose="020B0600070205080204" pitchFamily="50" charset="-128"/>
              </a:rPr>
              <a:t>医療連携体制加算、科学的介護推進体制加算、夜間支援体制加算</a:t>
            </a:r>
            <a:endParaRPr kumimoji="1" lang="en-US" altLang="ja-JP" dirty="0">
              <a:latin typeface="+mj-ea"/>
              <a:ea typeface="+mj-ea"/>
            </a:endParaRPr>
          </a:p>
          <a:p>
            <a:pPr marL="0" indent="0">
              <a:buNone/>
            </a:pPr>
            <a:r>
              <a:rPr lang="ja-JP" altLang="ja-JP" sz="1800" b="1" kern="1200" dirty="0">
                <a:solidFill>
                  <a:srgbClr val="000000"/>
                </a:solidFill>
                <a:effectLst/>
                <a:latin typeface="+mj-ea"/>
                <a:ea typeface="+mj-ea"/>
                <a:cs typeface="ＭＳ Ｐゴシック" panose="020B0600070205080204" pitchFamily="50" charset="-128"/>
              </a:rPr>
              <a:t>小規模多機能型居宅介護支援</a:t>
            </a:r>
            <a:endParaRPr kumimoji="1" lang="en-US" altLang="ja-JP" b="1" dirty="0">
              <a:latin typeface="+mj-ea"/>
              <a:ea typeface="+mj-ea"/>
            </a:endParaRPr>
          </a:p>
          <a:p>
            <a:pPr marL="0" indent="0">
              <a:buNone/>
            </a:pPr>
            <a:r>
              <a:rPr kumimoji="1" lang="ja-JP" altLang="en-US" dirty="0">
                <a:latin typeface="+mj-ea"/>
                <a:ea typeface="+mj-ea"/>
              </a:rPr>
              <a:t>　</a:t>
            </a:r>
            <a:r>
              <a:rPr lang="ja-JP" altLang="ja-JP" sz="1800" kern="1200" dirty="0">
                <a:solidFill>
                  <a:srgbClr val="000000"/>
                </a:solidFill>
                <a:effectLst/>
                <a:latin typeface="+mj-ea"/>
                <a:ea typeface="+mj-ea"/>
                <a:cs typeface="ＭＳ Ｐゴシック" panose="020B0600070205080204" pitchFamily="50" charset="-128"/>
              </a:rPr>
              <a:t>総合マネジメント体制強化加算、認知症加算、科学的介護推進体制加算</a:t>
            </a:r>
            <a:endParaRPr lang="en-US" altLang="ja-JP" sz="1800" kern="1200" dirty="0">
              <a:solidFill>
                <a:srgbClr val="000000"/>
              </a:solidFill>
              <a:effectLst/>
              <a:latin typeface="+mj-ea"/>
              <a:ea typeface="+mj-ea"/>
              <a:cs typeface="ＭＳ Ｐゴシック" panose="020B0600070205080204" pitchFamily="50" charset="-128"/>
            </a:endParaRPr>
          </a:p>
          <a:p>
            <a:pPr marL="0" indent="0">
              <a:buNone/>
            </a:pPr>
            <a:r>
              <a:rPr lang="ja-JP" altLang="ja-JP" sz="1800" b="1" kern="1200" dirty="0">
                <a:solidFill>
                  <a:srgbClr val="000000"/>
                </a:solidFill>
                <a:effectLst/>
                <a:latin typeface="+mj-ea"/>
                <a:ea typeface="+mj-ea"/>
                <a:cs typeface="ＭＳ Ｐゴシック" panose="020B0600070205080204" pitchFamily="50" charset="-128"/>
              </a:rPr>
              <a:t>看護小規模多機能型居宅介護支援</a:t>
            </a:r>
            <a:endParaRPr kumimoji="1" lang="en-US" altLang="ja-JP" b="1" dirty="0">
              <a:latin typeface="+mj-ea"/>
              <a:ea typeface="+mj-ea"/>
            </a:endParaRPr>
          </a:p>
          <a:p>
            <a:pPr marL="0" indent="0">
              <a:buNone/>
            </a:pPr>
            <a:r>
              <a:rPr lang="ja-JP" altLang="en-US" dirty="0">
                <a:latin typeface="+mj-ea"/>
                <a:ea typeface="+mj-ea"/>
              </a:rPr>
              <a:t>　</a:t>
            </a:r>
            <a:r>
              <a:rPr lang="ja-JP" altLang="ja-JP" sz="1800" dirty="0">
                <a:solidFill>
                  <a:srgbClr val="000000"/>
                </a:solidFill>
                <a:effectLst/>
                <a:latin typeface="+mj-ea"/>
                <a:ea typeface="+mj-ea"/>
                <a:cs typeface="BIZ UDP明朝 Medium" panose="02020500000000000000" pitchFamily="18" charset="-128"/>
              </a:rPr>
              <a:t>ターミナルケア加算、認知症加算、科学的介護推進体制加算</a:t>
            </a:r>
            <a:r>
              <a:rPr lang="ja-JP" altLang="ja-JP" sz="1800" dirty="0">
                <a:solidFill>
                  <a:srgbClr val="000000"/>
                </a:solidFill>
                <a:effectLst/>
                <a:latin typeface="+mj-ea"/>
                <a:ea typeface="+mj-ea"/>
                <a:cs typeface="ＭＳ 明朝" panose="02020609040205080304" pitchFamily="17" charset="-128"/>
              </a:rPr>
              <a:t>、</a:t>
            </a:r>
            <a:r>
              <a:rPr lang="ja-JP" altLang="ja-JP" sz="1800" dirty="0">
                <a:solidFill>
                  <a:srgbClr val="000000"/>
                </a:solidFill>
                <a:effectLst/>
                <a:latin typeface="+mj-ea"/>
                <a:ea typeface="+mj-ea"/>
                <a:cs typeface="BIZ UDP明朝 Medium" panose="02020500000000000000" pitchFamily="18" charset="-128"/>
              </a:rPr>
              <a:t>排泄支援加算、褥瘡マネジメント加算</a:t>
            </a:r>
            <a:endParaRPr lang="en-US" altLang="ja-JP" dirty="0">
              <a:latin typeface="+mj-ea"/>
              <a:ea typeface="+mj-ea"/>
            </a:endParaRPr>
          </a:p>
          <a:p>
            <a:pPr marL="0" indent="0">
              <a:buNone/>
            </a:pPr>
            <a:endParaRPr kumimoji="1" lang="ja-JP" altLang="en-US"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11</a:t>
            </a:fld>
            <a:endParaRPr kumimoji="1" lang="ja-JP" altLang="en-US"/>
          </a:p>
        </p:txBody>
      </p:sp>
      <p:pic>
        <p:nvPicPr>
          <p:cNvPr id="2" name="録音したサウンド">
            <a:extLst>
              <a:ext uri="{FF2B5EF4-FFF2-40B4-BE49-F238E27FC236}">
                <a16:creationId xmlns:a16="http://schemas.microsoft.com/office/drawing/2014/main" id="{101A253A-9355-40D1-9A7A-8BACB4269DB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266012902"/>
      </p:ext>
    </p:extLst>
  </p:cSld>
  <p:clrMapOvr>
    <a:masterClrMapping/>
  </p:clrMapOvr>
  <mc:AlternateContent xmlns:mc="http://schemas.openxmlformats.org/markup-compatibility/2006" xmlns:p14="http://schemas.microsoft.com/office/powerpoint/2010/main">
    <mc:Choice Requires="p14">
      <p:transition spd="slow" p14:dur="2000" advTm="42223"/>
    </mc:Choice>
    <mc:Fallback xmlns="">
      <p:transition spd="slow" advTm="4222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60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b="1" dirty="0">
                <a:solidFill>
                  <a:srgbClr val="00B050"/>
                </a:solidFill>
              </a:rPr>
              <a:t>運営指導における主な指摘事項</a:t>
            </a:r>
          </a:p>
        </p:txBody>
      </p:sp>
      <p:sp>
        <p:nvSpPr>
          <p:cNvPr id="3" name="コンテンツ プレースホルダー 2"/>
          <p:cNvSpPr>
            <a:spLocks noGrp="1"/>
          </p:cNvSpPr>
          <p:nvPr>
            <p:ph idx="1"/>
          </p:nvPr>
        </p:nvSpPr>
        <p:spPr/>
        <p:txBody>
          <a:bodyPr>
            <a:normAutofit/>
          </a:bodyPr>
          <a:lstStyle/>
          <a:p>
            <a:r>
              <a:rPr lang="ja-JP" altLang="en-US" sz="2800" dirty="0"/>
              <a:t>地域密着型サービスの運営指導（実地指導）で</a:t>
            </a:r>
            <a:br>
              <a:rPr lang="en-US" altLang="ja-JP" sz="2800" dirty="0"/>
            </a:br>
            <a:r>
              <a:rPr lang="ja-JP" altLang="en-US" sz="2800" dirty="0"/>
              <a:t>指摘の多かった事項についてご説明します。</a:t>
            </a:r>
            <a:endParaRPr lang="en-US" altLang="ja-JP" sz="2800" dirty="0"/>
          </a:p>
          <a:p>
            <a:pPr marL="0" indent="0">
              <a:buNone/>
            </a:pPr>
            <a:endParaRPr lang="en-US" altLang="ja-JP" sz="28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12</a:t>
            </a:fld>
            <a:endParaRPr kumimoji="1" lang="ja-JP" altLang="en-US"/>
          </a:p>
        </p:txBody>
      </p:sp>
      <p:pic>
        <p:nvPicPr>
          <p:cNvPr id="7" name="録音したサウンド">
            <a:extLst>
              <a:ext uri="{FF2B5EF4-FFF2-40B4-BE49-F238E27FC236}">
                <a16:creationId xmlns:a16="http://schemas.microsoft.com/office/drawing/2014/main" id="{245E289D-E880-4326-9B7E-68EF26178F4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49696"/>
            <a:ext cx="487363" cy="487363"/>
          </a:xfrm>
          <a:prstGeom prst="rect">
            <a:avLst/>
          </a:prstGeom>
        </p:spPr>
      </p:pic>
    </p:spTree>
    <p:extLst>
      <p:ext uri="{BB962C8B-B14F-4D97-AF65-F5344CB8AC3E}">
        <p14:creationId xmlns:p14="http://schemas.microsoft.com/office/powerpoint/2010/main" val="420856572"/>
      </p:ext>
    </p:extLst>
  </p:cSld>
  <p:clrMapOvr>
    <a:masterClrMapping/>
  </p:clrMapOvr>
  <mc:AlternateContent xmlns:mc="http://schemas.openxmlformats.org/markup-compatibility/2006" xmlns:p14="http://schemas.microsoft.com/office/powerpoint/2010/main">
    <mc:Choice Requires="p14">
      <p:transition spd="slow" p14:dur="2000" advTm="24462"/>
    </mc:Choice>
    <mc:Fallback xmlns="">
      <p:transition spd="slow" advTm="2446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746"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b="1" dirty="0">
                <a:solidFill>
                  <a:srgbClr val="00B050"/>
                </a:solidFill>
              </a:rPr>
              <a:t>①運営推進会議について（１）</a:t>
            </a:r>
            <a:endParaRPr kumimoji="1" lang="ja-JP" altLang="en-US" b="1" dirty="0">
              <a:solidFill>
                <a:srgbClr val="00B050"/>
              </a:solidFill>
            </a:endParaRPr>
          </a:p>
        </p:txBody>
      </p:sp>
      <p:sp>
        <p:nvSpPr>
          <p:cNvPr id="3" name="コンテンツ プレースホルダー 2"/>
          <p:cNvSpPr>
            <a:spLocks noGrp="1"/>
          </p:cNvSpPr>
          <p:nvPr>
            <p:ph idx="1"/>
          </p:nvPr>
        </p:nvSpPr>
        <p:spPr>
          <a:xfrm>
            <a:off x="260302" y="1270000"/>
            <a:ext cx="10507781" cy="5316453"/>
          </a:xfrm>
        </p:spPr>
        <p:txBody>
          <a:bodyPr>
            <a:noAutofit/>
          </a:bodyPr>
          <a:lstStyle/>
          <a:p>
            <a:r>
              <a:rPr lang="ja-JP" altLang="en-US" sz="2800" dirty="0"/>
              <a:t>地域密着型サービス事業所は、地域に開かれたサービスとすることで、サービスの質を確保する観点から、定期的に「運営推進会議」を開催しなければなりません。</a:t>
            </a:r>
            <a:endParaRPr lang="en-US" altLang="ja-JP" sz="2800" dirty="0"/>
          </a:p>
          <a:p>
            <a:endParaRPr kumimoji="1" lang="en-US" altLang="ja-JP" sz="2800" dirty="0"/>
          </a:p>
          <a:p>
            <a:pPr marL="0" indent="0">
              <a:buNone/>
            </a:pPr>
            <a:r>
              <a:rPr kumimoji="1" lang="ja-JP" altLang="en-US" sz="2800" dirty="0"/>
              <a:t>　→基準とおりに会議を開催できていない事業所がありました。</a:t>
            </a:r>
            <a:endParaRPr kumimoji="1" lang="en-US" altLang="ja-JP" sz="2800" dirty="0"/>
          </a:p>
          <a:p>
            <a:pPr marL="0" indent="0">
              <a:buNone/>
            </a:pPr>
            <a:endParaRPr lang="en-US" altLang="ja-JP" sz="2800" dirty="0"/>
          </a:p>
          <a:p>
            <a:pPr marL="0" indent="0">
              <a:buNone/>
            </a:pPr>
            <a:r>
              <a:rPr kumimoji="1" lang="ja-JP" altLang="en-US" sz="2800" dirty="0">
                <a:solidFill>
                  <a:srgbClr val="FF0000"/>
                </a:solidFill>
              </a:rPr>
              <a:t>　運営推進会議は運営基準上、定められているものです。新型コロナウイルス感染症に係る介護サービス事業所の人員基準等の臨時的な取り扱いも令和６年に廃止されました。</a:t>
            </a:r>
            <a:endParaRPr kumimoji="1" lang="en-US" altLang="ja-JP" sz="2800" dirty="0">
              <a:solidFill>
                <a:srgbClr val="FF0000"/>
              </a:solidFill>
            </a:endParaRPr>
          </a:p>
          <a:p>
            <a:pPr marL="0" indent="0">
              <a:buNone/>
            </a:pPr>
            <a:r>
              <a:rPr lang="ja-JP" altLang="en-US" sz="2800" dirty="0">
                <a:solidFill>
                  <a:srgbClr val="FF0000"/>
                </a:solidFill>
              </a:rPr>
              <a:t>　運営推進会議が未実施となりますと運営基準違反となりますのでご注意ください。</a:t>
            </a:r>
            <a:endParaRPr kumimoji="1" lang="en-US" altLang="ja-JP" sz="2800" dirty="0">
              <a:solidFill>
                <a:srgbClr val="FF0000"/>
              </a:solidFill>
            </a:endParaRPr>
          </a:p>
          <a:p>
            <a:pPr marL="0" indent="0">
              <a:buNone/>
            </a:pPr>
            <a:endParaRPr kumimoji="1" lang="ja-JP" altLang="en-US" sz="24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13</a:t>
            </a:fld>
            <a:endParaRPr kumimoji="1" lang="ja-JP" altLang="en-US"/>
          </a:p>
        </p:txBody>
      </p:sp>
      <p:pic>
        <p:nvPicPr>
          <p:cNvPr id="5" name="録音したサウンド">
            <a:hlinkClick r:id="" action="ppaction://media"/>
            <a:extLst>
              <a:ext uri="{FF2B5EF4-FFF2-40B4-BE49-F238E27FC236}">
                <a16:creationId xmlns:a16="http://schemas.microsoft.com/office/drawing/2014/main" id="{CDDD245C-A818-DBF3-9BA8-F65D9DFEDED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85600" y="0"/>
            <a:ext cx="406400" cy="406400"/>
          </a:xfrm>
          <a:prstGeom prst="rect">
            <a:avLst/>
          </a:prstGeom>
        </p:spPr>
      </p:pic>
    </p:spTree>
    <p:extLst>
      <p:ext uri="{BB962C8B-B14F-4D97-AF65-F5344CB8AC3E}">
        <p14:creationId xmlns:p14="http://schemas.microsoft.com/office/powerpoint/2010/main" val="216339300"/>
      </p:ext>
    </p:extLst>
  </p:cSld>
  <p:clrMapOvr>
    <a:masterClrMapping/>
  </p:clrMapOvr>
  <mc:AlternateContent xmlns:mc="http://schemas.openxmlformats.org/markup-compatibility/2006" xmlns:p14="http://schemas.microsoft.com/office/powerpoint/2010/main">
    <mc:Choice Requires="p14">
      <p:transition spd="slow" p14:dur="2000" advTm="32076"/>
    </mc:Choice>
    <mc:Fallback xmlns="">
      <p:transition spd="slow" advTm="3207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361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b="1" dirty="0">
                <a:solidFill>
                  <a:srgbClr val="00B050"/>
                </a:solidFill>
              </a:rPr>
              <a:t>①運営推進会議について（２）</a:t>
            </a:r>
            <a:endParaRPr kumimoji="1" lang="ja-JP" altLang="en-US" b="1" dirty="0">
              <a:solidFill>
                <a:srgbClr val="00B050"/>
              </a:solidFill>
            </a:endParaRPr>
          </a:p>
        </p:txBody>
      </p:sp>
      <p:sp>
        <p:nvSpPr>
          <p:cNvPr id="3" name="コンテンツ プレースホルダー 2"/>
          <p:cNvSpPr>
            <a:spLocks noGrp="1"/>
          </p:cNvSpPr>
          <p:nvPr>
            <p:ph idx="1"/>
          </p:nvPr>
        </p:nvSpPr>
        <p:spPr>
          <a:xfrm>
            <a:off x="1724025" y="1724025"/>
            <a:ext cx="9780587" cy="4908057"/>
          </a:xfrm>
        </p:spPr>
        <p:txBody>
          <a:bodyPr>
            <a:noAutofit/>
          </a:bodyPr>
          <a:lstStyle/>
          <a:p>
            <a:r>
              <a:rPr kumimoji="1" lang="ja-JP" altLang="en-US" sz="2400" dirty="0"/>
              <a:t>開催頻度について（基準）</a:t>
            </a:r>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14</a:t>
            </a:fld>
            <a:endParaRPr kumimoji="1" lang="ja-JP" altLang="en-US"/>
          </a:p>
        </p:txBody>
      </p:sp>
      <p:graphicFrame>
        <p:nvGraphicFramePr>
          <p:cNvPr id="5" name="表 4">
            <a:extLst>
              <a:ext uri="{FF2B5EF4-FFF2-40B4-BE49-F238E27FC236}">
                <a16:creationId xmlns:a16="http://schemas.microsoft.com/office/drawing/2014/main" id="{74860772-DEEB-4335-896F-9B64B6777FBE}"/>
              </a:ext>
            </a:extLst>
          </p:cNvPr>
          <p:cNvGraphicFramePr>
            <a:graphicFrameLocks noGrp="1"/>
          </p:cNvGraphicFramePr>
          <p:nvPr>
            <p:extLst>
              <p:ext uri="{D42A27DB-BD31-4B8C-83A1-F6EECF244321}">
                <p14:modId xmlns:p14="http://schemas.microsoft.com/office/powerpoint/2010/main" val="1082954208"/>
              </p:ext>
            </p:extLst>
          </p:nvPr>
        </p:nvGraphicFramePr>
        <p:xfrm>
          <a:off x="883776" y="2654798"/>
          <a:ext cx="8048556" cy="2726721"/>
        </p:xfrm>
        <a:graphic>
          <a:graphicData uri="http://schemas.openxmlformats.org/drawingml/2006/table">
            <a:tbl>
              <a:tblPr firstRow="1" firstCol="1" bandRow="1">
                <a:tableStyleId>{5C22544A-7EE6-4342-B048-85BDC9FD1C3A}</a:tableStyleId>
              </a:tblPr>
              <a:tblGrid>
                <a:gridCol w="4437946">
                  <a:extLst>
                    <a:ext uri="{9D8B030D-6E8A-4147-A177-3AD203B41FA5}">
                      <a16:colId xmlns:a16="http://schemas.microsoft.com/office/drawing/2014/main" val="2655433103"/>
                    </a:ext>
                  </a:extLst>
                </a:gridCol>
                <a:gridCol w="3610610">
                  <a:extLst>
                    <a:ext uri="{9D8B030D-6E8A-4147-A177-3AD203B41FA5}">
                      <a16:colId xmlns:a16="http://schemas.microsoft.com/office/drawing/2014/main" val="1890944617"/>
                    </a:ext>
                  </a:extLst>
                </a:gridCol>
              </a:tblGrid>
              <a:tr h="607060">
                <a:tc>
                  <a:txBody>
                    <a:bodyPr/>
                    <a:lstStyle/>
                    <a:p>
                      <a:pPr algn="ctr">
                        <a:lnSpc>
                          <a:spcPts val="1700"/>
                        </a:lnSpc>
                      </a:pPr>
                      <a:r>
                        <a:rPr lang="ja-JP" sz="1800" kern="100" dirty="0">
                          <a:effectLst/>
                        </a:rPr>
                        <a:t>サービス種別</a:t>
                      </a:r>
                      <a:endParaRPr lang="ja-JP" sz="18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tc>
                <a:tc>
                  <a:txBody>
                    <a:bodyPr/>
                    <a:lstStyle/>
                    <a:p>
                      <a:pPr algn="ctr">
                        <a:lnSpc>
                          <a:spcPts val="1700"/>
                        </a:lnSpc>
                      </a:pPr>
                      <a:r>
                        <a:rPr lang="ja-JP" sz="1800" kern="100" dirty="0">
                          <a:effectLst/>
                        </a:rPr>
                        <a:t>開催頻度</a:t>
                      </a:r>
                      <a:endParaRPr lang="ja-JP" sz="18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tc>
                <a:extLst>
                  <a:ext uri="{0D108BD9-81ED-4DB2-BD59-A6C34878D82A}">
                    <a16:rowId xmlns:a16="http://schemas.microsoft.com/office/drawing/2014/main" val="3366474301"/>
                  </a:ext>
                </a:extLst>
              </a:tr>
              <a:tr h="526446">
                <a:tc>
                  <a:txBody>
                    <a:bodyPr/>
                    <a:lstStyle/>
                    <a:p>
                      <a:pPr algn="l">
                        <a:lnSpc>
                          <a:spcPts val="1700"/>
                        </a:lnSpc>
                      </a:pPr>
                      <a:r>
                        <a:rPr lang="ja-JP" sz="1800" kern="100" dirty="0">
                          <a:effectLst/>
                        </a:rPr>
                        <a:t>地域密着型通所介護</a:t>
                      </a:r>
                      <a:endParaRPr lang="ja-JP" sz="18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tc>
                <a:tc>
                  <a:txBody>
                    <a:bodyPr/>
                    <a:lstStyle/>
                    <a:p>
                      <a:pPr algn="ctr">
                        <a:lnSpc>
                          <a:spcPts val="1700"/>
                        </a:lnSpc>
                      </a:pPr>
                      <a:r>
                        <a:rPr lang="en-US" sz="1800" b="1" kern="100" dirty="0">
                          <a:effectLst/>
                          <a:latin typeface="メイリオ" panose="020B0604030504040204" pitchFamily="50" charset="-128"/>
                          <a:ea typeface="メイリオ" panose="020B0604030504040204" pitchFamily="50" charset="-128"/>
                        </a:rPr>
                        <a:t>6</a:t>
                      </a:r>
                      <a:r>
                        <a:rPr lang="ja-JP" altLang="en-US" sz="1800" b="1" kern="100" dirty="0">
                          <a:effectLst/>
                          <a:latin typeface="メイリオ" panose="020B0604030504040204" pitchFamily="50" charset="-128"/>
                          <a:ea typeface="メイリオ" panose="020B0604030504040204" pitchFamily="50" charset="-128"/>
                        </a:rPr>
                        <a:t>か</a:t>
                      </a:r>
                      <a:r>
                        <a:rPr lang="ja-JP" sz="1800" b="1" kern="100" dirty="0">
                          <a:effectLst/>
                          <a:latin typeface="メイリオ" panose="020B0604030504040204" pitchFamily="50" charset="-128"/>
                          <a:ea typeface="メイリオ" panose="020B0604030504040204" pitchFamily="50" charset="-128"/>
                        </a:rPr>
                        <a:t>月に</a:t>
                      </a:r>
                      <a:r>
                        <a:rPr lang="en-US" sz="1800" b="1" kern="100" dirty="0">
                          <a:effectLst/>
                          <a:latin typeface="メイリオ" panose="020B0604030504040204" pitchFamily="50" charset="-128"/>
                          <a:ea typeface="メイリオ" panose="020B0604030504040204" pitchFamily="50" charset="-128"/>
                        </a:rPr>
                        <a:t>1</a:t>
                      </a:r>
                      <a:r>
                        <a:rPr lang="ja-JP" sz="1800" b="1" kern="100" dirty="0">
                          <a:effectLst/>
                          <a:latin typeface="メイリオ" panose="020B0604030504040204" pitchFamily="50" charset="-128"/>
                          <a:ea typeface="メイリオ" panose="020B0604030504040204" pitchFamily="50" charset="-128"/>
                        </a:rPr>
                        <a:t>回</a:t>
                      </a:r>
                      <a:endParaRPr lang="ja-JP" sz="1800" b="1" kern="100" dirty="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nchor="ctr"/>
                </a:tc>
                <a:extLst>
                  <a:ext uri="{0D108BD9-81ED-4DB2-BD59-A6C34878D82A}">
                    <a16:rowId xmlns:a16="http://schemas.microsoft.com/office/drawing/2014/main" val="3569760367"/>
                  </a:ext>
                </a:extLst>
              </a:tr>
              <a:tr h="526446">
                <a:tc>
                  <a:txBody>
                    <a:bodyPr/>
                    <a:lstStyle/>
                    <a:p>
                      <a:pPr algn="l">
                        <a:lnSpc>
                          <a:spcPts val="1700"/>
                        </a:lnSpc>
                      </a:pPr>
                      <a:r>
                        <a:rPr lang="ja-JP" sz="1800" kern="100" dirty="0">
                          <a:effectLst/>
                        </a:rPr>
                        <a:t>認知症対応型共同生活介護（グループホーム）</a:t>
                      </a:r>
                      <a:endParaRPr lang="ja-JP" sz="18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tc>
                <a:tc>
                  <a:txBody>
                    <a:bodyPr/>
                    <a:lstStyle/>
                    <a:p>
                      <a:pPr algn="ctr">
                        <a:lnSpc>
                          <a:spcPts val="1700"/>
                        </a:lnSpc>
                      </a:pPr>
                      <a:r>
                        <a:rPr lang="en-US" sz="1800" b="1" kern="100" dirty="0">
                          <a:effectLst/>
                          <a:latin typeface="メイリオ" panose="020B0604030504040204" pitchFamily="50" charset="-128"/>
                          <a:ea typeface="メイリオ" panose="020B0604030504040204" pitchFamily="50" charset="-128"/>
                        </a:rPr>
                        <a:t>2</a:t>
                      </a:r>
                      <a:r>
                        <a:rPr lang="ja-JP" altLang="en-US" sz="1800" b="1" kern="100" dirty="0">
                          <a:effectLst/>
                          <a:latin typeface="メイリオ" panose="020B0604030504040204" pitchFamily="50" charset="-128"/>
                          <a:ea typeface="メイリオ" panose="020B0604030504040204" pitchFamily="50" charset="-128"/>
                        </a:rPr>
                        <a:t>か</a:t>
                      </a:r>
                      <a:r>
                        <a:rPr lang="ja-JP" sz="1800" b="1" kern="100" dirty="0">
                          <a:effectLst/>
                          <a:latin typeface="メイリオ" panose="020B0604030504040204" pitchFamily="50" charset="-128"/>
                          <a:ea typeface="メイリオ" panose="020B0604030504040204" pitchFamily="50" charset="-128"/>
                        </a:rPr>
                        <a:t>月に</a:t>
                      </a:r>
                      <a:r>
                        <a:rPr lang="en-US" sz="1800" b="1" kern="100" dirty="0">
                          <a:effectLst/>
                          <a:latin typeface="メイリオ" panose="020B0604030504040204" pitchFamily="50" charset="-128"/>
                          <a:ea typeface="メイリオ" panose="020B0604030504040204" pitchFamily="50" charset="-128"/>
                        </a:rPr>
                        <a:t>1</a:t>
                      </a:r>
                      <a:r>
                        <a:rPr lang="ja-JP" sz="1800" b="1" kern="100" dirty="0">
                          <a:effectLst/>
                          <a:latin typeface="メイリオ" panose="020B0604030504040204" pitchFamily="50" charset="-128"/>
                          <a:ea typeface="メイリオ" panose="020B0604030504040204" pitchFamily="50" charset="-128"/>
                        </a:rPr>
                        <a:t>回</a:t>
                      </a:r>
                      <a:endParaRPr lang="ja-JP" sz="1800" b="1" kern="100" dirty="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nchor="ctr"/>
                </a:tc>
                <a:extLst>
                  <a:ext uri="{0D108BD9-81ED-4DB2-BD59-A6C34878D82A}">
                    <a16:rowId xmlns:a16="http://schemas.microsoft.com/office/drawing/2014/main" val="2448154070"/>
                  </a:ext>
                </a:extLst>
              </a:tr>
              <a:tr h="540323">
                <a:tc>
                  <a:txBody>
                    <a:bodyPr/>
                    <a:lstStyle/>
                    <a:p>
                      <a:pPr algn="l">
                        <a:lnSpc>
                          <a:spcPts val="1700"/>
                        </a:lnSpc>
                      </a:pPr>
                      <a:r>
                        <a:rPr lang="ja-JP" sz="1800" kern="100" dirty="0">
                          <a:effectLst/>
                        </a:rPr>
                        <a:t>小規模多機能型居宅介護支援</a:t>
                      </a:r>
                      <a:endParaRPr lang="ja-JP" sz="18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tc>
                <a:tc>
                  <a:txBody>
                    <a:bodyPr/>
                    <a:lstStyle/>
                    <a:p>
                      <a:pPr algn="ctr">
                        <a:lnSpc>
                          <a:spcPts val="1700"/>
                        </a:lnSpc>
                      </a:pPr>
                      <a:r>
                        <a:rPr lang="en-US" sz="1800" b="1" kern="100" dirty="0">
                          <a:effectLst/>
                          <a:latin typeface="メイリオ" panose="020B0604030504040204" pitchFamily="50" charset="-128"/>
                          <a:ea typeface="メイリオ" panose="020B0604030504040204" pitchFamily="50" charset="-128"/>
                        </a:rPr>
                        <a:t>2</a:t>
                      </a:r>
                      <a:r>
                        <a:rPr lang="ja-JP" altLang="en-US" sz="1800" b="1" kern="100" dirty="0">
                          <a:effectLst/>
                          <a:latin typeface="メイリオ" panose="020B0604030504040204" pitchFamily="50" charset="-128"/>
                          <a:ea typeface="メイリオ" panose="020B0604030504040204" pitchFamily="50" charset="-128"/>
                        </a:rPr>
                        <a:t>か</a:t>
                      </a:r>
                      <a:r>
                        <a:rPr lang="ja-JP" sz="1800" b="1" kern="100" dirty="0">
                          <a:effectLst/>
                          <a:latin typeface="メイリオ" panose="020B0604030504040204" pitchFamily="50" charset="-128"/>
                          <a:ea typeface="メイリオ" panose="020B0604030504040204" pitchFamily="50" charset="-128"/>
                        </a:rPr>
                        <a:t>月に</a:t>
                      </a:r>
                      <a:r>
                        <a:rPr lang="en-US" sz="1800" b="1" kern="100" dirty="0">
                          <a:effectLst/>
                          <a:latin typeface="メイリオ" panose="020B0604030504040204" pitchFamily="50" charset="-128"/>
                          <a:ea typeface="メイリオ" panose="020B0604030504040204" pitchFamily="50" charset="-128"/>
                        </a:rPr>
                        <a:t>1</a:t>
                      </a:r>
                      <a:r>
                        <a:rPr lang="ja-JP" sz="1800" b="1" kern="100" dirty="0">
                          <a:effectLst/>
                          <a:latin typeface="メイリオ" panose="020B0604030504040204" pitchFamily="50" charset="-128"/>
                          <a:ea typeface="メイリオ" panose="020B0604030504040204" pitchFamily="50" charset="-128"/>
                        </a:rPr>
                        <a:t>回</a:t>
                      </a:r>
                      <a:endParaRPr lang="ja-JP" sz="1800" b="1" kern="100" dirty="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nchor="ctr"/>
                </a:tc>
                <a:extLst>
                  <a:ext uri="{0D108BD9-81ED-4DB2-BD59-A6C34878D82A}">
                    <a16:rowId xmlns:a16="http://schemas.microsoft.com/office/drawing/2014/main" val="559654826"/>
                  </a:ext>
                </a:extLst>
              </a:tr>
              <a:tr h="526446">
                <a:tc>
                  <a:txBody>
                    <a:bodyPr/>
                    <a:lstStyle/>
                    <a:p>
                      <a:pPr algn="l">
                        <a:lnSpc>
                          <a:spcPts val="1700"/>
                        </a:lnSpc>
                      </a:pPr>
                      <a:r>
                        <a:rPr lang="ja-JP" sz="1800" kern="100" dirty="0">
                          <a:effectLst/>
                        </a:rPr>
                        <a:t>看護小規模多機能型居宅介護支援</a:t>
                      </a:r>
                      <a:endParaRPr lang="ja-JP" sz="18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nchor="ctr"/>
                </a:tc>
                <a:tc>
                  <a:txBody>
                    <a:bodyPr/>
                    <a:lstStyle/>
                    <a:p>
                      <a:pPr algn="ctr">
                        <a:lnSpc>
                          <a:spcPts val="1700"/>
                        </a:lnSpc>
                      </a:pPr>
                      <a:r>
                        <a:rPr lang="en-US" sz="1800" b="1" kern="100" dirty="0">
                          <a:effectLst/>
                          <a:latin typeface="メイリオ" panose="020B0604030504040204" pitchFamily="50" charset="-128"/>
                          <a:ea typeface="メイリオ" panose="020B0604030504040204" pitchFamily="50" charset="-128"/>
                        </a:rPr>
                        <a:t>2</a:t>
                      </a:r>
                      <a:r>
                        <a:rPr lang="ja-JP" altLang="en-US" sz="1800" b="1" kern="100" dirty="0">
                          <a:effectLst/>
                          <a:latin typeface="メイリオ" panose="020B0604030504040204" pitchFamily="50" charset="-128"/>
                          <a:ea typeface="メイリオ" panose="020B0604030504040204" pitchFamily="50" charset="-128"/>
                        </a:rPr>
                        <a:t>か</a:t>
                      </a:r>
                      <a:r>
                        <a:rPr lang="ja-JP" sz="1800" b="1" kern="100" dirty="0">
                          <a:effectLst/>
                          <a:latin typeface="メイリオ" panose="020B0604030504040204" pitchFamily="50" charset="-128"/>
                          <a:ea typeface="メイリオ" panose="020B0604030504040204" pitchFamily="50" charset="-128"/>
                        </a:rPr>
                        <a:t>月に</a:t>
                      </a:r>
                      <a:r>
                        <a:rPr lang="en-US" sz="1800" b="1" kern="100" dirty="0">
                          <a:effectLst/>
                          <a:latin typeface="メイリオ" panose="020B0604030504040204" pitchFamily="50" charset="-128"/>
                          <a:ea typeface="メイリオ" panose="020B0604030504040204" pitchFamily="50" charset="-128"/>
                        </a:rPr>
                        <a:t>1</a:t>
                      </a:r>
                      <a:r>
                        <a:rPr lang="ja-JP" sz="1800" b="1" kern="100" dirty="0">
                          <a:effectLst/>
                          <a:latin typeface="メイリオ" panose="020B0604030504040204" pitchFamily="50" charset="-128"/>
                          <a:ea typeface="メイリオ" panose="020B0604030504040204" pitchFamily="50" charset="-128"/>
                        </a:rPr>
                        <a:t>回</a:t>
                      </a:r>
                      <a:endParaRPr lang="ja-JP" sz="1800" b="1" kern="100" dirty="0">
                        <a:effectLst/>
                        <a:latin typeface="メイリオ" panose="020B0604030504040204" pitchFamily="50" charset="-128"/>
                        <a:ea typeface="メイリオ" panose="020B0604030504040204" pitchFamily="50" charset="-128"/>
                        <a:cs typeface="Times New Roman" panose="02020603050405020304" pitchFamily="18" charset="0"/>
                      </a:endParaRPr>
                    </a:p>
                  </a:txBody>
                  <a:tcPr marL="68580" marR="68580" marT="0" marB="0" anchor="ctr"/>
                </a:tc>
                <a:extLst>
                  <a:ext uri="{0D108BD9-81ED-4DB2-BD59-A6C34878D82A}">
                    <a16:rowId xmlns:a16="http://schemas.microsoft.com/office/drawing/2014/main" val="3760709021"/>
                  </a:ext>
                </a:extLst>
              </a:tr>
            </a:tbl>
          </a:graphicData>
        </a:graphic>
      </p:graphicFrame>
      <p:pic>
        <p:nvPicPr>
          <p:cNvPr id="6" name="録音したサウンド">
            <a:extLst>
              <a:ext uri="{FF2B5EF4-FFF2-40B4-BE49-F238E27FC236}">
                <a16:creationId xmlns:a16="http://schemas.microsoft.com/office/drawing/2014/main" id="{4CBD90B1-538E-47B7-AC8A-2CA9DFD8841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62948"/>
            <a:ext cx="487363" cy="487363"/>
          </a:xfrm>
          <a:prstGeom prst="rect">
            <a:avLst/>
          </a:prstGeom>
        </p:spPr>
      </p:pic>
    </p:spTree>
    <p:extLst>
      <p:ext uri="{BB962C8B-B14F-4D97-AF65-F5344CB8AC3E}">
        <p14:creationId xmlns:p14="http://schemas.microsoft.com/office/powerpoint/2010/main" val="131236237"/>
      </p:ext>
    </p:extLst>
  </p:cSld>
  <p:clrMapOvr>
    <a:masterClrMapping/>
  </p:clrMapOvr>
  <mc:AlternateContent xmlns:mc="http://schemas.openxmlformats.org/markup-compatibility/2006" xmlns:p14="http://schemas.microsoft.com/office/powerpoint/2010/main">
    <mc:Choice Requires="p14">
      <p:transition spd="slow" p14:dur="2000" advTm="18493"/>
    </mc:Choice>
    <mc:Fallback xmlns="">
      <p:transition spd="slow" advTm="1849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68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b="1" dirty="0">
                <a:solidFill>
                  <a:srgbClr val="00B050"/>
                </a:solidFill>
              </a:rPr>
              <a:t>①運営推進会議について（３）</a:t>
            </a:r>
            <a:endParaRPr kumimoji="1" lang="ja-JP" altLang="en-US" b="1" dirty="0">
              <a:solidFill>
                <a:srgbClr val="00B050"/>
              </a:solidFill>
            </a:endParaRPr>
          </a:p>
        </p:txBody>
      </p:sp>
      <p:sp>
        <p:nvSpPr>
          <p:cNvPr id="3" name="コンテンツ プレースホルダー 2"/>
          <p:cNvSpPr>
            <a:spLocks noGrp="1"/>
          </p:cNvSpPr>
          <p:nvPr>
            <p:ph idx="1"/>
          </p:nvPr>
        </p:nvSpPr>
        <p:spPr>
          <a:xfrm>
            <a:off x="677334" y="1664154"/>
            <a:ext cx="10277475" cy="4908057"/>
          </a:xfrm>
        </p:spPr>
        <p:txBody>
          <a:bodyPr>
            <a:noAutofit/>
          </a:bodyPr>
          <a:lstStyle/>
          <a:p>
            <a:pPr marL="0" indent="0">
              <a:buNone/>
            </a:pPr>
            <a:r>
              <a:rPr kumimoji="1" lang="ja-JP" altLang="en-US" sz="2400" dirty="0"/>
              <a:t>運営推進会議の構成員（基準）</a:t>
            </a:r>
            <a:endParaRPr kumimoji="1" lang="en-US" altLang="ja-JP" sz="2400" dirty="0"/>
          </a:p>
          <a:p>
            <a:pPr marL="0" indent="0">
              <a:buNone/>
            </a:pPr>
            <a:endParaRPr lang="en-US" altLang="ja-JP" sz="2400" dirty="0"/>
          </a:p>
          <a:p>
            <a:pPr marL="0" indent="0">
              <a:buNone/>
            </a:pPr>
            <a:r>
              <a:rPr kumimoji="1" lang="ja-JP" altLang="en-US" sz="2400" dirty="0"/>
              <a:t>　・利用者や利用者の家族　</a:t>
            </a:r>
          </a:p>
          <a:p>
            <a:pPr marL="0" indent="0">
              <a:buNone/>
            </a:pPr>
            <a:r>
              <a:rPr kumimoji="1" lang="ja-JP" altLang="en-US" sz="2400" dirty="0"/>
              <a:t>　・地域住民の代表（町内役員、民生委員、老人クラブの代表者など）</a:t>
            </a:r>
          </a:p>
          <a:p>
            <a:pPr marL="0" indent="0">
              <a:buNone/>
            </a:pPr>
            <a:r>
              <a:rPr kumimoji="1" lang="ja-JP" altLang="en-US" sz="2400" dirty="0"/>
              <a:t>　・市町村職員</a:t>
            </a:r>
          </a:p>
          <a:p>
            <a:pPr marL="0" indent="0">
              <a:buNone/>
            </a:pPr>
            <a:r>
              <a:rPr kumimoji="1" lang="ja-JP" altLang="en-US" sz="2400" dirty="0"/>
              <a:t>　・地域包括支援センター職員　</a:t>
            </a:r>
            <a:endParaRPr lang="en-US" altLang="ja-JP" sz="2400" dirty="0"/>
          </a:p>
          <a:p>
            <a:pPr marL="0" indent="0">
              <a:buNone/>
            </a:pPr>
            <a:endParaRPr kumimoji="1" lang="en-US" altLang="ja-JP" sz="2400" dirty="0"/>
          </a:p>
          <a:p>
            <a:pPr marL="0" indent="0">
              <a:buNone/>
            </a:pPr>
            <a:r>
              <a:rPr kumimoji="1" lang="en-US" altLang="ja-JP" dirty="0"/>
              <a:t>※</a:t>
            </a:r>
            <a:r>
              <a:rPr kumimoji="1" lang="ja-JP" altLang="en-US" dirty="0"/>
              <a:t>　</a:t>
            </a:r>
            <a:r>
              <a:rPr lang="ja-JP" altLang="en-US" b="0" i="0" dirty="0">
                <a:solidFill>
                  <a:srgbClr val="333333"/>
                </a:solidFill>
                <a:effectLst/>
                <a:latin typeface="MS Gothic" panose="020B0609070205080204" pitchFamily="49" charset="-128"/>
                <a:ea typeface="MS Gothic" panose="020B0609070205080204" pitchFamily="49" charset="-128"/>
              </a:rPr>
              <a:t>運営推進会議は、各地域密着型サービス事業所が、利用者、市町村職員、地域の代表者等に対し、提供しているサービス内容等を明らかにすることにより</a:t>
            </a:r>
            <a:r>
              <a:rPr lang="en-US" altLang="ja-JP" b="0" i="0" dirty="0">
                <a:solidFill>
                  <a:srgbClr val="333333"/>
                </a:solidFill>
                <a:effectLst/>
                <a:latin typeface="MS Gothic" panose="020B0609070205080204" pitchFamily="49" charset="-128"/>
                <a:ea typeface="MS Gothic" panose="020B0609070205080204" pitchFamily="49" charset="-128"/>
              </a:rPr>
              <a:t>､</a:t>
            </a:r>
            <a:r>
              <a:rPr lang="ja-JP" altLang="en-US" b="0" i="0" dirty="0">
                <a:solidFill>
                  <a:srgbClr val="333333"/>
                </a:solidFill>
                <a:effectLst/>
                <a:latin typeface="MS Gothic" panose="020B0609070205080204" pitchFamily="49" charset="-128"/>
                <a:ea typeface="MS Gothic" panose="020B0609070205080204" pitchFamily="49" charset="-128"/>
              </a:rPr>
              <a:t>事業所による利用者の</a:t>
            </a:r>
            <a:r>
              <a:rPr lang="en-US" altLang="ja-JP" b="0" i="0" dirty="0">
                <a:solidFill>
                  <a:srgbClr val="333333"/>
                </a:solidFill>
                <a:effectLst/>
                <a:latin typeface="MS Gothic" panose="020B0609070205080204" pitchFamily="49" charset="-128"/>
                <a:ea typeface="MS Gothic" panose="020B0609070205080204" pitchFamily="49" charset="-128"/>
              </a:rPr>
              <a:t>｢</a:t>
            </a:r>
            <a:r>
              <a:rPr lang="ja-JP" altLang="en-US" b="0" i="0" dirty="0">
                <a:solidFill>
                  <a:srgbClr val="333333"/>
                </a:solidFill>
                <a:effectLst/>
                <a:latin typeface="MS Gothic" panose="020B0609070205080204" pitchFamily="49" charset="-128"/>
                <a:ea typeface="MS Gothic" panose="020B0609070205080204" pitchFamily="49" charset="-128"/>
              </a:rPr>
              <a:t>抱え込み</a:t>
            </a:r>
            <a:r>
              <a:rPr lang="en-US" altLang="ja-JP" b="0" i="0" dirty="0">
                <a:solidFill>
                  <a:srgbClr val="333333"/>
                </a:solidFill>
                <a:effectLst/>
                <a:latin typeface="MS Gothic" panose="020B0609070205080204" pitchFamily="49" charset="-128"/>
                <a:ea typeface="MS Gothic" panose="020B0609070205080204" pitchFamily="49" charset="-128"/>
              </a:rPr>
              <a:t>｣</a:t>
            </a:r>
            <a:r>
              <a:rPr lang="ja-JP" altLang="en-US" b="0" i="0" dirty="0">
                <a:solidFill>
                  <a:srgbClr val="333333"/>
                </a:solidFill>
                <a:effectLst/>
                <a:latin typeface="MS Gothic" panose="020B0609070205080204" pitchFamily="49" charset="-128"/>
                <a:ea typeface="MS Gothic" panose="020B0609070205080204" pitchFamily="49" charset="-128"/>
              </a:rPr>
              <a:t>を防止するとともに、地域との連携が確保され、かつ地域に開かれたサービスとすることで、サービスの質の確保を図ることを目的として設置するものであり</a:t>
            </a:r>
            <a:r>
              <a:rPr lang="en-US" altLang="ja-JP" b="0" i="0" dirty="0">
                <a:solidFill>
                  <a:srgbClr val="333333"/>
                </a:solidFill>
                <a:effectLst/>
                <a:latin typeface="MS Gothic" panose="020B0609070205080204" pitchFamily="49" charset="-128"/>
                <a:ea typeface="MS Gothic" panose="020B0609070205080204" pitchFamily="49" charset="-128"/>
              </a:rPr>
              <a:t>､</a:t>
            </a:r>
            <a:r>
              <a:rPr lang="ja-JP" altLang="en-US" b="0" i="0" dirty="0">
                <a:solidFill>
                  <a:srgbClr val="333333"/>
                </a:solidFill>
                <a:effectLst/>
                <a:latin typeface="MS Gothic" panose="020B0609070205080204" pitchFamily="49" charset="-128"/>
                <a:ea typeface="MS Gothic" panose="020B0609070205080204" pitchFamily="49" charset="-128"/>
              </a:rPr>
              <a:t>原則として、上記の者を構成員とする必要があります。（毎回すべての構成員が会議に出席する必要はありません。）</a:t>
            </a:r>
            <a:endParaRPr kumimoji="1" lang="ja-JP" altLang="en-US"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15</a:t>
            </a:fld>
            <a:endParaRPr kumimoji="1" lang="ja-JP" altLang="en-US"/>
          </a:p>
        </p:txBody>
      </p:sp>
      <p:pic>
        <p:nvPicPr>
          <p:cNvPr id="5" name="録音したサウンド">
            <a:extLst>
              <a:ext uri="{FF2B5EF4-FFF2-40B4-BE49-F238E27FC236}">
                <a16:creationId xmlns:a16="http://schemas.microsoft.com/office/drawing/2014/main" id="{CEF00D4E-5B67-4508-98DF-DBAEEE1B4BE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1279812347"/>
      </p:ext>
    </p:extLst>
  </p:cSld>
  <p:clrMapOvr>
    <a:masterClrMapping/>
  </p:clrMapOvr>
  <mc:AlternateContent xmlns:mc="http://schemas.openxmlformats.org/markup-compatibility/2006" xmlns:p14="http://schemas.microsoft.com/office/powerpoint/2010/main">
    <mc:Choice Requires="p14">
      <p:transition spd="slow" p14:dur="2000" advTm="51743"/>
    </mc:Choice>
    <mc:Fallback xmlns="">
      <p:transition spd="slow" advTm="5174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366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b="1" dirty="0">
                <a:solidFill>
                  <a:srgbClr val="00B050"/>
                </a:solidFill>
              </a:rPr>
              <a:t>②加算の要件について</a:t>
            </a:r>
            <a:endParaRPr kumimoji="1" lang="ja-JP" altLang="en-US" b="1" dirty="0">
              <a:solidFill>
                <a:srgbClr val="00B050"/>
              </a:solidFill>
            </a:endParaRPr>
          </a:p>
        </p:txBody>
      </p:sp>
      <p:sp>
        <p:nvSpPr>
          <p:cNvPr id="3" name="コンテンツ プレースホルダー 2"/>
          <p:cNvSpPr>
            <a:spLocks noGrp="1"/>
          </p:cNvSpPr>
          <p:nvPr>
            <p:ph idx="1"/>
          </p:nvPr>
        </p:nvSpPr>
        <p:spPr>
          <a:xfrm>
            <a:off x="221796" y="1377696"/>
            <a:ext cx="10729233" cy="5227171"/>
          </a:xfrm>
        </p:spPr>
        <p:txBody>
          <a:bodyPr>
            <a:noAutofit/>
          </a:bodyPr>
          <a:lstStyle/>
          <a:p>
            <a:pPr marL="0" indent="0">
              <a:buNone/>
            </a:pPr>
            <a:r>
              <a:rPr lang="ja-JP" altLang="en-US" sz="2400" b="1" dirty="0"/>
              <a:t>加算の取得要件を満たしていないもの</a:t>
            </a:r>
            <a:r>
              <a:rPr lang="ja-JP" altLang="en-US" sz="2400" dirty="0"/>
              <a:t>がありました。</a:t>
            </a:r>
            <a:endParaRPr lang="en-US" altLang="ja-JP" sz="2400" dirty="0"/>
          </a:p>
          <a:p>
            <a:pPr marL="0" indent="0">
              <a:buNone/>
            </a:pPr>
            <a:r>
              <a:rPr lang="ja-JP" altLang="en-US" sz="2000" dirty="0"/>
              <a:t>以前から取ってる加算でも、担当者の変更や、改正により要件の変更等があった場合、</a:t>
            </a:r>
            <a:endParaRPr lang="en-US" altLang="ja-JP" sz="2000" dirty="0"/>
          </a:p>
          <a:p>
            <a:pPr marL="0" indent="0">
              <a:buNone/>
            </a:pPr>
            <a:r>
              <a:rPr lang="ja-JP" altLang="en-US" sz="2000" dirty="0"/>
              <a:t>要件を満たしてないことに気づかないまま取り続けてしまうケースがあります。</a:t>
            </a:r>
            <a:endParaRPr lang="en-US" altLang="ja-JP" sz="2000" dirty="0"/>
          </a:p>
          <a:p>
            <a:pPr marL="0" indent="0">
              <a:buNone/>
            </a:pPr>
            <a:endParaRPr lang="en-US" altLang="ja-JP" sz="2000" dirty="0"/>
          </a:p>
          <a:p>
            <a:pPr marL="0" indent="0">
              <a:buNone/>
            </a:pPr>
            <a:r>
              <a:rPr lang="ja-JP" altLang="en-US" sz="2400" dirty="0"/>
              <a:t>　</a:t>
            </a:r>
            <a:r>
              <a:rPr lang="ja-JP" altLang="en-US" sz="2000" b="1" dirty="0"/>
              <a:t>例）　地域密着型通所介護</a:t>
            </a:r>
            <a:endParaRPr lang="en-US" altLang="ja-JP" sz="2000" b="1" dirty="0"/>
          </a:p>
          <a:p>
            <a:pPr marL="0" indent="0">
              <a:buNone/>
            </a:pPr>
            <a:r>
              <a:rPr lang="ja-JP" altLang="en-US" sz="2000" b="1" dirty="0"/>
              <a:t>　　「個別機能訓練加算」</a:t>
            </a:r>
            <a:endParaRPr lang="en-US" altLang="ja-JP" sz="2000" b="1" dirty="0"/>
          </a:p>
          <a:p>
            <a:pPr marL="0" indent="0">
              <a:buNone/>
            </a:pPr>
            <a:r>
              <a:rPr lang="ja-JP" altLang="en-US" sz="2000" dirty="0"/>
              <a:t>　　　・・・機能訓練指導員等が利用者の居宅を３か月に１回訪問し、訓練計画の進</a:t>
            </a:r>
            <a:endParaRPr lang="en-US" altLang="ja-JP" sz="2000" dirty="0"/>
          </a:p>
          <a:p>
            <a:pPr marL="0" indent="0">
              <a:buNone/>
            </a:pPr>
            <a:r>
              <a:rPr lang="ja-JP" altLang="en-US" sz="2000" dirty="0"/>
              <a:t>　　　　　　捗状況等を説明し、必要に応じて個別機能訓練計画の見直し等が必要です</a:t>
            </a:r>
            <a:endParaRPr lang="en-US" altLang="ja-JP" sz="2000" dirty="0"/>
          </a:p>
          <a:p>
            <a:pPr marL="0" indent="0">
              <a:buNone/>
            </a:pPr>
            <a:r>
              <a:rPr lang="ja-JP" altLang="en-US" sz="2000" dirty="0"/>
              <a:t>　　　　　　が、訪問してなかったり、その記録が無いケースがありました。</a:t>
            </a:r>
            <a:endParaRPr lang="en-US" altLang="ja-JP" sz="2000" dirty="0"/>
          </a:p>
          <a:p>
            <a:pPr marL="0" indent="0">
              <a:buNone/>
            </a:pPr>
            <a:r>
              <a:rPr lang="ja-JP" altLang="en-US" sz="2000" dirty="0"/>
              <a:t>　　　・・・（</a:t>
            </a:r>
            <a:r>
              <a:rPr lang="en-US" altLang="ja-JP" sz="2000" dirty="0"/>
              <a:t>Ⅰ</a:t>
            </a:r>
            <a:r>
              <a:rPr lang="ja-JP" altLang="en-US" sz="2000" dirty="0"/>
              <a:t>）ロを算定する際には理学療法士等が２人以上配置する必要があり、</a:t>
            </a:r>
            <a:endParaRPr lang="en-US" altLang="ja-JP" sz="2000" dirty="0"/>
          </a:p>
          <a:p>
            <a:pPr marL="0" indent="0">
              <a:buNone/>
            </a:pPr>
            <a:r>
              <a:rPr lang="ja-JP" altLang="en-US" sz="2000" dirty="0"/>
              <a:t>　　　　　　勤務体制上、２人以上配置していない日は算定できないところ、１人しか</a:t>
            </a:r>
            <a:endParaRPr lang="en-US" altLang="ja-JP" sz="2000" dirty="0"/>
          </a:p>
          <a:p>
            <a:pPr marL="0" indent="0">
              <a:buNone/>
            </a:pPr>
            <a:r>
              <a:rPr lang="ja-JP" altLang="en-US" sz="2000" dirty="0"/>
              <a:t>　　　　　　配置していない日も算定していました。</a:t>
            </a:r>
            <a:endParaRPr lang="en-US" altLang="ja-JP" sz="20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16</a:t>
            </a:fld>
            <a:endParaRPr kumimoji="1" lang="ja-JP" altLang="en-US"/>
          </a:p>
        </p:txBody>
      </p:sp>
      <p:pic>
        <p:nvPicPr>
          <p:cNvPr id="5" name="録音したサウンド">
            <a:extLst>
              <a:ext uri="{FF2B5EF4-FFF2-40B4-BE49-F238E27FC236}">
                <a16:creationId xmlns:a16="http://schemas.microsoft.com/office/drawing/2014/main" id="{01672E03-577B-452F-882B-73B8CF65CB1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36443"/>
            <a:ext cx="487363" cy="487363"/>
          </a:xfrm>
          <a:prstGeom prst="rect">
            <a:avLst/>
          </a:prstGeom>
        </p:spPr>
      </p:pic>
    </p:spTree>
    <p:extLst>
      <p:ext uri="{BB962C8B-B14F-4D97-AF65-F5344CB8AC3E}">
        <p14:creationId xmlns:p14="http://schemas.microsoft.com/office/powerpoint/2010/main" val="1372298278"/>
      </p:ext>
    </p:extLst>
  </p:cSld>
  <p:clrMapOvr>
    <a:masterClrMapping/>
  </p:clrMapOvr>
  <mc:AlternateContent xmlns:mc="http://schemas.openxmlformats.org/markup-compatibility/2006" xmlns:p14="http://schemas.microsoft.com/office/powerpoint/2010/main">
    <mc:Choice Requires="p14">
      <p:transition spd="slow" p14:dur="2000" advTm="57479"/>
    </mc:Choice>
    <mc:Fallback xmlns="">
      <p:transition spd="slow" advTm="5747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971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77334" y="609600"/>
            <a:ext cx="9367418" cy="1320800"/>
          </a:xfrm>
        </p:spPr>
        <p:txBody>
          <a:bodyPr>
            <a:normAutofit fontScale="90000"/>
          </a:bodyPr>
          <a:lstStyle/>
          <a:p>
            <a:br>
              <a:rPr lang="en-US" altLang="ja-JP" sz="2400" dirty="0"/>
            </a:br>
            <a:r>
              <a:rPr lang="ja-JP" altLang="en-US" sz="4000" b="1" dirty="0">
                <a:solidFill>
                  <a:srgbClr val="00B050"/>
                </a:solidFill>
              </a:rPr>
              <a:t>③各種委員会を開催した際の記録について</a:t>
            </a:r>
            <a:endParaRPr kumimoji="1" lang="ja-JP" altLang="en-US" sz="4000" b="1" dirty="0">
              <a:solidFill>
                <a:srgbClr val="00B050"/>
              </a:solidFill>
            </a:endParaRPr>
          </a:p>
        </p:txBody>
      </p:sp>
      <p:sp>
        <p:nvSpPr>
          <p:cNvPr id="3" name="コンテンツ プレースホルダー 2"/>
          <p:cNvSpPr>
            <a:spLocks noGrp="1"/>
          </p:cNvSpPr>
          <p:nvPr>
            <p:ph idx="1"/>
          </p:nvPr>
        </p:nvSpPr>
        <p:spPr>
          <a:xfrm>
            <a:off x="498468" y="1774448"/>
            <a:ext cx="10319657" cy="4493665"/>
          </a:xfrm>
        </p:spPr>
        <p:txBody>
          <a:bodyPr>
            <a:normAutofit/>
          </a:bodyPr>
          <a:lstStyle/>
          <a:p>
            <a:endParaRPr lang="en-US" altLang="ja-JP" dirty="0"/>
          </a:p>
          <a:p>
            <a:pPr marL="0" indent="0">
              <a:lnSpc>
                <a:spcPct val="120000"/>
              </a:lnSpc>
              <a:buNone/>
            </a:pPr>
            <a:r>
              <a:rPr lang="ja-JP" altLang="en-US" sz="2800" dirty="0">
                <a:solidFill>
                  <a:srgbClr val="FF0000"/>
                </a:solidFill>
              </a:rPr>
              <a:t>委員会を開催した際には開催した内容を記録してください。</a:t>
            </a:r>
            <a:endParaRPr lang="en-US" altLang="ja-JP" sz="2800" dirty="0">
              <a:solidFill>
                <a:srgbClr val="FF0000"/>
              </a:solidFill>
            </a:endParaRPr>
          </a:p>
          <a:p>
            <a:pPr marL="0" indent="0">
              <a:lnSpc>
                <a:spcPct val="120000"/>
              </a:lnSpc>
              <a:buNone/>
            </a:pPr>
            <a:endParaRPr lang="ja-JP" altLang="ja-JP" sz="2000" dirty="0"/>
          </a:p>
          <a:p>
            <a:pPr marL="0" indent="0">
              <a:buNone/>
            </a:pPr>
            <a:r>
              <a:rPr lang="ja-JP" altLang="en-US" sz="2400" dirty="0"/>
              <a:t>・感染症の予防及びまん延の防止のため対策を検討する委員会</a:t>
            </a:r>
            <a:endParaRPr lang="en-US" altLang="ja-JP" sz="2400" dirty="0"/>
          </a:p>
          <a:p>
            <a:pPr marL="0" indent="0">
              <a:buNone/>
            </a:pPr>
            <a:r>
              <a:rPr lang="ja-JP" altLang="en-US" sz="2400" dirty="0"/>
              <a:t>　６ケ月に１回</a:t>
            </a:r>
            <a:endParaRPr lang="en-US" altLang="ja-JP" sz="2400" dirty="0"/>
          </a:p>
          <a:p>
            <a:pPr marL="0" indent="0">
              <a:buNone/>
            </a:pPr>
            <a:r>
              <a:rPr lang="ja-JP" altLang="en-US" sz="2400" dirty="0"/>
              <a:t>・虐待防止委員会</a:t>
            </a:r>
            <a:endParaRPr lang="en-US" altLang="ja-JP" sz="2400" dirty="0"/>
          </a:p>
          <a:p>
            <a:pPr marL="0" indent="0">
              <a:buNone/>
            </a:pPr>
            <a:r>
              <a:rPr lang="ja-JP" altLang="en-US" sz="2400" dirty="0"/>
              <a:t>　６ケ月に１回</a:t>
            </a:r>
            <a:endParaRPr lang="en-US" altLang="ja-JP" sz="2400" dirty="0"/>
          </a:p>
          <a:p>
            <a:pPr marL="0" indent="0">
              <a:buNone/>
            </a:pPr>
            <a:r>
              <a:rPr lang="ja-JP" altLang="en-US" sz="2400" dirty="0"/>
              <a:t>・身体拘束等の適正化のための対策を検討する委員会（通所以外）</a:t>
            </a:r>
            <a:endParaRPr lang="en-US" altLang="ja-JP" sz="2400" dirty="0"/>
          </a:p>
          <a:p>
            <a:pPr marL="0" indent="0">
              <a:buNone/>
            </a:pPr>
            <a:r>
              <a:rPr lang="ja-JP" altLang="en-US" sz="2400" dirty="0"/>
              <a:t>　３ケ月に１回</a:t>
            </a:r>
            <a:endParaRPr lang="ja-JP" altLang="ja-JP" sz="2400" dirty="0"/>
          </a:p>
        </p:txBody>
      </p:sp>
      <p:sp>
        <p:nvSpPr>
          <p:cNvPr id="5" name="スライド番号プレースホルダー 4"/>
          <p:cNvSpPr>
            <a:spLocks noGrp="1"/>
          </p:cNvSpPr>
          <p:nvPr>
            <p:ph type="sldNum" sz="quarter" idx="12"/>
          </p:nvPr>
        </p:nvSpPr>
        <p:spPr/>
        <p:txBody>
          <a:bodyPr/>
          <a:lstStyle/>
          <a:p>
            <a:fld id="{C9C2AF26-EAE5-4B8E-BB8F-2062AE9C7BE0}" type="slidenum">
              <a:rPr kumimoji="1" lang="ja-JP" altLang="en-US" smtClean="0"/>
              <a:t>17</a:t>
            </a:fld>
            <a:endParaRPr kumimoji="1" lang="ja-JP" altLang="en-US"/>
          </a:p>
        </p:txBody>
      </p:sp>
      <p:pic>
        <p:nvPicPr>
          <p:cNvPr id="4" name="録音したサウンド">
            <a:hlinkClick r:id="" action="ppaction://media"/>
            <a:extLst>
              <a:ext uri="{FF2B5EF4-FFF2-40B4-BE49-F238E27FC236}">
                <a16:creationId xmlns:a16="http://schemas.microsoft.com/office/drawing/2014/main" id="{6028A928-51C9-E1B7-23E7-D4641A02B7D8}"/>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11785600" y="0"/>
            <a:ext cx="406400" cy="406400"/>
          </a:xfrm>
          <a:prstGeom prst="rect">
            <a:avLst/>
          </a:prstGeom>
        </p:spPr>
      </p:pic>
    </p:spTree>
    <p:custDataLst>
      <p:tags r:id="rId1"/>
    </p:custDataLst>
    <p:extLst>
      <p:ext uri="{BB962C8B-B14F-4D97-AF65-F5344CB8AC3E}">
        <p14:creationId xmlns:p14="http://schemas.microsoft.com/office/powerpoint/2010/main" val="3710966796"/>
      </p:ext>
    </p:extLst>
  </p:cSld>
  <p:clrMapOvr>
    <a:masterClrMapping/>
  </p:clrMapOvr>
  <mc:AlternateContent xmlns:mc="http://schemas.openxmlformats.org/markup-compatibility/2006" xmlns:p14="http://schemas.microsoft.com/office/powerpoint/2010/main">
    <mc:Choice Requires="p14">
      <p:transition spd="slow" p14:dur="2000" advTm="35745"/>
    </mc:Choice>
    <mc:Fallback xmlns="">
      <p:transition spd="slow" advTm="357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10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854754" y="732430"/>
            <a:ext cx="8596668" cy="1320800"/>
          </a:xfrm>
        </p:spPr>
        <p:txBody>
          <a:bodyPr>
            <a:normAutofit/>
          </a:bodyPr>
          <a:lstStyle/>
          <a:p>
            <a:r>
              <a:rPr kumimoji="1" lang="ja-JP" altLang="en-US" b="1" dirty="0">
                <a:solidFill>
                  <a:srgbClr val="00B050"/>
                </a:solidFill>
              </a:rPr>
              <a:t>④各種研修に関する記録について</a:t>
            </a:r>
          </a:p>
        </p:txBody>
      </p:sp>
      <p:sp>
        <p:nvSpPr>
          <p:cNvPr id="3" name="コンテンツ プレースホルダー 2"/>
          <p:cNvSpPr>
            <a:spLocks noGrp="1"/>
          </p:cNvSpPr>
          <p:nvPr>
            <p:ph idx="1"/>
          </p:nvPr>
        </p:nvSpPr>
        <p:spPr>
          <a:xfrm>
            <a:off x="373364" y="1685925"/>
            <a:ext cx="10359950" cy="4908057"/>
          </a:xfrm>
        </p:spPr>
        <p:txBody>
          <a:bodyPr>
            <a:noAutofit/>
          </a:bodyPr>
          <a:lstStyle/>
          <a:p>
            <a:r>
              <a:rPr lang="ja-JP" altLang="en-US" sz="2800" dirty="0">
                <a:solidFill>
                  <a:srgbClr val="FF0000"/>
                </a:solidFill>
              </a:rPr>
              <a:t>各種研修内容については過去の内容を見返せるように記録を残してください。</a:t>
            </a:r>
            <a:endParaRPr lang="en-US" altLang="ja-JP" sz="2800" dirty="0"/>
          </a:p>
          <a:p>
            <a:pPr marL="0" indent="0">
              <a:buNone/>
            </a:pPr>
            <a:endParaRPr lang="en-US" altLang="ja-JP" sz="2800" dirty="0"/>
          </a:p>
          <a:p>
            <a:r>
              <a:rPr lang="ja-JP" altLang="en-US" sz="2800" dirty="0"/>
              <a:t>・業務継続計画に関する研修</a:t>
            </a:r>
            <a:endParaRPr lang="en-US" altLang="ja-JP" sz="2800" dirty="0"/>
          </a:p>
          <a:p>
            <a:r>
              <a:rPr lang="ja-JP" altLang="en-US" sz="2800" dirty="0"/>
              <a:t>・感染症の予防及びまん延防止のための研修</a:t>
            </a:r>
            <a:endParaRPr lang="en-US" altLang="ja-JP" sz="2800" dirty="0"/>
          </a:p>
          <a:p>
            <a:r>
              <a:rPr lang="ja-JP" altLang="en-US" sz="2800" dirty="0"/>
              <a:t>・虐待防止に関する研修</a:t>
            </a:r>
            <a:endParaRPr lang="en-US" altLang="ja-JP" sz="2800" dirty="0"/>
          </a:p>
          <a:p>
            <a:r>
              <a:rPr lang="ja-JP" altLang="en-US" sz="2800" dirty="0"/>
              <a:t>・身体拘束の禁止に関する研修</a:t>
            </a:r>
            <a:endParaRPr lang="en-US" altLang="ja-JP" sz="28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18</a:t>
            </a:fld>
            <a:endParaRPr kumimoji="1" lang="ja-JP" altLang="en-US"/>
          </a:p>
        </p:txBody>
      </p:sp>
      <p:pic>
        <p:nvPicPr>
          <p:cNvPr id="5" name="録音したサウンド">
            <a:hlinkClick r:id="" action="ppaction://media"/>
            <a:extLst>
              <a:ext uri="{FF2B5EF4-FFF2-40B4-BE49-F238E27FC236}">
                <a16:creationId xmlns:a16="http://schemas.microsoft.com/office/drawing/2014/main" id="{360C723B-EE4C-EC7D-30E5-4524C95FFEF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85600" y="0"/>
            <a:ext cx="406400" cy="406400"/>
          </a:xfrm>
          <a:prstGeom prst="rect">
            <a:avLst/>
          </a:prstGeom>
        </p:spPr>
      </p:pic>
    </p:spTree>
    <p:extLst>
      <p:ext uri="{BB962C8B-B14F-4D97-AF65-F5344CB8AC3E}">
        <p14:creationId xmlns:p14="http://schemas.microsoft.com/office/powerpoint/2010/main" val="3483288716"/>
      </p:ext>
    </p:extLst>
  </p:cSld>
  <p:clrMapOvr>
    <a:masterClrMapping/>
  </p:clrMapOvr>
  <mc:AlternateContent xmlns:mc="http://schemas.openxmlformats.org/markup-compatibility/2006" xmlns:p14="http://schemas.microsoft.com/office/powerpoint/2010/main">
    <mc:Choice Requires="p14">
      <p:transition spd="slow" p14:dur="2000" advTm="33051"/>
    </mc:Choice>
    <mc:Fallback xmlns="">
      <p:transition spd="slow" advTm="3305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63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937657" y="1480457"/>
            <a:ext cx="5916158" cy="1683117"/>
          </a:xfrm>
        </p:spPr>
        <p:txBody>
          <a:bodyPr/>
          <a:lstStyle/>
          <a:p>
            <a:r>
              <a:rPr kumimoji="1" lang="ja-JP" altLang="en-US" b="1" dirty="0">
                <a:solidFill>
                  <a:srgbClr val="00B050"/>
                </a:solidFill>
              </a:rPr>
              <a:t>その他注意事項</a:t>
            </a:r>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19</a:t>
            </a:fld>
            <a:endParaRPr kumimoji="1" lang="ja-JP" altLang="en-US"/>
          </a:p>
        </p:txBody>
      </p:sp>
      <p:pic>
        <p:nvPicPr>
          <p:cNvPr id="3" name="録音したサウンド">
            <a:extLst>
              <a:ext uri="{FF2B5EF4-FFF2-40B4-BE49-F238E27FC236}">
                <a16:creationId xmlns:a16="http://schemas.microsoft.com/office/drawing/2014/main" id="{A88A46B5-13DF-44E2-A4B0-9D191CDAFB5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36443"/>
            <a:ext cx="487363" cy="487363"/>
          </a:xfrm>
          <a:prstGeom prst="rect">
            <a:avLst/>
          </a:prstGeom>
        </p:spPr>
      </p:pic>
    </p:spTree>
    <p:extLst>
      <p:ext uri="{BB962C8B-B14F-4D97-AF65-F5344CB8AC3E}">
        <p14:creationId xmlns:p14="http://schemas.microsoft.com/office/powerpoint/2010/main" val="2784896282"/>
      </p:ext>
    </p:extLst>
  </p:cSld>
  <p:clrMapOvr>
    <a:masterClrMapping/>
  </p:clrMapOvr>
  <mc:AlternateContent xmlns:mc="http://schemas.openxmlformats.org/markup-compatibility/2006" xmlns:p14="http://schemas.microsoft.com/office/powerpoint/2010/main">
    <mc:Choice Requires="p14">
      <p:transition spd="slow" p14:dur="2000" advTm="294"/>
    </mc:Choice>
    <mc:Fallback xmlns="">
      <p:transition spd="slow" advTm="29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64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コンテンツ プレースホルダー 4">
            <a:extLst>
              <a:ext uri="{FF2B5EF4-FFF2-40B4-BE49-F238E27FC236}">
                <a16:creationId xmlns:a16="http://schemas.microsoft.com/office/drawing/2014/main" id="{045786DF-C2E7-4940-B8E9-FE92F549C636}"/>
              </a:ext>
            </a:extLst>
          </p:cNvPr>
          <p:cNvSpPr>
            <a:spLocks noGrp="1"/>
          </p:cNvSpPr>
          <p:nvPr>
            <p:ph idx="1"/>
          </p:nvPr>
        </p:nvSpPr>
        <p:spPr>
          <a:xfrm>
            <a:off x="1013386" y="711551"/>
            <a:ext cx="9495588" cy="5434898"/>
          </a:xfrm>
        </p:spPr>
        <p:txBody>
          <a:bodyPr>
            <a:normAutofit/>
          </a:bodyPr>
          <a:lstStyle/>
          <a:p>
            <a:pPr marL="0" indent="0" algn="ctr">
              <a:buNone/>
            </a:pPr>
            <a:r>
              <a:rPr lang="ja-JP" altLang="ja-JP" sz="2600" kern="100" dirty="0">
                <a:effectLst/>
                <a:latin typeface="ＭＳ 明朝" panose="02020609040205080304" pitchFamily="17" charset="-128"/>
                <a:ea typeface="BIZ UDP明朝 Medium" panose="02020500000000000000" pitchFamily="18" charset="-128"/>
                <a:cs typeface="Times New Roman" panose="02020603050405020304" pitchFamily="18" charset="0"/>
              </a:rPr>
              <a:t>令和</a:t>
            </a:r>
            <a:r>
              <a:rPr lang="ja-JP" altLang="en-US" sz="2600" kern="100" dirty="0">
                <a:latin typeface="ＭＳ 明朝" panose="02020609040205080304" pitchFamily="17" charset="-128"/>
                <a:ea typeface="BIZ UDP明朝 Medium" panose="02020500000000000000" pitchFamily="18" charset="-128"/>
                <a:cs typeface="Times New Roman" panose="02020603050405020304" pitchFamily="18" charset="0"/>
              </a:rPr>
              <a:t>８</a:t>
            </a:r>
            <a:r>
              <a:rPr lang="ja-JP" altLang="ja-JP" sz="2600" kern="100" dirty="0">
                <a:effectLst/>
                <a:latin typeface="ＭＳ 明朝" panose="02020609040205080304" pitchFamily="17" charset="-128"/>
                <a:ea typeface="BIZ UDP明朝 Medium" panose="02020500000000000000" pitchFamily="18" charset="-128"/>
                <a:cs typeface="Times New Roman" panose="02020603050405020304" pitchFamily="18" charset="0"/>
              </a:rPr>
              <a:t>年度　</a:t>
            </a:r>
            <a:endParaRPr lang="en-US" altLang="ja-JP" sz="2600" kern="100" dirty="0">
              <a:effectLst/>
              <a:latin typeface="ＭＳ 明朝" panose="02020609040205080304" pitchFamily="17" charset="-128"/>
              <a:ea typeface="BIZ UDP明朝 Medium" panose="02020500000000000000" pitchFamily="18" charset="-128"/>
              <a:cs typeface="Times New Roman" panose="02020603050405020304" pitchFamily="18" charset="0"/>
            </a:endParaRPr>
          </a:p>
          <a:p>
            <a:pPr marL="0" indent="0" algn="ctr">
              <a:buNone/>
            </a:pPr>
            <a:r>
              <a:rPr lang="ja-JP" altLang="ja-JP" sz="2600" kern="100" dirty="0">
                <a:effectLst/>
                <a:latin typeface="ＭＳ 明朝" panose="02020609040205080304" pitchFamily="17" charset="-128"/>
                <a:ea typeface="BIZ UDP明朝 Medium" panose="02020500000000000000" pitchFamily="18" charset="-128"/>
                <a:cs typeface="Times New Roman" panose="02020603050405020304" pitchFamily="18" charset="0"/>
              </a:rPr>
              <a:t>入間市地域密着型サービス事業所集団指導　次第</a:t>
            </a:r>
            <a:endParaRPr lang="ja-JP" altLang="ja-JP" sz="26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p>
            <a:pPr marL="0" indent="0" algn="just">
              <a:buNone/>
            </a:pPr>
            <a:r>
              <a:rPr lang="en-US" altLang="ja-JP" sz="2600" kern="100" dirty="0">
                <a:effectLst/>
                <a:latin typeface="BIZ UDP明朝 Medium" panose="02020500000000000000" pitchFamily="18" charset="-128"/>
                <a:ea typeface="ＭＳ 明朝" panose="02020609040205080304" pitchFamily="17" charset="-128"/>
                <a:cs typeface="Times New Roman" panose="02020603050405020304" pitchFamily="18" charset="0"/>
              </a:rPr>
              <a:t> </a:t>
            </a:r>
            <a:endParaRPr lang="ja-JP" altLang="ja-JP" sz="26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p>
            <a:pPr marL="0" indent="0" algn="r">
              <a:buNone/>
            </a:pPr>
            <a:r>
              <a:rPr lang="en-US" altLang="ja-JP" sz="2600" kern="100" dirty="0">
                <a:effectLst/>
                <a:latin typeface="BIZ UDP明朝 Medium" panose="02020500000000000000" pitchFamily="18" charset="-128"/>
                <a:ea typeface="ＭＳ 明朝" panose="02020609040205080304" pitchFamily="17" charset="-128"/>
                <a:cs typeface="Times New Roman" panose="02020603050405020304" pitchFamily="18" charset="0"/>
              </a:rPr>
              <a:t>  </a:t>
            </a:r>
            <a:endParaRPr lang="ja-JP" altLang="ja-JP" sz="26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p>
            <a:pPr marL="0" indent="0" algn="l">
              <a:buNone/>
            </a:pPr>
            <a:r>
              <a:rPr lang="ja-JP" altLang="ja-JP" sz="2600" kern="100" dirty="0">
                <a:effectLst/>
                <a:latin typeface="ＭＳ 明朝" panose="02020609040205080304" pitchFamily="17" charset="-128"/>
                <a:ea typeface="BIZ UDP明朝 Medium" panose="02020500000000000000" pitchFamily="18" charset="-128"/>
                <a:cs typeface="Times New Roman" panose="02020603050405020304" pitchFamily="18" charset="0"/>
              </a:rPr>
              <a:t>１　令和６年介護報酬改定の主な事項</a:t>
            </a:r>
            <a:r>
              <a:rPr lang="ja-JP" altLang="en-US" sz="2600" kern="100" dirty="0">
                <a:effectLst/>
                <a:latin typeface="ＭＳ 明朝" panose="02020609040205080304" pitchFamily="17" charset="-128"/>
                <a:ea typeface="BIZ UDP明朝 Medium" panose="02020500000000000000" pitchFamily="18" charset="-128"/>
                <a:cs typeface="Times New Roman" panose="02020603050405020304" pitchFamily="18" charset="0"/>
              </a:rPr>
              <a:t>についての確認</a:t>
            </a:r>
            <a:endParaRPr lang="ja-JP" altLang="ja-JP" sz="26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p>
            <a:pPr marL="0" indent="0" algn="l">
              <a:buNone/>
            </a:pPr>
            <a:r>
              <a:rPr lang="ja-JP" altLang="ja-JP" sz="2600" kern="100" dirty="0">
                <a:effectLst/>
                <a:latin typeface="ＭＳ 明朝" panose="02020609040205080304" pitchFamily="17" charset="-128"/>
                <a:ea typeface="BIZ UDP明朝 Medium" panose="02020500000000000000" pitchFamily="18" charset="-128"/>
                <a:cs typeface="Times New Roman" panose="02020603050405020304" pitchFamily="18" charset="0"/>
              </a:rPr>
              <a:t>２　</a:t>
            </a:r>
            <a:r>
              <a:rPr lang="ja-JP" altLang="en-US" sz="2600" kern="100" dirty="0">
                <a:effectLst/>
                <a:latin typeface="ＭＳ 明朝" panose="02020609040205080304" pitchFamily="17" charset="-128"/>
                <a:ea typeface="BIZ UDP明朝 Medium" panose="02020500000000000000" pitchFamily="18" charset="-128"/>
                <a:cs typeface="Times New Roman" panose="02020603050405020304" pitchFamily="18" charset="0"/>
              </a:rPr>
              <a:t>運営</a:t>
            </a:r>
            <a:r>
              <a:rPr lang="ja-JP" altLang="ja-JP" sz="2600" kern="100" dirty="0">
                <a:effectLst/>
                <a:latin typeface="ＭＳ 明朝" panose="02020609040205080304" pitchFamily="17" charset="-128"/>
                <a:ea typeface="BIZ UDP明朝 Medium" panose="02020500000000000000" pitchFamily="18" charset="-128"/>
                <a:cs typeface="Times New Roman" panose="02020603050405020304" pitchFamily="18" charset="0"/>
              </a:rPr>
              <a:t>指導における主な指摘事項</a:t>
            </a:r>
            <a:endParaRPr lang="ja-JP" altLang="ja-JP" sz="26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p>
            <a:pPr marL="0" indent="0" algn="l">
              <a:buNone/>
            </a:pPr>
            <a:r>
              <a:rPr lang="ja-JP" altLang="ja-JP" sz="2600" kern="100" dirty="0">
                <a:effectLst/>
                <a:latin typeface="ＭＳ 明朝" panose="02020609040205080304" pitchFamily="17" charset="-128"/>
                <a:ea typeface="BIZ UDP明朝 Medium" panose="02020500000000000000" pitchFamily="18" charset="-128"/>
                <a:cs typeface="Times New Roman" panose="02020603050405020304" pitchFamily="18" charset="0"/>
              </a:rPr>
              <a:t>３　その他の注意事項　</a:t>
            </a:r>
            <a:endParaRPr lang="en-US" altLang="ja-JP" sz="26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p>
            <a:pPr marL="0" indent="0" algn="l">
              <a:buNone/>
            </a:pPr>
            <a:r>
              <a:rPr lang="ja-JP" altLang="en-US" sz="2600" kern="100" dirty="0">
                <a:effectLst/>
                <a:latin typeface="BIZ UDP明朝 Medium" panose="02020500000000000000" pitchFamily="18" charset="-128"/>
                <a:ea typeface="BIZ UDP明朝 Medium" panose="02020500000000000000" pitchFamily="18" charset="-128"/>
                <a:cs typeface="Times New Roman" panose="02020603050405020304" pitchFamily="18" charset="0"/>
              </a:rPr>
              <a:t>４　</a:t>
            </a:r>
            <a:r>
              <a:rPr lang="ja-JP" altLang="en-US" sz="2600" kern="100" dirty="0">
                <a:latin typeface="BIZ UDP明朝 Medium" panose="02020500000000000000" pitchFamily="18" charset="-128"/>
                <a:ea typeface="BIZ UDP明朝 Medium" panose="02020500000000000000" pitchFamily="18" charset="-128"/>
                <a:cs typeface="Times New Roman" panose="02020603050405020304" pitchFamily="18" charset="0"/>
              </a:rPr>
              <a:t>令和８年度の取り組み</a:t>
            </a:r>
            <a:endParaRPr lang="ja-JP" altLang="ja-JP" sz="2600" kern="100" dirty="0">
              <a:effectLst/>
              <a:latin typeface="BIZ UDP明朝 Medium" panose="02020500000000000000" pitchFamily="18" charset="-128"/>
              <a:ea typeface="BIZ UDP明朝 Medium" panose="02020500000000000000" pitchFamily="18" charset="-128"/>
              <a:cs typeface="Times New Roman" panose="02020603050405020304" pitchFamily="18" charset="0"/>
            </a:endParaRPr>
          </a:p>
          <a:p>
            <a:pPr marL="0" indent="0" algn="l">
              <a:buNone/>
            </a:pPr>
            <a:r>
              <a:rPr lang="en-US" altLang="ja-JP" sz="2600" kern="100" dirty="0">
                <a:effectLst/>
                <a:latin typeface="BIZ UDP明朝 Medium" panose="02020500000000000000" pitchFamily="18" charset="-128"/>
                <a:ea typeface="ＭＳ 明朝" panose="02020609040205080304" pitchFamily="17" charset="-128"/>
                <a:cs typeface="Times New Roman" panose="02020603050405020304" pitchFamily="18" charset="0"/>
              </a:rPr>
              <a:t> </a:t>
            </a:r>
            <a:endParaRPr lang="ja-JP" altLang="ja-JP" sz="26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p>
            <a:pPr marL="0" indent="0" algn="l">
              <a:buNone/>
            </a:pPr>
            <a:r>
              <a:rPr lang="en-US" altLang="ja-JP" sz="2600" kern="100" dirty="0">
                <a:effectLst/>
                <a:latin typeface="BIZ UDP明朝 Medium" panose="02020500000000000000" pitchFamily="18" charset="-128"/>
                <a:ea typeface="ＭＳ 明朝" panose="02020609040205080304" pitchFamily="17" charset="-128"/>
                <a:cs typeface="Times New Roman" panose="02020603050405020304" pitchFamily="18" charset="0"/>
              </a:rPr>
              <a:t> </a:t>
            </a:r>
            <a:endParaRPr lang="ja-JP" altLang="ja-JP" sz="2600" kern="100" dirty="0">
              <a:effectLst/>
              <a:latin typeface="ＭＳ 明朝" panose="02020609040205080304" pitchFamily="17" charset="-128"/>
              <a:ea typeface="ＭＳ 明朝" panose="02020609040205080304" pitchFamily="17" charset="-128"/>
              <a:cs typeface="Times New Roman" panose="02020603050405020304" pitchFamily="18" charset="0"/>
            </a:endParaRPr>
          </a:p>
          <a:p>
            <a:pPr marL="0" indent="0">
              <a:buNone/>
            </a:pPr>
            <a:endParaRPr lang="ja-JP" altLang="en-US" dirty="0"/>
          </a:p>
        </p:txBody>
      </p:sp>
      <p:sp>
        <p:nvSpPr>
          <p:cNvPr id="4" name="スライド番号プレースホルダー 3">
            <a:extLst>
              <a:ext uri="{FF2B5EF4-FFF2-40B4-BE49-F238E27FC236}">
                <a16:creationId xmlns:a16="http://schemas.microsoft.com/office/drawing/2014/main" id="{6F25DC5F-C260-45F8-8C0A-0D8427C36751}"/>
              </a:ext>
            </a:extLst>
          </p:cNvPr>
          <p:cNvSpPr>
            <a:spLocks noGrp="1"/>
          </p:cNvSpPr>
          <p:nvPr>
            <p:ph type="sldNum" sz="quarter" idx="12"/>
          </p:nvPr>
        </p:nvSpPr>
        <p:spPr/>
        <p:txBody>
          <a:bodyPr/>
          <a:lstStyle/>
          <a:p>
            <a:fld id="{C9C2AF26-EAE5-4B8E-BB8F-2062AE9C7BE0}" type="slidenum">
              <a:rPr kumimoji="1" lang="ja-JP" altLang="en-US" smtClean="0"/>
              <a:t>2</a:t>
            </a:fld>
            <a:endParaRPr kumimoji="1" lang="ja-JP" altLang="en-US"/>
          </a:p>
        </p:txBody>
      </p:sp>
      <p:pic>
        <p:nvPicPr>
          <p:cNvPr id="2" name="録音したサウンド">
            <a:extLst>
              <a:ext uri="{FF2B5EF4-FFF2-40B4-BE49-F238E27FC236}">
                <a16:creationId xmlns:a16="http://schemas.microsoft.com/office/drawing/2014/main" id="{CA48581D-C9A1-432C-A5FA-8412EF5CB85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112830981"/>
      </p:ext>
    </p:extLst>
  </p:cSld>
  <p:clrMapOvr>
    <a:masterClrMapping/>
  </p:clrMapOvr>
  <mc:AlternateContent xmlns:mc="http://schemas.openxmlformats.org/markup-compatibility/2006" xmlns:p14="http://schemas.microsoft.com/office/powerpoint/2010/main">
    <mc:Choice Requires="p14">
      <p:transition spd="slow" p14:dur="2000" advTm="14000"/>
    </mc:Choice>
    <mc:Fallback xmlns="">
      <p:transition spd="slow" advTm="1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71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b="1" dirty="0">
                <a:solidFill>
                  <a:srgbClr val="00B050"/>
                </a:solidFill>
              </a:rPr>
              <a:t>事業所の指定更新申請について</a:t>
            </a:r>
          </a:p>
        </p:txBody>
      </p:sp>
      <p:sp>
        <p:nvSpPr>
          <p:cNvPr id="3" name="コンテンツ プレースホルダー 2"/>
          <p:cNvSpPr>
            <a:spLocks noGrp="1"/>
          </p:cNvSpPr>
          <p:nvPr>
            <p:ph idx="1"/>
          </p:nvPr>
        </p:nvSpPr>
        <p:spPr>
          <a:xfrm>
            <a:off x="517968" y="1763486"/>
            <a:ext cx="10008518" cy="4035188"/>
          </a:xfrm>
        </p:spPr>
        <p:txBody>
          <a:bodyPr>
            <a:normAutofit fontScale="92500"/>
          </a:bodyPr>
          <a:lstStyle/>
          <a:p>
            <a:r>
              <a:rPr kumimoji="1" lang="ja-JP" altLang="en-US" sz="2800" dirty="0"/>
              <a:t>有効期限の一か月前には更新申請書を提出してください。</a:t>
            </a:r>
            <a:endParaRPr kumimoji="1" lang="en-US" altLang="ja-JP" sz="2800" dirty="0"/>
          </a:p>
          <a:p>
            <a:pPr marL="0" indent="0">
              <a:buNone/>
            </a:pPr>
            <a:r>
              <a:rPr kumimoji="1" lang="ja-JP" altLang="en-US" sz="2800" dirty="0"/>
              <a:t>　</a:t>
            </a:r>
            <a:r>
              <a:rPr kumimoji="1" lang="en-US" altLang="ja-JP" sz="2800" dirty="0"/>
              <a:t>(7</a:t>
            </a:r>
            <a:r>
              <a:rPr kumimoji="1" lang="ja-JP" altLang="en-US" sz="2800" dirty="0"/>
              <a:t>月末までの指定であれば</a:t>
            </a:r>
            <a:r>
              <a:rPr kumimoji="1" lang="en-US" altLang="ja-JP" sz="2800" dirty="0"/>
              <a:t>6</a:t>
            </a:r>
            <a:r>
              <a:rPr kumimoji="1" lang="ja-JP" altLang="en-US" sz="2800" dirty="0"/>
              <a:t>月末までに提出</a:t>
            </a:r>
            <a:r>
              <a:rPr kumimoji="1" lang="en-US" altLang="ja-JP" sz="2800" dirty="0"/>
              <a:t>)</a:t>
            </a:r>
          </a:p>
          <a:p>
            <a:pPr marL="0" indent="0">
              <a:buNone/>
            </a:pPr>
            <a:endParaRPr kumimoji="1" lang="en-US" altLang="ja-JP" sz="2800" dirty="0"/>
          </a:p>
          <a:p>
            <a:r>
              <a:rPr lang="ja-JP" altLang="en-US" sz="2800" dirty="0"/>
              <a:t>有効期限が切れると請求ができなくなりますので、必ず確認してください。</a:t>
            </a:r>
            <a:endParaRPr lang="en-US" altLang="ja-JP" sz="2800" dirty="0"/>
          </a:p>
          <a:p>
            <a:pPr marL="0" indent="0">
              <a:buNone/>
            </a:pPr>
            <a:endParaRPr lang="en-US" altLang="ja-JP" sz="2800" dirty="0"/>
          </a:p>
          <a:p>
            <a:pPr marL="0" indent="0">
              <a:buNone/>
            </a:pPr>
            <a:r>
              <a:rPr lang="en-US" altLang="ja-JP" sz="2800" dirty="0"/>
              <a:t>※</a:t>
            </a:r>
            <a:r>
              <a:rPr lang="ja-JP" altLang="en-US" sz="2800" dirty="0"/>
              <a:t>更新書類は市公式</a:t>
            </a:r>
            <a:r>
              <a:rPr lang="en-US" altLang="ja-JP" sz="2800" dirty="0"/>
              <a:t>HP</a:t>
            </a:r>
            <a:r>
              <a:rPr lang="ja-JP" altLang="en-US" sz="2800" dirty="0"/>
              <a:t>に掲載しております。</a:t>
            </a:r>
            <a:endParaRPr lang="en-US" altLang="ja-JP" sz="2800" dirty="0"/>
          </a:p>
          <a:p>
            <a:pPr marL="0" indent="0">
              <a:buNone/>
            </a:pPr>
            <a:r>
              <a:rPr lang="ja-JP" altLang="en-US" sz="2800" dirty="0"/>
              <a:t>令和６年度より書式が変更となり、大幅に簡素化されております。</a:t>
            </a:r>
            <a:r>
              <a:rPr lang="ja-JP" altLang="en-US" dirty="0"/>
              <a:t>　　　　　</a:t>
            </a:r>
            <a:endParaRPr lang="en-US" altLang="ja-JP"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20</a:t>
            </a:fld>
            <a:endParaRPr kumimoji="1" lang="ja-JP" altLang="en-US"/>
          </a:p>
        </p:txBody>
      </p:sp>
      <p:pic>
        <p:nvPicPr>
          <p:cNvPr id="5" name="録音したサウンド">
            <a:extLst>
              <a:ext uri="{FF2B5EF4-FFF2-40B4-BE49-F238E27FC236}">
                <a16:creationId xmlns:a16="http://schemas.microsoft.com/office/drawing/2014/main" id="{68414EA2-695A-4E3B-A47A-DC79851CD30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49696"/>
            <a:ext cx="487363" cy="487363"/>
          </a:xfrm>
          <a:prstGeom prst="rect">
            <a:avLst/>
          </a:prstGeom>
        </p:spPr>
      </p:pic>
    </p:spTree>
    <p:extLst>
      <p:ext uri="{BB962C8B-B14F-4D97-AF65-F5344CB8AC3E}">
        <p14:creationId xmlns:p14="http://schemas.microsoft.com/office/powerpoint/2010/main" val="3819827238"/>
      </p:ext>
    </p:extLst>
  </p:cSld>
  <p:clrMapOvr>
    <a:masterClrMapping/>
  </p:clrMapOvr>
  <mc:AlternateContent xmlns:mc="http://schemas.openxmlformats.org/markup-compatibility/2006" xmlns:p14="http://schemas.microsoft.com/office/powerpoint/2010/main">
    <mc:Choice Requires="p14">
      <p:transition spd="slow" p14:dur="2000" advTm="53250"/>
    </mc:Choice>
    <mc:Fallback xmlns="">
      <p:transition spd="slow" advTm="5325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873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021425" y="329899"/>
            <a:ext cx="8911687" cy="679751"/>
          </a:xfrm>
        </p:spPr>
        <p:txBody>
          <a:bodyPr>
            <a:normAutofit/>
          </a:bodyPr>
          <a:lstStyle/>
          <a:p>
            <a:r>
              <a:rPr lang="ja-JP" altLang="ja-JP" b="1" dirty="0">
                <a:solidFill>
                  <a:srgbClr val="00B050"/>
                </a:solidFill>
              </a:rPr>
              <a:t>事故報告について</a:t>
            </a:r>
            <a:r>
              <a:rPr lang="ja-JP" altLang="en-US" b="1" dirty="0">
                <a:solidFill>
                  <a:srgbClr val="00B050"/>
                </a:solidFill>
              </a:rPr>
              <a:t>①</a:t>
            </a:r>
            <a:endParaRPr kumimoji="1" lang="ja-JP" altLang="en-US" b="1" dirty="0">
              <a:solidFill>
                <a:srgbClr val="00B050"/>
              </a:solidFill>
            </a:endParaRPr>
          </a:p>
        </p:txBody>
      </p:sp>
      <p:graphicFrame>
        <p:nvGraphicFramePr>
          <p:cNvPr id="14" name="表 14">
            <a:extLst>
              <a:ext uri="{FF2B5EF4-FFF2-40B4-BE49-F238E27FC236}">
                <a16:creationId xmlns:a16="http://schemas.microsoft.com/office/drawing/2014/main" id="{23AB49FB-CA0D-4D9F-8C39-E464F09BB3B0}"/>
              </a:ext>
            </a:extLst>
          </p:cNvPr>
          <p:cNvGraphicFramePr>
            <a:graphicFrameLocks noGrp="1"/>
          </p:cNvGraphicFramePr>
          <p:nvPr>
            <p:ph idx="1"/>
            <p:extLst>
              <p:ext uri="{D42A27DB-BD31-4B8C-83A1-F6EECF244321}">
                <p14:modId xmlns:p14="http://schemas.microsoft.com/office/powerpoint/2010/main" val="1125492973"/>
              </p:ext>
            </p:extLst>
          </p:nvPr>
        </p:nvGraphicFramePr>
        <p:xfrm>
          <a:off x="1109662" y="1921482"/>
          <a:ext cx="9191625" cy="4119880"/>
        </p:xfrm>
        <a:graphic>
          <a:graphicData uri="http://schemas.openxmlformats.org/drawingml/2006/table">
            <a:tbl>
              <a:tblPr firstRow="1" bandRow="1">
                <a:tableStyleId>{5C22544A-7EE6-4342-B048-85BDC9FD1C3A}</a:tableStyleId>
              </a:tblPr>
              <a:tblGrid>
                <a:gridCol w="3638550">
                  <a:extLst>
                    <a:ext uri="{9D8B030D-6E8A-4147-A177-3AD203B41FA5}">
                      <a16:colId xmlns:a16="http://schemas.microsoft.com/office/drawing/2014/main" val="2713507931"/>
                    </a:ext>
                  </a:extLst>
                </a:gridCol>
                <a:gridCol w="5553075">
                  <a:extLst>
                    <a:ext uri="{9D8B030D-6E8A-4147-A177-3AD203B41FA5}">
                      <a16:colId xmlns:a16="http://schemas.microsoft.com/office/drawing/2014/main" val="155291990"/>
                    </a:ext>
                  </a:extLst>
                </a:gridCol>
              </a:tblGrid>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dirty="0"/>
                        <a:t>種別</a:t>
                      </a:r>
                    </a:p>
                  </a:txBody>
                  <a:tcPr/>
                </a:tc>
                <a:tc>
                  <a:txBody>
                    <a:bodyPr/>
                    <a:lstStyle/>
                    <a:p>
                      <a:r>
                        <a:rPr kumimoji="1" lang="ja-JP" altLang="en-US" dirty="0"/>
                        <a:t>説明</a:t>
                      </a:r>
                    </a:p>
                  </a:txBody>
                  <a:tcPr/>
                </a:tc>
                <a:extLst>
                  <a:ext uri="{0D108BD9-81ED-4DB2-BD59-A6C34878D82A}">
                    <a16:rowId xmlns:a16="http://schemas.microsoft.com/office/drawing/2014/main" val="4161709727"/>
                  </a:ext>
                </a:extLst>
              </a:tr>
              <a:tr h="44694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dirty="0"/>
                        <a:t>（１）利用者等の事故等の発生</a:t>
                      </a:r>
                    </a:p>
                  </a:txBody>
                  <a:tcPr/>
                </a:tc>
                <a:tc>
                  <a:txBody>
                    <a:bodyPr/>
                    <a:lstStyle/>
                    <a:p>
                      <a:r>
                        <a:rPr kumimoji="1" lang="ja-JP" altLang="en-US" dirty="0"/>
                        <a:t>死亡、骨折、裂傷、やけど、誤嚥、窒息、誤薬等で医療機関を受診、または入院したもの</a:t>
                      </a:r>
                    </a:p>
                  </a:txBody>
                  <a:tcPr/>
                </a:tc>
                <a:extLst>
                  <a:ext uri="{0D108BD9-81ED-4DB2-BD59-A6C34878D82A}">
                    <a16:rowId xmlns:a16="http://schemas.microsoft.com/office/drawing/2014/main" val="1116248133"/>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dirty="0"/>
                        <a:t>（２）感染症等の発生</a:t>
                      </a:r>
                    </a:p>
                  </a:txBody>
                  <a:tcPr/>
                </a:tc>
                <a:tc>
                  <a:txBody>
                    <a:bodyPr/>
                    <a:lstStyle/>
                    <a:p>
                      <a:r>
                        <a:rPr kumimoji="1" lang="ja-JP" altLang="en-US" dirty="0"/>
                        <a:t>感染症（１類、２類、３類、新型インフルエンザ及び指定感染症（新型コロナウィルス）</a:t>
                      </a:r>
                      <a:endParaRPr kumimoji="1" lang="en-US" altLang="ja-JP" dirty="0"/>
                    </a:p>
                    <a:p>
                      <a:r>
                        <a:rPr kumimoji="1" lang="ja-JP" altLang="en-US" dirty="0"/>
                        <a:t>乾癬の発生等利用者等にまん延する恐れのあるもの</a:t>
                      </a:r>
                    </a:p>
                  </a:txBody>
                  <a:tcPr/>
                </a:tc>
                <a:extLst>
                  <a:ext uri="{0D108BD9-81ED-4DB2-BD59-A6C34878D82A}">
                    <a16:rowId xmlns:a16="http://schemas.microsoft.com/office/drawing/2014/main" val="3394910736"/>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dirty="0"/>
                        <a:t>（３）職員の不祥事</a:t>
                      </a:r>
                    </a:p>
                  </a:txBody>
                  <a:tcPr/>
                </a:tc>
                <a:tc>
                  <a:txBody>
                    <a:bodyPr/>
                    <a:lstStyle/>
                    <a:p>
                      <a:r>
                        <a:rPr kumimoji="1" lang="ja-JP" altLang="en-US" dirty="0"/>
                        <a:t>職員の交通事故、法令違反、及び不祥事、犯罪等に利用者や事業所に損害を与えたもの</a:t>
                      </a:r>
                    </a:p>
                  </a:txBody>
                  <a:tcPr/>
                </a:tc>
                <a:extLst>
                  <a:ext uri="{0D108BD9-81ED-4DB2-BD59-A6C34878D82A}">
                    <a16:rowId xmlns:a16="http://schemas.microsoft.com/office/drawing/2014/main" val="1248187598"/>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dirty="0"/>
                        <a:t>（４）その他</a:t>
                      </a:r>
                    </a:p>
                  </a:txBody>
                  <a:tcPr/>
                </a:tc>
                <a:tc>
                  <a:txBody>
                    <a:bodyPr/>
                    <a:lstStyle/>
                    <a:p>
                      <a:r>
                        <a:rPr kumimoji="1" lang="ja-JP" altLang="en-US" dirty="0"/>
                        <a:t>利用者の無断外出、虐待の疑い、利用者等の生命・身体に重大な結果を生じるもの、利用者間、家族とのトラブル等のうち収拾が難しいと考えられるもの</a:t>
                      </a:r>
                    </a:p>
                  </a:txBody>
                  <a:tcPr/>
                </a:tc>
                <a:extLst>
                  <a:ext uri="{0D108BD9-81ED-4DB2-BD59-A6C34878D82A}">
                    <a16:rowId xmlns:a16="http://schemas.microsoft.com/office/drawing/2014/main" val="3172192383"/>
                  </a:ext>
                </a:extLst>
              </a:tr>
              <a:tr h="370840">
                <a:tc>
                  <a:txBody>
                    <a:bodyPr/>
                    <a:lstStyle/>
                    <a:p>
                      <a:r>
                        <a:rPr kumimoji="1" lang="ja-JP" altLang="en-US" dirty="0"/>
                        <a:t>（５）火災、震災、風水被害</a:t>
                      </a:r>
                    </a:p>
                  </a:txBody>
                  <a:tcPr/>
                </a:tc>
                <a:tc>
                  <a:txBody>
                    <a:bodyPr/>
                    <a:lstStyle/>
                    <a:p>
                      <a:r>
                        <a:rPr kumimoji="1" lang="ja-JP" altLang="en-US" dirty="0"/>
                        <a:t>火災、震災、風水被害による利用者等や職員の人的被害及び施設・設備・敷地等の損壊が発生した場合</a:t>
                      </a:r>
                    </a:p>
                  </a:txBody>
                  <a:tcPr/>
                </a:tc>
                <a:extLst>
                  <a:ext uri="{0D108BD9-81ED-4DB2-BD59-A6C34878D82A}">
                    <a16:rowId xmlns:a16="http://schemas.microsoft.com/office/drawing/2014/main" val="4025022626"/>
                  </a:ext>
                </a:extLst>
              </a:tr>
            </a:tbl>
          </a:graphicData>
        </a:graphic>
      </p:graphicFrame>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21</a:t>
            </a:fld>
            <a:endParaRPr kumimoji="1" lang="ja-JP" altLang="en-US"/>
          </a:p>
        </p:txBody>
      </p:sp>
      <p:sp>
        <p:nvSpPr>
          <p:cNvPr id="9" name="テキスト ボックス 8">
            <a:extLst>
              <a:ext uri="{FF2B5EF4-FFF2-40B4-BE49-F238E27FC236}">
                <a16:creationId xmlns:a16="http://schemas.microsoft.com/office/drawing/2014/main" id="{AE831EA0-CB38-4B3A-AAF5-6DC88911D898}"/>
              </a:ext>
            </a:extLst>
          </p:cNvPr>
          <p:cNvSpPr txBox="1"/>
          <p:nvPr/>
        </p:nvSpPr>
        <p:spPr>
          <a:xfrm>
            <a:off x="2070099" y="1152907"/>
            <a:ext cx="8231188" cy="400110"/>
          </a:xfrm>
          <a:prstGeom prst="rect">
            <a:avLst/>
          </a:prstGeom>
          <a:noFill/>
        </p:spPr>
        <p:txBody>
          <a:bodyPr wrap="square" rtlCol="0">
            <a:spAutoFit/>
          </a:bodyPr>
          <a:lstStyle/>
          <a:p>
            <a:r>
              <a:rPr kumimoji="1" lang="ja-JP" altLang="en-US" sz="2000" dirty="0"/>
              <a:t>事業所で以下の事故等が発生した場合は、市へ報告をお願いします</a:t>
            </a:r>
            <a:r>
              <a:rPr kumimoji="1" lang="ja-JP" altLang="en-US" dirty="0"/>
              <a:t>。</a:t>
            </a:r>
          </a:p>
        </p:txBody>
      </p:sp>
      <p:pic>
        <p:nvPicPr>
          <p:cNvPr id="3" name="録音したサウンド">
            <a:extLst>
              <a:ext uri="{FF2B5EF4-FFF2-40B4-BE49-F238E27FC236}">
                <a16:creationId xmlns:a16="http://schemas.microsoft.com/office/drawing/2014/main" id="{A9A26E1B-A095-4A36-8F38-3ABB66010AD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86217"/>
            <a:ext cx="487363" cy="487363"/>
          </a:xfrm>
          <a:prstGeom prst="rect">
            <a:avLst/>
          </a:prstGeom>
        </p:spPr>
      </p:pic>
    </p:spTree>
    <p:extLst>
      <p:ext uri="{BB962C8B-B14F-4D97-AF65-F5344CB8AC3E}">
        <p14:creationId xmlns:p14="http://schemas.microsoft.com/office/powerpoint/2010/main" val="2588314984"/>
      </p:ext>
    </p:extLst>
  </p:cSld>
  <p:clrMapOvr>
    <a:masterClrMapping/>
  </p:clrMapOvr>
  <mc:AlternateContent xmlns:mc="http://schemas.openxmlformats.org/markup-compatibility/2006" xmlns:p14="http://schemas.microsoft.com/office/powerpoint/2010/main">
    <mc:Choice Requires="p14">
      <p:transition spd="slow" p14:dur="2000" advTm="34746"/>
    </mc:Choice>
    <mc:Fallback xmlns="">
      <p:transition spd="slow" advTm="3474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07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704078" y="234819"/>
            <a:ext cx="4655600" cy="947515"/>
          </a:xfrm>
        </p:spPr>
        <p:txBody>
          <a:bodyPr>
            <a:normAutofit fontScale="90000"/>
          </a:bodyPr>
          <a:lstStyle/>
          <a:p>
            <a:r>
              <a:rPr lang="ja-JP" altLang="ja-JP" sz="4000" b="1" dirty="0">
                <a:solidFill>
                  <a:srgbClr val="00B050"/>
                </a:solidFill>
              </a:rPr>
              <a:t>事故報告について</a:t>
            </a:r>
            <a:r>
              <a:rPr lang="ja-JP" altLang="en-US" sz="4000" b="1" dirty="0">
                <a:solidFill>
                  <a:srgbClr val="00B050"/>
                </a:solidFill>
              </a:rPr>
              <a:t>②</a:t>
            </a:r>
            <a:endParaRPr kumimoji="1" lang="ja-JP" altLang="en-US" sz="40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22</a:t>
            </a:fld>
            <a:endParaRPr kumimoji="1" lang="ja-JP" altLang="en-US"/>
          </a:p>
        </p:txBody>
      </p:sp>
      <p:pic>
        <p:nvPicPr>
          <p:cNvPr id="14" name="図 13">
            <a:extLst>
              <a:ext uri="{FF2B5EF4-FFF2-40B4-BE49-F238E27FC236}">
                <a16:creationId xmlns:a16="http://schemas.microsoft.com/office/drawing/2014/main" id="{E0A7DEE6-61BF-428A-B982-0A69D539CFC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19035" y="970344"/>
            <a:ext cx="3429187" cy="4408955"/>
          </a:xfrm>
          <a:prstGeom prst="rect">
            <a:avLst/>
          </a:prstGeom>
        </p:spPr>
      </p:pic>
      <p:sp>
        <p:nvSpPr>
          <p:cNvPr id="20" name="テキスト ボックス 19">
            <a:extLst>
              <a:ext uri="{FF2B5EF4-FFF2-40B4-BE49-F238E27FC236}">
                <a16:creationId xmlns:a16="http://schemas.microsoft.com/office/drawing/2014/main" id="{B6CE6D52-0111-4A85-83D2-36ADB5D0A380}"/>
              </a:ext>
            </a:extLst>
          </p:cNvPr>
          <p:cNvSpPr txBox="1"/>
          <p:nvPr/>
        </p:nvSpPr>
        <p:spPr>
          <a:xfrm>
            <a:off x="6229352" y="4426386"/>
            <a:ext cx="4905373" cy="1815882"/>
          </a:xfrm>
          <a:prstGeom prst="rect">
            <a:avLst/>
          </a:prstGeom>
          <a:noFill/>
        </p:spPr>
        <p:txBody>
          <a:bodyPr wrap="square" rtlCol="0">
            <a:spAutoFit/>
          </a:bodyPr>
          <a:lstStyle/>
          <a:p>
            <a:r>
              <a:rPr kumimoji="1" lang="ja-JP" altLang="en-US" sz="2800" dirty="0">
                <a:latin typeface="メイリオ" panose="020B0604030504040204" pitchFamily="50" charset="-128"/>
                <a:ea typeface="メイリオ" panose="020B0604030504040204" pitchFamily="50" charset="-128"/>
              </a:rPr>
              <a:t>速報は事故発生から</a:t>
            </a:r>
            <a:r>
              <a:rPr kumimoji="1" lang="ja-JP" altLang="en-US" sz="2800" b="1" dirty="0">
                <a:latin typeface="メイリオ" panose="020B0604030504040204" pitchFamily="50" charset="-128"/>
                <a:ea typeface="メイリオ" panose="020B0604030504040204" pitchFamily="50" charset="-128"/>
              </a:rPr>
              <a:t>２日以内</a:t>
            </a:r>
            <a:r>
              <a:rPr kumimoji="1" lang="ja-JP" altLang="en-US" sz="2800" dirty="0">
                <a:latin typeface="メイリオ" panose="020B0604030504040204" pitchFamily="50" charset="-128"/>
                <a:ea typeface="メイリオ" panose="020B0604030504040204" pitchFamily="50" charset="-128"/>
              </a:rPr>
              <a:t>、</a:t>
            </a:r>
            <a:endParaRPr kumimoji="1" lang="en-US" altLang="ja-JP" sz="2800" dirty="0">
              <a:latin typeface="メイリオ" panose="020B0604030504040204" pitchFamily="50" charset="-128"/>
              <a:ea typeface="メイリオ" panose="020B0604030504040204" pitchFamily="50" charset="-128"/>
            </a:endParaRPr>
          </a:p>
          <a:p>
            <a:r>
              <a:rPr lang="ja-JP" altLang="en-US" sz="2800" dirty="0">
                <a:latin typeface="メイリオ" panose="020B0604030504040204" pitchFamily="50" charset="-128"/>
                <a:ea typeface="メイリオ" panose="020B0604030504040204" pitchFamily="50" charset="-128"/>
              </a:rPr>
              <a:t>再発防止策報告は</a:t>
            </a:r>
            <a:r>
              <a:rPr lang="ja-JP" altLang="en-US" sz="2800" b="1" dirty="0">
                <a:latin typeface="メイリオ" panose="020B0604030504040204" pitchFamily="50" charset="-128"/>
                <a:ea typeface="メイリオ" panose="020B0604030504040204" pitchFamily="50" charset="-128"/>
              </a:rPr>
              <a:t>１か月以内</a:t>
            </a:r>
            <a:r>
              <a:rPr lang="ja-JP" altLang="en-US" sz="2800" dirty="0">
                <a:latin typeface="メイリオ" panose="020B0604030504040204" pitchFamily="50" charset="-128"/>
                <a:ea typeface="メイリオ" panose="020B0604030504040204" pitchFamily="50" charset="-128"/>
              </a:rPr>
              <a:t>に提出するようにお願いします。</a:t>
            </a:r>
            <a:endParaRPr kumimoji="1" lang="ja-JP" altLang="en-US" sz="2800" dirty="0">
              <a:latin typeface="メイリオ" panose="020B0604030504040204" pitchFamily="50" charset="-128"/>
              <a:ea typeface="メイリオ" panose="020B0604030504040204" pitchFamily="50" charset="-128"/>
            </a:endParaRPr>
          </a:p>
        </p:txBody>
      </p:sp>
      <p:pic>
        <p:nvPicPr>
          <p:cNvPr id="8" name="図 7">
            <a:extLst>
              <a:ext uri="{FF2B5EF4-FFF2-40B4-BE49-F238E27FC236}">
                <a16:creationId xmlns:a16="http://schemas.microsoft.com/office/drawing/2014/main" id="{5B077F18-A2F0-4599-9031-BE8C1500D69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19035" y="970344"/>
            <a:ext cx="3429187" cy="4408955"/>
          </a:xfrm>
          <a:prstGeom prst="rect">
            <a:avLst/>
          </a:prstGeom>
        </p:spPr>
      </p:pic>
      <p:pic>
        <p:nvPicPr>
          <p:cNvPr id="10" name="図 9">
            <a:extLst>
              <a:ext uri="{FF2B5EF4-FFF2-40B4-BE49-F238E27FC236}">
                <a16:creationId xmlns:a16="http://schemas.microsoft.com/office/drawing/2014/main" id="{1DF37B6D-A53C-478E-AB0F-90A5A4E38B8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319337" y="2247008"/>
            <a:ext cx="3219450" cy="4376173"/>
          </a:xfrm>
          <a:prstGeom prst="rect">
            <a:avLst/>
          </a:prstGeom>
        </p:spPr>
      </p:pic>
      <p:sp>
        <p:nvSpPr>
          <p:cNvPr id="19" name="テキスト ボックス 18">
            <a:extLst>
              <a:ext uri="{FF2B5EF4-FFF2-40B4-BE49-F238E27FC236}">
                <a16:creationId xmlns:a16="http://schemas.microsoft.com/office/drawing/2014/main" id="{483299B4-D178-49B4-BEB5-1C3A91AFBD96}"/>
              </a:ext>
            </a:extLst>
          </p:cNvPr>
          <p:cNvSpPr txBox="1"/>
          <p:nvPr/>
        </p:nvSpPr>
        <p:spPr>
          <a:xfrm>
            <a:off x="5362574" y="1323618"/>
            <a:ext cx="6297614" cy="2585323"/>
          </a:xfrm>
          <a:prstGeom prst="rect">
            <a:avLst/>
          </a:prstGeom>
          <a:noFill/>
        </p:spPr>
        <p:txBody>
          <a:bodyPr wrap="square" rtlCol="0">
            <a:spAutoFit/>
          </a:bodyPr>
          <a:lstStyle/>
          <a:p>
            <a:r>
              <a:rPr kumimoji="1" lang="ja-JP" altLang="en-US" sz="2400" dirty="0">
                <a:latin typeface="メイリオ" panose="020B0604030504040204" pitchFamily="50" charset="-128"/>
                <a:ea typeface="メイリオ" panose="020B0604030504040204" pitchFamily="50" charset="-128"/>
              </a:rPr>
              <a:t>事故報告書の書式は市公式</a:t>
            </a:r>
            <a:r>
              <a:rPr kumimoji="1" lang="en-US" altLang="ja-JP" sz="2400" dirty="0">
                <a:latin typeface="メイリオ" panose="020B0604030504040204" pitchFamily="50" charset="-128"/>
                <a:ea typeface="メイリオ" panose="020B0604030504040204" pitchFamily="50" charset="-128"/>
              </a:rPr>
              <a:t>HP</a:t>
            </a:r>
            <a:r>
              <a:rPr kumimoji="1" lang="ja-JP" altLang="en-US" sz="2400" dirty="0">
                <a:latin typeface="メイリオ" panose="020B0604030504040204" pitchFamily="50" charset="-128"/>
                <a:ea typeface="メイリオ" panose="020B0604030504040204" pitchFamily="50" charset="-128"/>
              </a:rPr>
              <a:t>に掲載しています。</a:t>
            </a:r>
            <a:endParaRPr kumimoji="1" lang="en-US" altLang="ja-JP" sz="2400" dirty="0">
              <a:latin typeface="メイリオ" panose="020B0604030504040204" pitchFamily="50" charset="-128"/>
              <a:ea typeface="メイリオ" panose="020B0604030504040204" pitchFamily="50" charset="-128"/>
            </a:endParaRPr>
          </a:p>
          <a:p>
            <a:r>
              <a:rPr kumimoji="1" lang="ja-JP" altLang="en-US" sz="2400" dirty="0">
                <a:latin typeface="メイリオ" panose="020B0604030504040204" pitchFamily="50" charset="-128"/>
                <a:ea typeface="メイリオ" panose="020B0604030504040204" pitchFamily="50" charset="-128"/>
              </a:rPr>
              <a:t>事業所独自の書式がある場合は、独自の書式を提出可能です。ただし、入間市の書式の内容を確認し、無い項目があれば追記してください。</a:t>
            </a:r>
          </a:p>
          <a:p>
            <a:endParaRPr kumimoji="1" lang="ja-JP" altLang="en-US" dirty="0"/>
          </a:p>
        </p:txBody>
      </p:sp>
      <p:pic>
        <p:nvPicPr>
          <p:cNvPr id="3" name="録音したサウンド">
            <a:extLst>
              <a:ext uri="{FF2B5EF4-FFF2-40B4-BE49-F238E27FC236}">
                <a16:creationId xmlns:a16="http://schemas.microsoft.com/office/drawing/2014/main" id="{7D68DFEB-EB19-425C-A893-142C125377F2}"/>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1704637" y="0"/>
            <a:ext cx="487363" cy="487363"/>
          </a:xfrm>
          <a:prstGeom prst="rect">
            <a:avLst/>
          </a:prstGeom>
        </p:spPr>
      </p:pic>
    </p:spTree>
    <p:extLst>
      <p:ext uri="{BB962C8B-B14F-4D97-AF65-F5344CB8AC3E}">
        <p14:creationId xmlns:p14="http://schemas.microsoft.com/office/powerpoint/2010/main" val="2801746281"/>
      </p:ext>
    </p:extLst>
  </p:cSld>
  <p:clrMapOvr>
    <a:masterClrMapping/>
  </p:clrMapOvr>
  <mc:AlternateContent xmlns:mc="http://schemas.openxmlformats.org/markup-compatibility/2006" xmlns:p14="http://schemas.microsoft.com/office/powerpoint/2010/main">
    <mc:Choice Requires="p14">
      <p:transition spd="slow" p14:dur="2000" advTm="40296"/>
    </mc:Choice>
    <mc:Fallback xmlns="">
      <p:transition spd="slow" advTm="4029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196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0F2756F8-5D12-4FF6-9E1F-6427C19E0244}"/>
              </a:ext>
            </a:extLst>
          </p:cNvPr>
          <p:cNvSpPr>
            <a:spLocks noGrp="1"/>
          </p:cNvSpPr>
          <p:nvPr>
            <p:ph type="title"/>
          </p:nvPr>
        </p:nvSpPr>
        <p:spPr/>
        <p:txBody>
          <a:bodyPr/>
          <a:lstStyle/>
          <a:p>
            <a:r>
              <a:rPr lang="ja-JP" altLang="en-US" b="1" dirty="0">
                <a:solidFill>
                  <a:srgbClr val="00B050"/>
                </a:solidFill>
              </a:rPr>
              <a:t>運営指導（実地指導）について</a:t>
            </a:r>
          </a:p>
        </p:txBody>
      </p:sp>
      <p:sp>
        <p:nvSpPr>
          <p:cNvPr id="3" name="コンテンツ プレースホルダー 2"/>
          <p:cNvSpPr>
            <a:spLocks noGrp="1"/>
          </p:cNvSpPr>
          <p:nvPr>
            <p:ph idx="1"/>
          </p:nvPr>
        </p:nvSpPr>
        <p:spPr>
          <a:xfrm>
            <a:off x="1678675" y="2183642"/>
            <a:ext cx="9133606" cy="4674358"/>
          </a:xfrm>
        </p:spPr>
        <p:txBody>
          <a:bodyPr>
            <a:normAutofit/>
          </a:bodyPr>
          <a:lstStyle/>
          <a:p>
            <a:r>
              <a:rPr kumimoji="1" lang="ja-JP" altLang="en-US" sz="3200" dirty="0"/>
              <a:t>運営指導（実地指導）は新規指定時（初年度）と更新期間中（６年間）に１回行います。</a:t>
            </a:r>
            <a:endParaRPr kumimoji="1" lang="en-US" altLang="ja-JP" sz="3200" dirty="0"/>
          </a:p>
          <a:p>
            <a:r>
              <a:rPr kumimoji="1" lang="ja-JP" altLang="en-US" sz="3200" dirty="0"/>
              <a:t>更新の有効期限の前年か当年に行う予定です。</a:t>
            </a:r>
            <a:endParaRPr kumimoji="1" lang="en-US" altLang="ja-JP" sz="3200" dirty="0"/>
          </a:p>
          <a:p>
            <a:pPr marL="0" indent="0">
              <a:buNone/>
            </a:pPr>
            <a:endParaRPr kumimoji="1" lang="en-US" altLang="ja-JP" sz="3200" dirty="0"/>
          </a:p>
          <a:p>
            <a:r>
              <a:rPr lang="ja-JP" altLang="en-US" sz="3200" dirty="0"/>
              <a:t>介護保険課の職員が事業所に出向き、現地で、設備、運営、人員基準について確認をします。</a:t>
            </a:r>
            <a:endParaRPr lang="en-US" altLang="ja-JP" sz="3200" dirty="0"/>
          </a:p>
          <a:p>
            <a:pPr marL="0" indent="0">
              <a:buNone/>
            </a:pPr>
            <a:r>
              <a:rPr lang="ja-JP" altLang="en-US" sz="3200" dirty="0"/>
              <a:t>　</a:t>
            </a:r>
            <a:endParaRPr lang="en-US" altLang="ja-JP" sz="3200" dirty="0"/>
          </a:p>
          <a:p>
            <a:pPr marL="0" indent="0">
              <a:buNone/>
            </a:pPr>
            <a:r>
              <a:rPr lang="ja-JP" altLang="en-US" sz="3200" dirty="0"/>
              <a:t>　　　　　　　ご協力をよろしくお願いします</a:t>
            </a:r>
            <a:endParaRPr lang="en-US" altLang="ja-JP" sz="3200" dirty="0"/>
          </a:p>
          <a:p>
            <a:endParaRPr kumimoji="1" lang="en-US" altLang="ja-JP" sz="3200" dirty="0"/>
          </a:p>
          <a:p>
            <a:pPr marL="0" indent="0">
              <a:buNone/>
            </a:pPr>
            <a:endParaRPr kumimoji="1" lang="en-US" altLang="ja-JP" sz="32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23</a:t>
            </a:fld>
            <a:endParaRPr kumimoji="1" lang="ja-JP" altLang="en-US"/>
          </a:p>
        </p:txBody>
      </p:sp>
      <p:pic>
        <p:nvPicPr>
          <p:cNvPr id="2" name="録音したサウンド">
            <a:extLst>
              <a:ext uri="{FF2B5EF4-FFF2-40B4-BE49-F238E27FC236}">
                <a16:creationId xmlns:a16="http://schemas.microsoft.com/office/drawing/2014/main" id="{2957E077-BAE2-4C4F-8C76-963A28D6F0A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658945" y="0"/>
            <a:ext cx="487363" cy="487363"/>
          </a:xfrm>
          <a:prstGeom prst="rect">
            <a:avLst/>
          </a:prstGeom>
        </p:spPr>
      </p:pic>
    </p:spTree>
    <p:extLst>
      <p:ext uri="{BB962C8B-B14F-4D97-AF65-F5344CB8AC3E}">
        <p14:creationId xmlns:p14="http://schemas.microsoft.com/office/powerpoint/2010/main" val="846824574"/>
      </p:ext>
    </p:extLst>
  </p:cSld>
  <p:clrMapOvr>
    <a:masterClrMapping/>
  </p:clrMapOvr>
  <mc:AlternateContent xmlns:mc="http://schemas.openxmlformats.org/markup-compatibility/2006" xmlns:p14="http://schemas.microsoft.com/office/powerpoint/2010/main">
    <mc:Choice Requires="p14">
      <p:transition spd="slow" p14:dur="2000" advTm="39135"/>
    </mc:Choice>
    <mc:Fallback xmlns="">
      <p:transition spd="slow" advTm="3913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852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0F2756F8-5D12-4FF6-9E1F-6427C19E0244}"/>
              </a:ext>
            </a:extLst>
          </p:cNvPr>
          <p:cNvSpPr>
            <a:spLocks noGrp="1"/>
          </p:cNvSpPr>
          <p:nvPr>
            <p:ph type="title"/>
          </p:nvPr>
        </p:nvSpPr>
        <p:spPr>
          <a:xfrm>
            <a:off x="1640157" y="2257779"/>
            <a:ext cx="6950506" cy="1998132"/>
          </a:xfrm>
        </p:spPr>
        <p:txBody>
          <a:bodyPr>
            <a:normAutofit/>
          </a:bodyPr>
          <a:lstStyle/>
          <a:p>
            <a:r>
              <a:rPr lang="ja-JP" altLang="en-US" sz="4800" b="1" dirty="0">
                <a:solidFill>
                  <a:srgbClr val="FFC000"/>
                </a:solidFill>
              </a:rPr>
              <a:t>令和８年度の取り組み</a:t>
            </a:r>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24</a:t>
            </a:fld>
            <a:endParaRPr kumimoji="1" lang="ja-JP" altLang="en-US"/>
          </a:p>
        </p:txBody>
      </p:sp>
      <p:pic>
        <p:nvPicPr>
          <p:cNvPr id="2" name="録音したサウンド">
            <a:hlinkClick r:id="" action="ppaction://media"/>
            <a:extLst>
              <a:ext uri="{FF2B5EF4-FFF2-40B4-BE49-F238E27FC236}">
                <a16:creationId xmlns:a16="http://schemas.microsoft.com/office/drawing/2014/main" id="{4EBED639-B604-67E7-80B9-12C57DA2EEE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85600" y="0"/>
            <a:ext cx="406400" cy="406400"/>
          </a:xfrm>
          <a:prstGeom prst="rect">
            <a:avLst/>
          </a:prstGeom>
        </p:spPr>
      </p:pic>
    </p:spTree>
    <p:extLst>
      <p:ext uri="{BB962C8B-B14F-4D97-AF65-F5344CB8AC3E}">
        <p14:creationId xmlns:p14="http://schemas.microsoft.com/office/powerpoint/2010/main" val="3059302185"/>
      </p:ext>
    </p:extLst>
  </p:cSld>
  <p:clrMapOvr>
    <a:masterClrMapping/>
  </p:clrMapOvr>
  <mc:AlternateContent xmlns:mc="http://schemas.openxmlformats.org/markup-compatibility/2006" xmlns:p14="http://schemas.microsoft.com/office/powerpoint/2010/main">
    <mc:Choice Requires="p14">
      <p:transition spd="slow" p14:dur="2000" advTm="11791"/>
    </mc:Choice>
    <mc:Fallback xmlns="">
      <p:transition spd="slow" advTm="1179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44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0F2756F8-5D12-4FF6-9E1F-6427C19E0244}"/>
              </a:ext>
            </a:extLst>
          </p:cNvPr>
          <p:cNvSpPr>
            <a:spLocks noGrp="1"/>
          </p:cNvSpPr>
          <p:nvPr>
            <p:ph type="title"/>
          </p:nvPr>
        </p:nvSpPr>
        <p:spPr>
          <a:xfrm>
            <a:off x="291133" y="1468861"/>
            <a:ext cx="10072067" cy="4208608"/>
          </a:xfrm>
        </p:spPr>
        <p:txBody>
          <a:bodyPr>
            <a:normAutofit/>
          </a:bodyPr>
          <a:lstStyle/>
          <a:p>
            <a:r>
              <a:rPr lang="ja-JP" altLang="en-US" sz="2000" dirty="0">
                <a:solidFill>
                  <a:schemeClr val="tx1"/>
                </a:solidFill>
              </a:rPr>
              <a:t>　</a:t>
            </a:r>
            <a:br>
              <a:rPr lang="en-US" altLang="ja-JP" sz="2000" dirty="0">
                <a:solidFill>
                  <a:schemeClr val="tx1"/>
                </a:solidFill>
              </a:rPr>
            </a:br>
            <a:r>
              <a:rPr lang="ja-JP" altLang="en-US" sz="2000" dirty="0">
                <a:solidFill>
                  <a:schemeClr val="tx1"/>
                </a:solidFill>
              </a:rPr>
              <a:t>　増え続けるニーズに応えるためにも、従事者一人ひとりの作業効率を高めていくことが今後の課題となっているなか、業務改善の一環として、市ではケアプランデータ連携システムの導入を促進しております。</a:t>
            </a:r>
            <a:br>
              <a:rPr lang="en-US" altLang="ja-JP" sz="2000" dirty="0">
                <a:solidFill>
                  <a:schemeClr val="tx1"/>
                </a:solidFill>
              </a:rPr>
            </a:br>
            <a:br>
              <a:rPr lang="en-US" altLang="ja-JP" sz="2000" dirty="0">
                <a:solidFill>
                  <a:schemeClr val="tx1"/>
                </a:solidFill>
              </a:rPr>
            </a:br>
            <a:r>
              <a:rPr lang="ja-JP" altLang="en-US" sz="2000" dirty="0">
                <a:solidFill>
                  <a:schemeClr val="tx1"/>
                </a:solidFill>
              </a:rPr>
              <a:t>　市内事業所のシステム導入率は令和８年７月１５日現在、１０８件（導入率８３．７％）となっており、多くの事業所が導入を進めております。</a:t>
            </a:r>
            <a:br>
              <a:rPr lang="en-US" altLang="ja-JP" sz="2000" dirty="0">
                <a:solidFill>
                  <a:schemeClr val="tx1"/>
                </a:solidFill>
              </a:rPr>
            </a:br>
            <a:r>
              <a:rPr lang="ja-JP" altLang="en-US" sz="2000" dirty="0">
                <a:solidFill>
                  <a:schemeClr val="tx1"/>
                </a:solidFill>
              </a:rPr>
              <a:t>　導入済みの事業所から業務の改善に繋がったとの感想も届いております。</a:t>
            </a:r>
            <a:br>
              <a:rPr lang="en-US" altLang="ja-JP" sz="2000" dirty="0">
                <a:solidFill>
                  <a:schemeClr val="tx1"/>
                </a:solidFill>
              </a:rPr>
            </a:br>
            <a:r>
              <a:rPr lang="ja-JP" altLang="en-US" sz="2000" dirty="0">
                <a:solidFill>
                  <a:schemeClr val="tx1"/>
                </a:solidFill>
              </a:rPr>
              <a:t>　現在、導入していない事業所にあっては、是非とも、導入をご検討ください</a:t>
            </a:r>
            <a:br>
              <a:rPr lang="en-US" altLang="ja-JP" sz="2000" dirty="0">
                <a:solidFill>
                  <a:schemeClr val="tx1"/>
                </a:solidFill>
              </a:rPr>
            </a:br>
            <a:br>
              <a:rPr lang="en-US" altLang="ja-JP" sz="2000" dirty="0">
                <a:solidFill>
                  <a:schemeClr val="tx1"/>
                </a:solidFill>
              </a:rPr>
            </a:br>
            <a:r>
              <a:rPr lang="ja-JP" altLang="en-US" sz="2000" dirty="0">
                <a:solidFill>
                  <a:schemeClr val="tx1"/>
                </a:solidFill>
              </a:rPr>
              <a:t>　導入について、伴走支援をご希望であれば、介護保険課までご連絡ください。　</a:t>
            </a:r>
            <a:br>
              <a:rPr lang="en-US" altLang="ja-JP" sz="2000" dirty="0">
                <a:solidFill>
                  <a:schemeClr val="tx1"/>
                </a:solidFill>
              </a:rPr>
            </a:br>
            <a:r>
              <a:rPr lang="ja-JP" altLang="en-US" sz="2000" dirty="0">
                <a:solidFill>
                  <a:schemeClr val="tx1"/>
                </a:solidFill>
              </a:rPr>
              <a:t>　</a:t>
            </a:r>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25</a:t>
            </a:fld>
            <a:endParaRPr kumimoji="1" lang="ja-JP" altLang="en-US"/>
          </a:p>
        </p:txBody>
      </p:sp>
      <p:sp>
        <p:nvSpPr>
          <p:cNvPr id="5" name="タイトル 5">
            <a:extLst>
              <a:ext uri="{FF2B5EF4-FFF2-40B4-BE49-F238E27FC236}">
                <a16:creationId xmlns:a16="http://schemas.microsoft.com/office/drawing/2014/main" id="{ED76F0C5-43A5-4AD4-BCD3-E28A02968454}"/>
              </a:ext>
            </a:extLst>
          </p:cNvPr>
          <p:cNvSpPr txBox="1">
            <a:spLocks/>
          </p:cNvSpPr>
          <p:nvPr/>
        </p:nvSpPr>
        <p:spPr>
          <a:xfrm>
            <a:off x="605032" y="563563"/>
            <a:ext cx="9303243" cy="849595"/>
          </a:xfrm>
          <a:prstGeom prst="rect">
            <a:avLst/>
          </a:prstGeom>
        </p:spPr>
        <p:txBody>
          <a:bodyPr vert="horz" lIns="91440" tIns="45720" rIns="91440" bIns="45720" rtlCol="0" anchor="t">
            <a:normAutofit fontScale="92500"/>
          </a:bodyPr>
          <a:lstStyle>
            <a:lvl1pPr algn="l" defTabSz="457200" rtl="0" eaLnBrk="1" latinLnBrk="0" hangingPunct="1">
              <a:spcBef>
                <a:spcPct val="0"/>
              </a:spcBef>
              <a:buNone/>
              <a:defRPr kumimoji="1" sz="3600" kern="1200">
                <a:solidFill>
                  <a:schemeClr val="accent1"/>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r>
              <a:rPr lang="ja-JP" altLang="en-US" b="1" dirty="0">
                <a:solidFill>
                  <a:srgbClr val="00B050"/>
                </a:solidFill>
              </a:rPr>
              <a:t>ケアプランデータ連携システムの導入について</a:t>
            </a:r>
          </a:p>
        </p:txBody>
      </p:sp>
      <p:pic>
        <p:nvPicPr>
          <p:cNvPr id="2" name="録音したサウンド">
            <a:hlinkClick r:id="" action="ppaction://media"/>
            <a:extLst>
              <a:ext uri="{FF2B5EF4-FFF2-40B4-BE49-F238E27FC236}">
                <a16:creationId xmlns:a16="http://schemas.microsoft.com/office/drawing/2014/main" id="{0DCF61BE-3ED6-EEAA-2DBE-496BA06568F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85600" y="0"/>
            <a:ext cx="406400" cy="406400"/>
          </a:xfrm>
          <a:prstGeom prst="rect">
            <a:avLst/>
          </a:prstGeom>
        </p:spPr>
      </p:pic>
    </p:spTree>
    <p:extLst>
      <p:ext uri="{BB962C8B-B14F-4D97-AF65-F5344CB8AC3E}">
        <p14:creationId xmlns:p14="http://schemas.microsoft.com/office/powerpoint/2010/main" val="1293616241"/>
      </p:ext>
    </p:extLst>
  </p:cSld>
  <p:clrMapOvr>
    <a:masterClrMapping/>
  </p:clrMapOvr>
  <mc:AlternateContent xmlns:mc="http://schemas.openxmlformats.org/markup-compatibility/2006" xmlns:p14="http://schemas.microsoft.com/office/powerpoint/2010/main">
    <mc:Choice Requires="p14">
      <p:transition spd="slow" p14:dur="2000" advTm="11791"/>
    </mc:Choice>
    <mc:Fallback xmlns="">
      <p:transition spd="slow" advTm="1179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362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0F2756F8-5D12-4FF6-9E1F-6427C19E0244}"/>
              </a:ext>
            </a:extLst>
          </p:cNvPr>
          <p:cNvSpPr>
            <a:spLocks noGrp="1"/>
          </p:cNvSpPr>
          <p:nvPr>
            <p:ph type="title"/>
          </p:nvPr>
        </p:nvSpPr>
        <p:spPr/>
        <p:txBody>
          <a:bodyPr/>
          <a:lstStyle/>
          <a:p>
            <a:r>
              <a:rPr lang="ja-JP" altLang="en-US" b="1" dirty="0">
                <a:solidFill>
                  <a:srgbClr val="00B050"/>
                </a:solidFill>
              </a:rPr>
              <a:t>集団指導出席確認アンケートについて</a:t>
            </a:r>
          </a:p>
        </p:txBody>
      </p:sp>
      <p:sp>
        <p:nvSpPr>
          <p:cNvPr id="3" name="コンテンツ プレースホルダー 2"/>
          <p:cNvSpPr>
            <a:spLocks noGrp="1"/>
          </p:cNvSpPr>
          <p:nvPr>
            <p:ph idx="1"/>
          </p:nvPr>
        </p:nvSpPr>
        <p:spPr>
          <a:xfrm>
            <a:off x="677334" y="1444597"/>
            <a:ext cx="9726560" cy="5082568"/>
          </a:xfrm>
        </p:spPr>
        <p:txBody>
          <a:bodyPr>
            <a:normAutofit fontScale="92500" lnSpcReduction="10000"/>
          </a:bodyPr>
          <a:lstStyle/>
          <a:p>
            <a:r>
              <a:rPr kumimoji="1" lang="ja-JP" altLang="en-US" sz="3200" dirty="0"/>
              <a:t>この集団指導の資料を確認後、アンケートに回答することで、「出席」とさせていただきます。</a:t>
            </a:r>
            <a:endParaRPr kumimoji="1" lang="en-US" altLang="ja-JP" sz="3200" dirty="0"/>
          </a:p>
          <a:p>
            <a:pPr marL="0" indent="0">
              <a:buNone/>
            </a:pPr>
            <a:endParaRPr kumimoji="1" lang="en-US" altLang="ja-JP" sz="3200" dirty="0"/>
          </a:p>
          <a:p>
            <a:r>
              <a:rPr lang="ja-JP" altLang="en-US" sz="3200" dirty="0"/>
              <a:t>回答は、その事業所の管理者等責任者の方が「各事業所ごとに</a:t>
            </a:r>
            <a:r>
              <a:rPr lang="en-US" altLang="ja-JP" sz="3200" dirty="0"/>
              <a:t>1</a:t>
            </a:r>
            <a:r>
              <a:rPr lang="ja-JP" altLang="en-US" sz="3200" dirty="0"/>
              <a:t>度」いただきますようお願いします。</a:t>
            </a:r>
            <a:endParaRPr lang="en-US" altLang="ja-JP" sz="3200" dirty="0"/>
          </a:p>
          <a:p>
            <a:endParaRPr lang="en-US" altLang="ja-JP" sz="3200" dirty="0"/>
          </a:p>
          <a:p>
            <a:r>
              <a:rPr lang="ja-JP" altLang="en-US" sz="3200" dirty="0"/>
              <a:t>アンケートは、集団指導案内のメール、</a:t>
            </a:r>
            <a:r>
              <a:rPr lang="en-US" altLang="ja-JP" sz="3200" dirty="0"/>
              <a:t>HP</a:t>
            </a:r>
            <a:r>
              <a:rPr lang="ja-JP" altLang="en-US" sz="3200" dirty="0"/>
              <a:t>に記載してある</a:t>
            </a:r>
            <a:r>
              <a:rPr lang="en-US" altLang="ja-JP" sz="3200" dirty="0"/>
              <a:t>URL</a:t>
            </a:r>
            <a:r>
              <a:rPr lang="ja-JP" altLang="en-US" sz="3200" dirty="0"/>
              <a:t>から回答フォームにお進みください。</a:t>
            </a:r>
            <a:endParaRPr lang="en-US" altLang="ja-JP" sz="3200" dirty="0"/>
          </a:p>
          <a:p>
            <a:endParaRPr lang="en-US" altLang="ja-JP" sz="3200" dirty="0"/>
          </a:p>
          <a:p>
            <a:r>
              <a:rPr lang="ja-JP" altLang="en-US" sz="3200" dirty="0"/>
              <a:t>お問い合わせ　　入間市　介護保険課</a:t>
            </a:r>
            <a:endParaRPr lang="en-US" altLang="ja-JP" sz="3200" dirty="0"/>
          </a:p>
          <a:p>
            <a:pPr marL="0" indent="0">
              <a:buNone/>
            </a:pPr>
            <a:endParaRPr lang="en-US" altLang="ja-JP" sz="3200" dirty="0"/>
          </a:p>
          <a:p>
            <a:pPr marL="0" indent="0">
              <a:buNone/>
            </a:pPr>
            <a:endParaRPr kumimoji="1" lang="en-US" altLang="ja-JP" sz="3200" dirty="0"/>
          </a:p>
          <a:p>
            <a:pPr marL="0" indent="0">
              <a:buNone/>
            </a:pPr>
            <a:endParaRPr kumimoji="1" lang="en-US" altLang="ja-JP" sz="32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26</a:t>
            </a:fld>
            <a:endParaRPr kumimoji="1" lang="ja-JP" altLang="en-US"/>
          </a:p>
        </p:txBody>
      </p:sp>
      <p:pic>
        <p:nvPicPr>
          <p:cNvPr id="2" name="録音したサウンド">
            <a:extLst>
              <a:ext uri="{FF2B5EF4-FFF2-40B4-BE49-F238E27FC236}">
                <a16:creationId xmlns:a16="http://schemas.microsoft.com/office/drawing/2014/main" id="{C44CD801-8255-4786-A46C-E1E5982999E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9939"/>
            <a:ext cx="487363" cy="487363"/>
          </a:xfrm>
          <a:prstGeom prst="rect">
            <a:avLst/>
          </a:prstGeom>
        </p:spPr>
      </p:pic>
    </p:spTree>
    <p:extLst>
      <p:ext uri="{BB962C8B-B14F-4D97-AF65-F5344CB8AC3E}">
        <p14:creationId xmlns:p14="http://schemas.microsoft.com/office/powerpoint/2010/main" val="27160616"/>
      </p:ext>
    </p:extLst>
  </p:cSld>
  <p:clrMapOvr>
    <a:masterClrMapping/>
  </p:clrMapOvr>
  <mc:AlternateContent xmlns:mc="http://schemas.openxmlformats.org/markup-compatibility/2006" xmlns:p14="http://schemas.microsoft.com/office/powerpoint/2010/main">
    <mc:Choice Requires="p14">
      <p:transition spd="slow" p14:dur="2000" advTm="41945"/>
    </mc:Choice>
    <mc:Fallback xmlns="">
      <p:transition spd="slow" advTm="4194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544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0F2756F8-5D12-4FF6-9E1F-6427C19E0244}"/>
              </a:ext>
            </a:extLst>
          </p:cNvPr>
          <p:cNvSpPr>
            <a:spLocks noGrp="1"/>
          </p:cNvSpPr>
          <p:nvPr>
            <p:ph type="title"/>
          </p:nvPr>
        </p:nvSpPr>
        <p:spPr>
          <a:xfrm>
            <a:off x="1640156" y="2788555"/>
            <a:ext cx="8911687" cy="1280890"/>
          </a:xfrm>
        </p:spPr>
        <p:txBody>
          <a:bodyPr>
            <a:normAutofit/>
          </a:bodyPr>
          <a:lstStyle/>
          <a:p>
            <a:r>
              <a:rPr lang="ja-JP" altLang="en-US" b="1" dirty="0">
                <a:solidFill>
                  <a:srgbClr val="00B050"/>
                </a:solidFill>
              </a:rPr>
              <a:t>ご視聴ありがとうございました。</a:t>
            </a:r>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27</a:t>
            </a:fld>
            <a:endParaRPr kumimoji="1" lang="ja-JP" altLang="en-US"/>
          </a:p>
        </p:txBody>
      </p:sp>
      <p:pic>
        <p:nvPicPr>
          <p:cNvPr id="2" name="録音したサウンド">
            <a:extLst>
              <a:ext uri="{FF2B5EF4-FFF2-40B4-BE49-F238E27FC236}">
                <a16:creationId xmlns:a16="http://schemas.microsoft.com/office/drawing/2014/main" id="{79C76CAE-7CB2-49ED-B522-4C5D79E07A3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2632894473"/>
      </p:ext>
    </p:extLst>
  </p:cSld>
  <p:clrMapOvr>
    <a:masterClrMapping/>
  </p:clrMapOvr>
  <mc:AlternateContent xmlns:mc="http://schemas.openxmlformats.org/markup-compatibility/2006" xmlns:p14="http://schemas.microsoft.com/office/powerpoint/2010/main">
    <mc:Choice Requires="p14">
      <p:transition spd="slow" p14:dur="2000" advTm="11791"/>
    </mc:Choice>
    <mc:Fallback xmlns="">
      <p:transition spd="slow" advTm="1179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83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869524" y="645880"/>
            <a:ext cx="8911687" cy="1387571"/>
          </a:xfrm>
        </p:spPr>
        <p:txBody>
          <a:bodyPr>
            <a:normAutofit/>
          </a:bodyPr>
          <a:lstStyle/>
          <a:p>
            <a:r>
              <a:rPr kumimoji="1" lang="ja-JP" altLang="en-US" b="1" dirty="0">
                <a:solidFill>
                  <a:srgbClr val="00B050"/>
                </a:solidFill>
              </a:rPr>
              <a:t>令和６年　</a:t>
            </a:r>
            <a:br>
              <a:rPr kumimoji="1" lang="en-US" altLang="ja-JP" b="1" dirty="0">
                <a:solidFill>
                  <a:srgbClr val="00B050"/>
                </a:solidFill>
              </a:rPr>
            </a:br>
            <a:r>
              <a:rPr kumimoji="1" lang="ja-JP" altLang="en-US" b="1" dirty="0">
                <a:solidFill>
                  <a:srgbClr val="00B050"/>
                </a:solidFill>
              </a:rPr>
              <a:t>介護報酬改定の主な事項について</a:t>
            </a:r>
          </a:p>
        </p:txBody>
      </p:sp>
      <p:sp>
        <p:nvSpPr>
          <p:cNvPr id="3" name="コンテンツ プレースホルダー 2"/>
          <p:cNvSpPr>
            <a:spLocks noGrp="1"/>
          </p:cNvSpPr>
          <p:nvPr>
            <p:ph idx="1"/>
          </p:nvPr>
        </p:nvSpPr>
        <p:spPr>
          <a:xfrm>
            <a:off x="1410789" y="1867989"/>
            <a:ext cx="10093823" cy="4474307"/>
          </a:xfrm>
        </p:spPr>
        <p:txBody>
          <a:bodyPr>
            <a:normAutofit lnSpcReduction="10000"/>
          </a:bodyPr>
          <a:lstStyle/>
          <a:p>
            <a:pPr marL="0" indent="0">
              <a:buNone/>
            </a:pPr>
            <a:r>
              <a:rPr lang="ja-JP" altLang="en-US" dirty="0"/>
              <a:t>　</a:t>
            </a:r>
            <a:endParaRPr lang="en-US" altLang="ja-JP" dirty="0"/>
          </a:p>
          <a:p>
            <a:pPr marL="0" indent="0">
              <a:buNone/>
            </a:pPr>
            <a:r>
              <a:rPr lang="ja-JP" altLang="en-US" sz="2200" dirty="0"/>
              <a:t>共通事項</a:t>
            </a:r>
            <a:endParaRPr lang="en-US" altLang="ja-JP" sz="2200" dirty="0"/>
          </a:p>
          <a:p>
            <a:pPr marL="0" indent="0">
              <a:buNone/>
            </a:pPr>
            <a:r>
              <a:rPr lang="ja-JP" altLang="en-US" sz="2200" dirty="0"/>
              <a:t>　（１）業務継続計画未策定減算の導入</a:t>
            </a:r>
            <a:endParaRPr lang="en-US" altLang="ja-JP" sz="2200" dirty="0"/>
          </a:p>
          <a:p>
            <a:pPr marL="0" indent="0">
              <a:buNone/>
            </a:pPr>
            <a:r>
              <a:rPr lang="ja-JP" altLang="en-US" sz="2200" dirty="0"/>
              <a:t>　（２）高齢者虐待防止措置未実施減算の導入</a:t>
            </a:r>
            <a:endParaRPr lang="en-US" altLang="ja-JP" sz="2200" dirty="0"/>
          </a:p>
          <a:p>
            <a:pPr marL="0" indent="0">
              <a:buNone/>
            </a:pPr>
            <a:r>
              <a:rPr lang="ja-JP" altLang="en-US" sz="2200" dirty="0"/>
              <a:t>　（３）身体的拘束等の適正化の推進</a:t>
            </a:r>
            <a:endParaRPr lang="en-US" altLang="ja-JP" sz="2200" dirty="0"/>
          </a:p>
          <a:p>
            <a:pPr marL="0" indent="0">
              <a:buNone/>
            </a:pPr>
            <a:r>
              <a:rPr lang="ja-JP" altLang="en-US" sz="2200" dirty="0"/>
              <a:t>　（４）生産性向上の取組み</a:t>
            </a:r>
            <a:endParaRPr lang="en-US" altLang="ja-JP" sz="2200" dirty="0"/>
          </a:p>
          <a:p>
            <a:pPr marL="0" indent="0">
              <a:buNone/>
            </a:pPr>
            <a:r>
              <a:rPr lang="ja-JP" altLang="en-US" sz="2200" dirty="0"/>
              <a:t>　（５）管理者の業務範囲の拡大</a:t>
            </a:r>
            <a:endParaRPr lang="en-US" altLang="ja-JP" sz="2200" dirty="0"/>
          </a:p>
          <a:p>
            <a:pPr marL="0" indent="0">
              <a:buNone/>
            </a:pPr>
            <a:r>
              <a:rPr lang="ja-JP" altLang="en-US" sz="2200" dirty="0"/>
              <a:t>　（６）書面掲示規制の見直し（ウェブサイトへの掲載）</a:t>
            </a:r>
            <a:endParaRPr lang="en-US" altLang="ja-JP" sz="2200" dirty="0"/>
          </a:p>
          <a:p>
            <a:pPr marL="0" indent="0">
              <a:buNone/>
            </a:pPr>
            <a:r>
              <a:rPr lang="ja-JP" altLang="en-US" sz="2200" dirty="0"/>
              <a:t>　（７）協力医療機関等</a:t>
            </a:r>
            <a:endParaRPr lang="en-US" altLang="ja-JP" sz="2200" dirty="0"/>
          </a:p>
          <a:p>
            <a:pPr marL="0" indent="0">
              <a:buNone/>
            </a:pPr>
            <a:r>
              <a:rPr lang="ja-JP" altLang="en-US" sz="2200" dirty="0"/>
              <a:t>　</a:t>
            </a:r>
            <a:endParaRPr lang="en-US" altLang="ja-JP" dirty="0"/>
          </a:p>
          <a:p>
            <a:endParaRPr kumimoji="1" lang="ja-JP" altLang="en-US"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3</a:t>
            </a:fld>
            <a:endParaRPr kumimoji="1" lang="ja-JP" altLang="en-US"/>
          </a:p>
        </p:txBody>
      </p:sp>
      <p:pic>
        <p:nvPicPr>
          <p:cNvPr id="5" name="録音したサウンド">
            <a:extLst>
              <a:ext uri="{FF2B5EF4-FFF2-40B4-BE49-F238E27FC236}">
                <a16:creationId xmlns:a16="http://schemas.microsoft.com/office/drawing/2014/main" id="{5B2459B2-5328-43BD-9D94-73D9CE5120C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1121946211"/>
      </p:ext>
    </p:extLst>
  </p:cSld>
  <p:clrMapOvr>
    <a:masterClrMapping/>
  </p:clrMapOvr>
  <mc:AlternateContent xmlns:mc="http://schemas.openxmlformats.org/markup-compatibility/2006" xmlns:p14="http://schemas.microsoft.com/office/powerpoint/2010/main">
    <mc:Choice Requires="p14">
      <p:transition spd="slow" p14:dur="2000" advTm="746"/>
    </mc:Choice>
    <mc:Fallback xmlns="">
      <p:transition spd="slow" advTm="7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58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52467" y="749166"/>
            <a:ext cx="9514047" cy="1280890"/>
          </a:xfrm>
        </p:spPr>
        <p:txBody>
          <a:bodyPr>
            <a:noAutofit/>
          </a:bodyPr>
          <a:lstStyle/>
          <a:p>
            <a:r>
              <a:rPr lang="ja-JP" altLang="en-US" sz="4000" b="1" dirty="0">
                <a:solidFill>
                  <a:srgbClr val="00B050"/>
                </a:solidFill>
              </a:rPr>
              <a:t>（１）業務継続計画未策定減算の導入</a:t>
            </a:r>
            <a:endParaRPr kumimoji="1" lang="ja-JP" altLang="en-US" sz="4000" b="1" dirty="0">
              <a:solidFill>
                <a:srgbClr val="00B050"/>
              </a:solidFill>
            </a:endParaRPr>
          </a:p>
        </p:txBody>
      </p:sp>
      <p:sp>
        <p:nvSpPr>
          <p:cNvPr id="3" name="コンテンツ プレースホルダー 2"/>
          <p:cNvSpPr>
            <a:spLocks noGrp="1"/>
          </p:cNvSpPr>
          <p:nvPr>
            <p:ph idx="1"/>
          </p:nvPr>
        </p:nvSpPr>
        <p:spPr>
          <a:xfrm>
            <a:off x="2125953" y="1730464"/>
            <a:ext cx="9845630" cy="864690"/>
          </a:xfrm>
        </p:spPr>
        <p:txBody>
          <a:bodyPr>
            <a:normAutofit/>
          </a:bodyPr>
          <a:lstStyle/>
          <a:p>
            <a:pPr marL="0" indent="0">
              <a:buNone/>
            </a:pPr>
            <a:r>
              <a:rPr lang="ja-JP" altLang="en-US" sz="2400" dirty="0"/>
              <a:t>　　</a:t>
            </a:r>
            <a:endParaRPr kumimoji="1" lang="ja-JP" altLang="en-US" sz="24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4</a:t>
            </a:fld>
            <a:endParaRPr kumimoji="1" lang="ja-JP" altLang="en-US"/>
          </a:p>
        </p:txBody>
      </p:sp>
      <p:sp>
        <p:nvSpPr>
          <p:cNvPr id="5" name="コンテンツ プレースホルダー 2"/>
          <p:cNvSpPr txBox="1">
            <a:spLocks/>
          </p:cNvSpPr>
          <p:nvPr/>
        </p:nvSpPr>
        <p:spPr>
          <a:xfrm>
            <a:off x="526867" y="1594310"/>
            <a:ext cx="9845630" cy="4607478"/>
          </a:xfrm>
          <a:prstGeom prst="rect">
            <a:avLst/>
          </a:prstGeom>
        </p:spPr>
        <p:txBody>
          <a:bodyPr vert="horz" lIns="91440" tIns="45720" rIns="91440" bIns="45720" rtlCol="0">
            <a:normAutofit fontScale="92500"/>
          </a:bodyPr>
          <a:lstStyle>
            <a:lvl1pPr marL="342900" indent="-342900" algn="l" defTabSz="457200" rtl="0" eaLnBrk="1" latinLnBrk="0" hangingPunct="1">
              <a:spcBef>
                <a:spcPts val="1000"/>
              </a:spcBef>
              <a:spcAft>
                <a:spcPts val="0"/>
              </a:spcAft>
              <a:buClr>
                <a:schemeClr val="accent1"/>
              </a:buClr>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9pPr>
          </a:lstStyle>
          <a:p>
            <a:endParaRPr lang="en-US" altLang="ja-JP" sz="2800" dirty="0"/>
          </a:p>
          <a:p>
            <a:pPr marL="0" indent="0">
              <a:buNone/>
            </a:pPr>
            <a:r>
              <a:rPr lang="ja-JP" altLang="en-US" sz="2800" dirty="0"/>
              <a:t>　業務継続計画策定は、令和３年度改正時に令和６年３月まで</a:t>
            </a:r>
            <a:endParaRPr lang="en-US" altLang="ja-JP" sz="2800" dirty="0"/>
          </a:p>
          <a:p>
            <a:pPr marL="0" indent="0">
              <a:buNone/>
            </a:pPr>
            <a:r>
              <a:rPr lang="ja-JP" altLang="en-US" sz="2800" dirty="0"/>
              <a:t>に策定するよう全事業所に義務付けられておりました。</a:t>
            </a:r>
            <a:endParaRPr lang="en-US" altLang="ja-JP" sz="2800" dirty="0"/>
          </a:p>
          <a:p>
            <a:pPr marL="0" indent="0">
              <a:buNone/>
            </a:pPr>
            <a:r>
              <a:rPr lang="ja-JP" altLang="en-US" sz="2800" dirty="0"/>
              <a:t>　市内事業所については、「策定済」であることを確認しております。</a:t>
            </a:r>
            <a:endParaRPr lang="en-US" altLang="ja-JP" sz="2800" dirty="0"/>
          </a:p>
          <a:p>
            <a:pPr marL="0" indent="0">
              <a:buNone/>
            </a:pPr>
            <a:r>
              <a:rPr lang="ja-JP" altLang="en-US" sz="2800" dirty="0"/>
              <a:t>   ご対応ありがとうございました。</a:t>
            </a:r>
            <a:endParaRPr lang="en-US" altLang="ja-JP" sz="2800" dirty="0"/>
          </a:p>
          <a:p>
            <a:pPr marL="0" indent="0">
              <a:buNone/>
            </a:pPr>
            <a:r>
              <a:rPr lang="ja-JP" altLang="en-US" sz="2800" dirty="0"/>
              <a:t>　</a:t>
            </a:r>
            <a:endParaRPr lang="en-US" altLang="ja-JP" sz="2800" dirty="0"/>
          </a:p>
          <a:p>
            <a:pPr marL="0" indent="0">
              <a:buNone/>
            </a:pPr>
            <a:r>
              <a:rPr lang="ja-JP" altLang="en-US" sz="2800" dirty="0"/>
              <a:t>　業務継続計画については、</a:t>
            </a:r>
            <a:r>
              <a:rPr lang="ja-JP" altLang="en-US" sz="2800" dirty="0">
                <a:solidFill>
                  <a:srgbClr val="FF0000"/>
                </a:solidFill>
              </a:rPr>
              <a:t>状況に応じて更新していくことが求められております</a:t>
            </a:r>
            <a:r>
              <a:rPr lang="ja-JP" altLang="en-US" sz="2800" dirty="0"/>
              <a:t>。引き続き、よろしくお願いいたします。　　　　　　　　　　　　　　　　　　　　　　</a:t>
            </a:r>
            <a:endParaRPr lang="ja-JP" altLang="en-US" sz="2400" dirty="0"/>
          </a:p>
        </p:txBody>
      </p:sp>
      <p:pic>
        <p:nvPicPr>
          <p:cNvPr id="7" name="録音したサウンド">
            <a:extLst>
              <a:ext uri="{FF2B5EF4-FFF2-40B4-BE49-F238E27FC236}">
                <a16:creationId xmlns:a16="http://schemas.microsoft.com/office/drawing/2014/main" id="{73712E17-64CF-4104-B394-D5673B103A3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0"/>
            <a:ext cx="487363" cy="487363"/>
          </a:xfrm>
          <a:prstGeom prst="rect">
            <a:avLst/>
          </a:prstGeom>
        </p:spPr>
      </p:pic>
    </p:spTree>
    <p:extLst>
      <p:ext uri="{BB962C8B-B14F-4D97-AF65-F5344CB8AC3E}">
        <p14:creationId xmlns:p14="http://schemas.microsoft.com/office/powerpoint/2010/main" val="4193299007"/>
      </p:ext>
    </p:extLst>
  </p:cSld>
  <p:clrMapOvr>
    <a:masterClrMapping/>
  </p:clrMapOvr>
  <mc:AlternateContent xmlns:mc="http://schemas.openxmlformats.org/markup-compatibility/2006" xmlns:p14="http://schemas.microsoft.com/office/powerpoint/2010/main">
    <mc:Choice Requires="p14">
      <p:transition spd="slow" p14:dur="2000" advTm="32065"/>
    </mc:Choice>
    <mc:Fallback xmlns="">
      <p:transition spd="slow" advTm="3206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5606"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545119"/>
            <a:ext cx="10583863" cy="1280890"/>
          </a:xfrm>
        </p:spPr>
        <p:txBody>
          <a:bodyPr>
            <a:normAutofit fontScale="90000"/>
          </a:bodyPr>
          <a:lstStyle/>
          <a:p>
            <a:r>
              <a:rPr lang="ja-JP" altLang="en-US" sz="4000" b="1" dirty="0">
                <a:solidFill>
                  <a:srgbClr val="00B050"/>
                </a:solidFill>
              </a:rPr>
              <a:t>（２）高齢者虐待防止措置未実施減算の導入</a:t>
            </a:r>
            <a:br>
              <a:rPr lang="en-US" altLang="ja-JP" sz="4400" dirty="0"/>
            </a:br>
            <a:br>
              <a:rPr lang="en-US" altLang="ja-JP" sz="4400" dirty="0"/>
            </a:br>
            <a:endParaRPr kumimoji="1" lang="ja-JP" altLang="en-US" sz="44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5</a:t>
            </a:fld>
            <a:endParaRPr kumimoji="1" lang="ja-JP" altLang="en-US"/>
          </a:p>
        </p:txBody>
      </p:sp>
      <p:sp>
        <p:nvSpPr>
          <p:cNvPr id="5" name="コンテンツ プレースホルダー 2"/>
          <p:cNvSpPr txBox="1">
            <a:spLocks/>
          </p:cNvSpPr>
          <p:nvPr/>
        </p:nvSpPr>
        <p:spPr>
          <a:xfrm>
            <a:off x="546347" y="1704975"/>
            <a:ext cx="10002383" cy="5388980"/>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ts val="1000"/>
              </a:spcBef>
              <a:spcAft>
                <a:spcPts val="0"/>
              </a:spcAft>
              <a:buClr>
                <a:schemeClr val="accent1"/>
              </a:buClr>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9pPr>
          </a:lstStyle>
          <a:p>
            <a:pPr marL="0" indent="0">
              <a:buNone/>
            </a:pPr>
            <a:r>
              <a:rPr lang="ja-JP" altLang="en-US" sz="2800" dirty="0"/>
              <a:t>　高齢者虐待防止措置は、令和３年度改正時に令和６年３月までに措置するよう全事業所に義務付けられておりました。</a:t>
            </a:r>
            <a:r>
              <a:rPr lang="ja-JP" altLang="en-US" sz="2000" dirty="0"/>
              <a:t>　</a:t>
            </a:r>
            <a:endParaRPr lang="en-US" altLang="ja-JP" sz="2000" dirty="0"/>
          </a:p>
          <a:p>
            <a:pPr marL="0" indent="0">
              <a:buNone/>
            </a:pPr>
            <a:r>
              <a:rPr lang="ja-JP" altLang="en-US" sz="2000" dirty="0"/>
              <a:t>　　</a:t>
            </a:r>
            <a:r>
              <a:rPr lang="ja-JP" altLang="en-US" sz="2800" dirty="0">
                <a:latin typeface="+mn-ea"/>
              </a:rPr>
              <a:t>市内事業所については、「策定済」であることを確認しております。</a:t>
            </a:r>
            <a:endParaRPr lang="en-US" altLang="ja-JP" sz="2800" dirty="0">
              <a:latin typeface="+mn-ea"/>
            </a:endParaRPr>
          </a:p>
          <a:p>
            <a:pPr marL="0" indent="0">
              <a:buNone/>
            </a:pPr>
            <a:r>
              <a:rPr lang="ja-JP" altLang="en-US" sz="2800" dirty="0">
                <a:latin typeface="+mn-ea"/>
              </a:rPr>
              <a:t>　 ご対応ありがとうございました。</a:t>
            </a:r>
            <a:endParaRPr lang="en-US" altLang="ja-JP" sz="2800" dirty="0">
              <a:latin typeface="+mn-ea"/>
            </a:endParaRPr>
          </a:p>
          <a:p>
            <a:pPr marL="0" indent="0">
              <a:buNone/>
            </a:pPr>
            <a:endParaRPr lang="en-US" altLang="ja-JP" sz="2000" dirty="0"/>
          </a:p>
          <a:p>
            <a:pPr marL="0" indent="0">
              <a:buNone/>
            </a:pPr>
            <a:r>
              <a:rPr lang="ja-JP" altLang="en-US" sz="2800" dirty="0">
                <a:latin typeface="+mn-ea"/>
              </a:rPr>
              <a:t>　虐待の防止のための対策を検討する委員会を</a:t>
            </a:r>
            <a:r>
              <a:rPr lang="ja-JP" altLang="en-US" sz="2800" dirty="0">
                <a:solidFill>
                  <a:srgbClr val="FF0000"/>
                </a:solidFill>
                <a:latin typeface="+mn-ea"/>
              </a:rPr>
              <a:t>定期的に開催（テレビ電話装置等の活用可能）するとともに、その結果について、従業者に周知徹底を図るよう</a:t>
            </a:r>
            <a:r>
              <a:rPr lang="ja-JP" altLang="en-US" sz="2800" dirty="0">
                <a:latin typeface="+mn-ea"/>
              </a:rPr>
              <a:t>今後もよろしくお願いいたします。</a:t>
            </a:r>
          </a:p>
          <a:p>
            <a:pPr marL="0" indent="0">
              <a:buNone/>
            </a:pPr>
            <a:endParaRPr lang="en-US" altLang="ja-JP" sz="2800" dirty="0">
              <a:latin typeface="+mn-ea"/>
            </a:endParaRPr>
          </a:p>
          <a:p>
            <a:pPr marL="0" indent="0">
              <a:buNone/>
            </a:pPr>
            <a:r>
              <a:rPr lang="ja-JP" altLang="en-US" sz="2800" dirty="0">
                <a:latin typeface="+mn-ea"/>
              </a:rPr>
              <a:t>　　</a:t>
            </a:r>
          </a:p>
        </p:txBody>
      </p:sp>
      <p:pic>
        <p:nvPicPr>
          <p:cNvPr id="6" name="録音したサウンド">
            <a:extLst>
              <a:ext uri="{FF2B5EF4-FFF2-40B4-BE49-F238E27FC236}">
                <a16:creationId xmlns:a16="http://schemas.microsoft.com/office/drawing/2014/main" id="{00726BD9-CACA-4E51-87E0-8386C838364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57756"/>
            <a:ext cx="487363" cy="487363"/>
          </a:xfrm>
          <a:prstGeom prst="rect">
            <a:avLst/>
          </a:prstGeom>
        </p:spPr>
      </p:pic>
    </p:spTree>
    <p:extLst>
      <p:ext uri="{BB962C8B-B14F-4D97-AF65-F5344CB8AC3E}">
        <p14:creationId xmlns:p14="http://schemas.microsoft.com/office/powerpoint/2010/main" val="526698983"/>
      </p:ext>
    </p:extLst>
  </p:cSld>
  <p:clrMapOvr>
    <a:masterClrMapping/>
  </p:clrMapOvr>
  <mc:AlternateContent xmlns:mc="http://schemas.openxmlformats.org/markup-compatibility/2006" xmlns:p14="http://schemas.microsoft.com/office/powerpoint/2010/main">
    <mc:Choice Requires="p14">
      <p:transition spd="slow" p14:dur="2000" advTm="40972"/>
    </mc:Choice>
    <mc:Fallback xmlns="">
      <p:transition spd="slow" advTm="4097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6697"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3118" y="534233"/>
            <a:ext cx="10583863" cy="782938"/>
          </a:xfrm>
        </p:spPr>
        <p:txBody>
          <a:bodyPr>
            <a:normAutofit fontScale="90000"/>
          </a:bodyPr>
          <a:lstStyle/>
          <a:p>
            <a:r>
              <a:rPr lang="ja-JP" altLang="en-US" sz="4000" b="1" dirty="0">
                <a:solidFill>
                  <a:srgbClr val="00B050"/>
                </a:solidFill>
              </a:rPr>
              <a:t>（３）身体的拘束等の適正化の推進</a:t>
            </a:r>
            <a:br>
              <a:rPr lang="en-US" altLang="ja-JP" sz="4400" dirty="0"/>
            </a:br>
            <a:br>
              <a:rPr lang="en-US" altLang="ja-JP" sz="4400" dirty="0"/>
            </a:br>
            <a:endParaRPr kumimoji="1" lang="ja-JP" altLang="en-US" sz="44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6</a:t>
            </a:fld>
            <a:endParaRPr kumimoji="1" lang="ja-JP" altLang="en-US"/>
          </a:p>
        </p:txBody>
      </p:sp>
      <p:sp>
        <p:nvSpPr>
          <p:cNvPr id="5" name="コンテンツ プレースホルダー 2"/>
          <p:cNvSpPr txBox="1">
            <a:spLocks/>
          </p:cNvSpPr>
          <p:nvPr/>
        </p:nvSpPr>
        <p:spPr>
          <a:xfrm>
            <a:off x="588481" y="925702"/>
            <a:ext cx="9757682" cy="5581650"/>
          </a:xfrm>
          <a:prstGeom prst="rect">
            <a:avLst/>
          </a:prstGeom>
        </p:spPr>
        <p:txBody>
          <a:bodyPr vert="horz" lIns="91440" tIns="45720" rIns="91440" bIns="45720" rtlCol="0">
            <a:normAutofit fontScale="77500" lnSpcReduction="20000"/>
          </a:bodyPr>
          <a:lstStyle>
            <a:lvl1pPr marL="342900" indent="-342900" algn="l" defTabSz="457200" rtl="0" eaLnBrk="1" latinLnBrk="0" hangingPunct="1">
              <a:spcBef>
                <a:spcPts val="1000"/>
              </a:spcBef>
              <a:spcAft>
                <a:spcPts val="0"/>
              </a:spcAft>
              <a:buClr>
                <a:schemeClr val="accent1"/>
              </a:buClr>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9pPr>
          </a:lstStyle>
          <a:p>
            <a:pPr marL="0" indent="0">
              <a:buNone/>
            </a:pPr>
            <a:endParaRPr lang="en-US" altLang="ja-JP" sz="3900" b="1" dirty="0"/>
          </a:p>
          <a:p>
            <a:r>
              <a:rPr lang="ja-JP" altLang="en-US" sz="2800" b="1" dirty="0"/>
              <a:t>（看護）小規模多機能型居宅介護支援事業所</a:t>
            </a:r>
            <a:endParaRPr lang="en-US" altLang="ja-JP" sz="2800" b="1" dirty="0"/>
          </a:p>
          <a:p>
            <a:pPr marL="0" indent="0">
              <a:buNone/>
            </a:pPr>
            <a:endParaRPr lang="en-US" altLang="ja-JP" sz="2800" b="1" dirty="0"/>
          </a:p>
          <a:p>
            <a:pPr marL="0" indent="0">
              <a:buNone/>
            </a:pPr>
            <a:r>
              <a:rPr lang="ja-JP" altLang="en-US" sz="2800" dirty="0"/>
              <a:t>　身体的拘束等の適正化のための措置（委員会の開催等、指針の整備、</a:t>
            </a:r>
            <a:endParaRPr lang="en-US" altLang="ja-JP" sz="2800" dirty="0"/>
          </a:p>
          <a:p>
            <a:pPr marL="0" indent="0">
              <a:buNone/>
            </a:pPr>
            <a:r>
              <a:rPr lang="ja-JP" altLang="en-US" sz="2800" dirty="0"/>
              <a:t>　研修の定期的な実施）が義務付けられておりました。</a:t>
            </a:r>
            <a:endParaRPr lang="en-US" altLang="ja-JP" sz="2800" dirty="0"/>
          </a:p>
          <a:p>
            <a:pPr marL="0" indent="0">
              <a:buNone/>
            </a:pPr>
            <a:r>
              <a:rPr lang="ja-JP" altLang="en-US" sz="2800" dirty="0"/>
              <a:t>　市内事業所について適正化が実施されたことを確認しております。</a:t>
            </a:r>
            <a:endParaRPr lang="en-US" altLang="ja-JP" sz="2800" dirty="0"/>
          </a:p>
          <a:p>
            <a:pPr marL="0" indent="0">
              <a:buNone/>
            </a:pPr>
            <a:r>
              <a:rPr lang="ja-JP" altLang="en-US" sz="2800" dirty="0"/>
              <a:t>　ご対応ありがとうございました。</a:t>
            </a:r>
            <a:endParaRPr lang="en-US" altLang="ja-JP" sz="2800" dirty="0"/>
          </a:p>
          <a:p>
            <a:pPr marL="0" indent="0">
              <a:buNone/>
            </a:pPr>
            <a:r>
              <a:rPr lang="ja-JP" altLang="en-US" sz="2800" dirty="0"/>
              <a:t>　</a:t>
            </a:r>
            <a:r>
              <a:rPr lang="ja-JP" altLang="en-US" sz="2800" dirty="0">
                <a:solidFill>
                  <a:srgbClr val="FF0000"/>
                </a:solidFill>
              </a:rPr>
              <a:t>今後も委員会の開催、研修の実施</a:t>
            </a:r>
            <a:r>
              <a:rPr lang="ja-JP" altLang="en-US" sz="2800" dirty="0"/>
              <a:t>をお願いいたします。</a:t>
            </a:r>
            <a:endParaRPr lang="en-US" altLang="ja-JP" sz="2800" dirty="0"/>
          </a:p>
          <a:p>
            <a:pPr marL="0" indent="0">
              <a:buNone/>
            </a:pPr>
            <a:r>
              <a:rPr lang="ja-JP" altLang="en-US" sz="2800" dirty="0"/>
              <a:t>　　　　　　　　　　　　　　　　</a:t>
            </a:r>
            <a:endParaRPr lang="ja-JP" altLang="en-US" sz="2800" b="1" dirty="0"/>
          </a:p>
          <a:p>
            <a:r>
              <a:rPr lang="ja-JP" altLang="en-US" sz="2800" b="1" dirty="0"/>
              <a:t>地域密着型通所介護事業所</a:t>
            </a:r>
            <a:endParaRPr lang="en-US" altLang="ja-JP" sz="2800" b="1" dirty="0"/>
          </a:p>
          <a:p>
            <a:pPr marL="0" indent="0">
              <a:buNone/>
            </a:pPr>
            <a:r>
              <a:rPr lang="ja-JP" altLang="en-US" sz="2800" dirty="0"/>
              <a:t>　利用者又は他の利用者等の生命又は身体を保護するため緊急やむを得ない場合を除き、身体的拘束等を行ってはならないこととし、身体的拘束等を行う場合には、その態様及び時間、その際の利用者の心身の状況並びに緊急やむを得ない理由を記録することが義務付けられております。</a:t>
            </a:r>
            <a:r>
              <a:rPr lang="ja-JP" altLang="en-US" sz="2800" dirty="0">
                <a:latin typeface="+mn-ea"/>
              </a:rPr>
              <a:t>　</a:t>
            </a:r>
          </a:p>
        </p:txBody>
      </p:sp>
      <p:pic>
        <p:nvPicPr>
          <p:cNvPr id="3" name="録音したサウンド">
            <a:extLst>
              <a:ext uri="{FF2B5EF4-FFF2-40B4-BE49-F238E27FC236}">
                <a16:creationId xmlns:a16="http://schemas.microsoft.com/office/drawing/2014/main" id="{509DA710-01B5-439E-8E58-CD993B4EF381}"/>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30650"/>
            <a:ext cx="487363" cy="487363"/>
          </a:xfrm>
          <a:prstGeom prst="rect">
            <a:avLst/>
          </a:prstGeom>
        </p:spPr>
      </p:pic>
    </p:spTree>
    <p:extLst>
      <p:ext uri="{BB962C8B-B14F-4D97-AF65-F5344CB8AC3E}">
        <p14:creationId xmlns:p14="http://schemas.microsoft.com/office/powerpoint/2010/main" val="1991069070"/>
      </p:ext>
    </p:extLst>
  </p:cSld>
  <p:clrMapOvr>
    <a:masterClrMapping/>
  </p:clrMapOvr>
  <mc:AlternateContent xmlns:mc="http://schemas.openxmlformats.org/markup-compatibility/2006" xmlns:p14="http://schemas.microsoft.com/office/powerpoint/2010/main">
    <mc:Choice Requires="p14">
      <p:transition spd="slow" p14:dur="2000" advTm="32477"/>
    </mc:Choice>
    <mc:Fallback xmlns="">
      <p:transition spd="slow" advTm="3247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00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476375" y="512462"/>
            <a:ext cx="10583863" cy="811513"/>
          </a:xfrm>
        </p:spPr>
        <p:txBody>
          <a:bodyPr>
            <a:normAutofit fontScale="90000"/>
          </a:bodyPr>
          <a:lstStyle/>
          <a:p>
            <a:r>
              <a:rPr lang="ja-JP" altLang="en-US" sz="4000" b="1" dirty="0">
                <a:solidFill>
                  <a:srgbClr val="00B050"/>
                </a:solidFill>
              </a:rPr>
              <a:t>（４）生産性向上の取組み</a:t>
            </a:r>
            <a:br>
              <a:rPr lang="ja-JP" altLang="en-US" sz="4000" b="1" dirty="0">
                <a:solidFill>
                  <a:srgbClr val="00B050"/>
                </a:solidFill>
              </a:rPr>
            </a:br>
            <a:br>
              <a:rPr lang="en-US" altLang="ja-JP" sz="4400" dirty="0"/>
            </a:br>
            <a:br>
              <a:rPr lang="en-US" altLang="ja-JP" sz="4400" dirty="0"/>
            </a:br>
            <a:endParaRPr kumimoji="1" lang="ja-JP" altLang="en-US" sz="44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7</a:t>
            </a:fld>
            <a:endParaRPr kumimoji="1" lang="ja-JP" altLang="en-US"/>
          </a:p>
        </p:txBody>
      </p:sp>
      <p:sp>
        <p:nvSpPr>
          <p:cNvPr id="5" name="コンテンツ プレースホルダー 2"/>
          <p:cNvSpPr txBox="1">
            <a:spLocks/>
          </p:cNvSpPr>
          <p:nvPr/>
        </p:nvSpPr>
        <p:spPr>
          <a:xfrm>
            <a:off x="482953" y="1690024"/>
            <a:ext cx="10002383" cy="453390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9pPr>
          </a:lstStyle>
          <a:p>
            <a:r>
              <a:rPr lang="ja-JP" altLang="en-US" sz="3200" b="1" dirty="0"/>
              <a:t>認知症対応型共同生活介護</a:t>
            </a:r>
            <a:endParaRPr lang="en-US" altLang="ja-JP" sz="3200" b="1" dirty="0"/>
          </a:p>
          <a:p>
            <a:r>
              <a:rPr lang="ja-JP" altLang="en-US" sz="3200" b="1" dirty="0"/>
              <a:t>（看護）小規模多機能型居宅介護支援</a:t>
            </a:r>
            <a:endParaRPr lang="en-US" altLang="ja-JP" sz="3200" b="1" dirty="0"/>
          </a:p>
          <a:p>
            <a:pPr marL="0" indent="0">
              <a:buNone/>
            </a:pPr>
            <a:r>
              <a:rPr lang="ja-JP" altLang="en-US" sz="2800" dirty="0"/>
              <a:t>令和６年度報酬改定で運営基準に以下のことが規定されました。</a:t>
            </a:r>
            <a:endParaRPr lang="en-US" altLang="ja-JP" sz="2800" dirty="0"/>
          </a:p>
          <a:p>
            <a:pPr marL="0" indent="0">
              <a:buNone/>
            </a:pPr>
            <a:endParaRPr lang="en-US" altLang="ja-JP" sz="2800" dirty="0"/>
          </a:p>
          <a:p>
            <a:pPr marL="0" indent="0">
              <a:buNone/>
            </a:pPr>
            <a:r>
              <a:rPr lang="ja-JP" altLang="en-US" sz="2400" dirty="0"/>
              <a:t>「事業所は業務の効率化、介護サービスの質の向上その他の生産性の向上に資する取組の促進を図るため、利用者の安全並びに介護サービスの質の確保及び職員の負担軽減に資する方策を検討するための</a:t>
            </a:r>
            <a:r>
              <a:rPr lang="ja-JP" altLang="en-US" sz="2400" b="1" dirty="0"/>
              <a:t>委員会</a:t>
            </a:r>
            <a:r>
              <a:rPr lang="ja-JP" altLang="en-US" sz="2400" dirty="0"/>
              <a:t>を定期的に開催しなければならない。」（令和９年３月までは努力義務）</a:t>
            </a:r>
            <a:endParaRPr lang="en-US" altLang="ja-JP" sz="2400" dirty="0"/>
          </a:p>
          <a:p>
            <a:pPr marL="0" indent="0">
              <a:buNone/>
            </a:pPr>
            <a:endParaRPr lang="en-US" altLang="ja-JP" sz="2800" dirty="0">
              <a:latin typeface="+mn-ea"/>
            </a:endParaRPr>
          </a:p>
          <a:p>
            <a:pPr marL="0" indent="0">
              <a:buNone/>
            </a:pPr>
            <a:endParaRPr lang="ja-JP" altLang="en-US" sz="2400" dirty="0">
              <a:latin typeface="+mn-ea"/>
            </a:endParaRPr>
          </a:p>
        </p:txBody>
      </p:sp>
      <p:pic>
        <p:nvPicPr>
          <p:cNvPr id="3" name="録音したサウンド">
            <a:extLst>
              <a:ext uri="{FF2B5EF4-FFF2-40B4-BE49-F238E27FC236}">
                <a16:creationId xmlns:a16="http://schemas.microsoft.com/office/drawing/2014/main" id="{5CD28A69-BC60-4B33-A29C-58B86DB9215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33978"/>
            <a:ext cx="487363" cy="487363"/>
          </a:xfrm>
          <a:prstGeom prst="rect">
            <a:avLst/>
          </a:prstGeom>
        </p:spPr>
      </p:pic>
    </p:spTree>
    <p:extLst>
      <p:ext uri="{BB962C8B-B14F-4D97-AF65-F5344CB8AC3E}">
        <p14:creationId xmlns:p14="http://schemas.microsoft.com/office/powerpoint/2010/main" val="876614825"/>
      </p:ext>
    </p:extLst>
  </p:cSld>
  <p:clrMapOvr>
    <a:masterClrMapping/>
  </p:clrMapOvr>
  <mc:AlternateContent xmlns:mc="http://schemas.openxmlformats.org/markup-compatibility/2006" xmlns:p14="http://schemas.microsoft.com/office/powerpoint/2010/main">
    <mc:Choice Requires="p14">
      <p:transition spd="slow" p14:dur="2000" advTm="47401"/>
    </mc:Choice>
    <mc:Fallback xmlns="">
      <p:transition spd="slow" advTm="4740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159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476375" y="512462"/>
            <a:ext cx="10583863" cy="811513"/>
          </a:xfrm>
        </p:spPr>
        <p:txBody>
          <a:bodyPr>
            <a:normAutofit fontScale="90000"/>
          </a:bodyPr>
          <a:lstStyle/>
          <a:p>
            <a:r>
              <a:rPr lang="ja-JP" altLang="en-US" sz="4000" b="1" dirty="0">
                <a:solidFill>
                  <a:srgbClr val="00B050"/>
                </a:solidFill>
              </a:rPr>
              <a:t>（５）管理者の業務範囲の拡大</a:t>
            </a:r>
            <a:br>
              <a:rPr lang="ja-JP" altLang="en-US" sz="4000" b="1" dirty="0">
                <a:solidFill>
                  <a:srgbClr val="00B050"/>
                </a:solidFill>
              </a:rPr>
            </a:br>
            <a:br>
              <a:rPr lang="en-US" altLang="ja-JP" sz="4400" dirty="0"/>
            </a:br>
            <a:br>
              <a:rPr lang="en-US" altLang="ja-JP" sz="4400" dirty="0"/>
            </a:br>
            <a:endParaRPr kumimoji="1" lang="ja-JP" altLang="en-US" sz="44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8</a:t>
            </a:fld>
            <a:endParaRPr kumimoji="1" lang="ja-JP" altLang="en-US"/>
          </a:p>
        </p:txBody>
      </p:sp>
      <p:sp>
        <p:nvSpPr>
          <p:cNvPr id="5" name="コンテンツ プレースホルダー 2"/>
          <p:cNvSpPr txBox="1">
            <a:spLocks/>
          </p:cNvSpPr>
          <p:nvPr/>
        </p:nvSpPr>
        <p:spPr>
          <a:xfrm>
            <a:off x="894896" y="1415718"/>
            <a:ext cx="8880476" cy="4533900"/>
          </a:xfrm>
          <a:prstGeom prst="rect">
            <a:avLst/>
          </a:prstGeom>
        </p:spPr>
        <p:txBody>
          <a:bodyPr vert="horz" lIns="91440" tIns="45720" rIns="91440" bIns="45720" rtlCol="0">
            <a:normAutofit fontScale="85000" lnSpcReduction="10000"/>
          </a:bodyPr>
          <a:lstStyle>
            <a:lvl1pPr marL="342900" indent="-342900" algn="l" defTabSz="457200" rtl="0" eaLnBrk="1" latinLnBrk="0" hangingPunct="1">
              <a:spcBef>
                <a:spcPts val="1000"/>
              </a:spcBef>
              <a:spcAft>
                <a:spcPts val="0"/>
              </a:spcAft>
              <a:buClr>
                <a:schemeClr val="accent1"/>
              </a:buClr>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9pPr>
          </a:lstStyle>
          <a:p>
            <a:r>
              <a:rPr lang="ja-JP" altLang="en-US" sz="3200" b="1" dirty="0"/>
              <a:t>概要</a:t>
            </a:r>
          </a:p>
          <a:p>
            <a:pPr marL="0" indent="0">
              <a:buNone/>
            </a:pPr>
            <a:endParaRPr lang="ja-JP" altLang="en-US" sz="2400" dirty="0"/>
          </a:p>
          <a:p>
            <a:pPr marL="0" indent="0">
              <a:buNone/>
            </a:pPr>
            <a:r>
              <a:rPr lang="ja-JP" altLang="en-US" sz="2400" dirty="0"/>
              <a:t>　提供する介護サービスの質を担保しつつ、介護サービス事業所を効率的に</a:t>
            </a:r>
          </a:p>
          <a:p>
            <a:pPr marL="0" indent="0">
              <a:buNone/>
            </a:pPr>
            <a:r>
              <a:rPr lang="ja-JP" altLang="en-US" sz="2400" dirty="0"/>
              <a:t>運営する観点から、管理者の責務について、利用者へのサービス提供の場</a:t>
            </a:r>
          </a:p>
          <a:p>
            <a:pPr marL="0" indent="0">
              <a:buNone/>
            </a:pPr>
            <a:r>
              <a:rPr lang="ja-JP" altLang="en-US" sz="2400" dirty="0"/>
              <a:t>面等で生じる事象を適時かつ適切に把握しながら、職員及び業務の一元的</a:t>
            </a:r>
          </a:p>
          <a:p>
            <a:pPr marL="0" indent="0">
              <a:buNone/>
            </a:pPr>
            <a:r>
              <a:rPr lang="ja-JP" altLang="en-US" sz="2400" dirty="0"/>
              <a:t>な管理・指揮命令を行うことである旨を明確化した上で、管理者が兼務でき</a:t>
            </a:r>
          </a:p>
          <a:p>
            <a:pPr marL="0" indent="0">
              <a:buNone/>
            </a:pPr>
            <a:r>
              <a:rPr lang="ja-JP" altLang="en-US" sz="2400" dirty="0"/>
              <a:t>る事業所の範囲について、管理者がその責務を果たせる場合には、</a:t>
            </a:r>
            <a:r>
              <a:rPr lang="ja-JP" altLang="en-US" sz="2400" b="1" dirty="0"/>
              <a:t>同一敷</a:t>
            </a:r>
          </a:p>
          <a:p>
            <a:pPr marL="0" indent="0">
              <a:buNone/>
            </a:pPr>
            <a:r>
              <a:rPr lang="ja-JP" altLang="en-US" sz="2400" b="1" dirty="0"/>
              <a:t>地内における他の事業所、施設等ではなくても差し支えない</a:t>
            </a:r>
            <a:r>
              <a:rPr lang="ja-JP" altLang="en-US" sz="2400" dirty="0"/>
              <a:t>旨を明確化す</a:t>
            </a:r>
          </a:p>
          <a:p>
            <a:pPr marL="0" indent="0">
              <a:buNone/>
            </a:pPr>
            <a:r>
              <a:rPr lang="ja-JP" altLang="en-US" sz="2400" dirty="0"/>
              <a:t>る。</a:t>
            </a:r>
            <a:endParaRPr lang="en-US" altLang="ja-JP" sz="2800" dirty="0">
              <a:latin typeface="+mn-ea"/>
            </a:endParaRPr>
          </a:p>
          <a:p>
            <a:pPr marL="0" indent="0">
              <a:buNone/>
            </a:pPr>
            <a:endParaRPr lang="ja-JP" altLang="en-US" sz="2400" dirty="0">
              <a:latin typeface="+mn-ea"/>
            </a:endParaRPr>
          </a:p>
        </p:txBody>
      </p:sp>
      <p:pic>
        <p:nvPicPr>
          <p:cNvPr id="3" name="録音したサウンド">
            <a:extLst>
              <a:ext uri="{FF2B5EF4-FFF2-40B4-BE49-F238E27FC236}">
                <a16:creationId xmlns:a16="http://schemas.microsoft.com/office/drawing/2014/main" id="{796DB428-ED15-4C35-A825-2F0B9A27AB3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25099"/>
            <a:ext cx="487363" cy="487363"/>
          </a:xfrm>
          <a:prstGeom prst="rect">
            <a:avLst/>
          </a:prstGeom>
        </p:spPr>
      </p:pic>
    </p:spTree>
    <p:extLst>
      <p:ext uri="{BB962C8B-B14F-4D97-AF65-F5344CB8AC3E}">
        <p14:creationId xmlns:p14="http://schemas.microsoft.com/office/powerpoint/2010/main" val="1643628580"/>
      </p:ext>
    </p:extLst>
  </p:cSld>
  <p:clrMapOvr>
    <a:masterClrMapping/>
  </p:clrMapOvr>
  <mc:AlternateContent xmlns:mc="http://schemas.openxmlformats.org/markup-compatibility/2006" xmlns:p14="http://schemas.microsoft.com/office/powerpoint/2010/main">
    <mc:Choice Requires="p14">
      <p:transition spd="slow" p14:dur="2000" advTm="32395"/>
    </mc:Choice>
    <mc:Fallback xmlns="">
      <p:transition spd="slow" advTm="3239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55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476375" y="512462"/>
            <a:ext cx="10583863" cy="811513"/>
          </a:xfrm>
        </p:spPr>
        <p:txBody>
          <a:bodyPr>
            <a:normAutofit fontScale="90000"/>
          </a:bodyPr>
          <a:lstStyle/>
          <a:p>
            <a:r>
              <a:rPr lang="ja-JP" altLang="en-US" sz="4000" b="1" dirty="0">
                <a:solidFill>
                  <a:srgbClr val="00B050"/>
                </a:solidFill>
              </a:rPr>
              <a:t>（６）書面掲示規制の見直し</a:t>
            </a:r>
            <a:br>
              <a:rPr lang="en-US" altLang="ja-JP" sz="4000" b="1" dirty="0">
                <a:solidFill>
                  <a:srgbClr val="00B050"/>
                </a:solidFill>
              </a:rPr>
            </a:br>
            <a:r>
              <a:rPr lang="ja-JP" altLang="en-US" sz="4000" b="1" dirty="0">
                <a:solidFill>
                  <a:srgbClr val="00B050"/>
                </a:solidFill>
              </a:rPr>
              <a:t>　　　　　　（ウェブサイト</a:t>
            </a:r>
            <a:r>
              <a:rPr lang="ja-JP" altLang="en-US" sz="4000" b="1" i="1" dirty="0">
                <a:solidFill>
                  <a:srgbClr val="00B050"/>
                </a:solidFill>
              </a:rPr>
              <a:t>への掲載）</a:t>
            </a:r>
            <a:br>
              <a:rPr lang="ja-JP" altLang="en-US" sz="4000" b="1" dirty="0">
                <a:solidFill>
                  <a:srgbClr val="00B050"/>
                </a:solidFill>
              </a:rPr>
            </a:br>
            <a:br>
              <a:rPr lang="en-US" altLang="ja-JP" sz="4400" dirty="0"/>
            </a:br>
            <a:br>
              <a:rPr lang="en-US" altLang="ja-JP" sz="4400" dirty="0"/>
            </a:br>
            <a:endParaRPr kumimoji="1" lang="ja-JP" altLang="en-US" sz="4400" dirty="0"/>
          </a:p>
        </p:txBody>
      </p:sp>
      <p:sp>
        <p:nvSpPr>
          <p:cNvPr id="4" name="スライド番号プレースホルダー 3"/>
          <p:cNvSpPr>
            <a:spLocks noGrp="1"/>
          </p:cNvSpPr>
          <p:nvPr>
            <p:ph type="sldNum" sz="quarter" idx="12"/>
          </p:nvPr>
        </p:nvSpPr>
        <p:spPr/>
        <p:txBody>
          <a:bodyPr/>
          <a:lstStyle/>
          <a:p>
            <a:fld id="{C9C2AF26-EAE5-4B8E-BB8F-2062AE9C7BE0}" type="slidenum">
              <a:rPr kumimoji="1" lang="ja-JP" altLang="en-US" smtClean="0"/>
              <a:t>9</a:t>
            </a:fld>
            <a:endParaRPr kumimoji="1" lang="ja-JP" altLang="en-US"/>
          </a:p>
        </p:txBody>
      </p:sp>
      <p:sp>
        <p:nvSpPr>
          <p:cNvPr id="5" name="コンテンツ プレースホルダー 2"/>
          <p:cNvSpPr txBox="1">
            <a:spLocks/>
          </p:cNvSpPr>
          <p:nvPr/>
        </p:nvSpPr>
        <p:spPr>
          <a:xfrm>
            <a:off x="474890" y="1676400"/>
            <a:ext cx="9452881" cy="4669138"/>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kumimoji="1" sz="1200" kern="1200">
                <a:solidFill>
                  <a:schemeClr val="tx1">
                    <a:lumMod val="75000"/>
                    <a:lumOff val="25000"/>
                  </a:schemeClr>
                </a:solidFill>
                <a:latin typeface="+mn-lt"/>
                <a:ea typeface="+mn-ea"/>
                <a:cs typeface="+mn-cs"/>
              </a:defRPr>
            </a:lvl9pPr>
          </a:lstStyle>
          <a:p>
            <a:r>
              <a:rPr lang="ja-JP" altLang="en-US" sz="2400" b="1" dirty="0">
                <a:latin typeface="+mn-ea"/>
              </a:rPr>
              <a:t>概要</a:t>
            </a:r>
            <a:endParaRPr lang="ja-JP" altLang="en-US" sz="2400" dirty="0">
              <a:latin typeface="+mn-ea"/>
            </a:endParaRPr>
          </a:p>
          <a:p>
            <a:pPr marL="0" indent="0">
              <a:buNone/>
            </a:pPr>
            <a:r>
              <a:rPr lang="ja-JP" altLang="en-US" sz="2400" b="0" i="0" dirty="0">
                <a:effectLst/>
                <a:latin typeface="+mn-ea"/>
              </a:rPr>
              <a:t>　事業者は、重要事項を事業所の見やすい場所に掲示することが義務付けられていましたが、令和７年４月からは、重要事項を</a:t>
            </a:r>
            <a:r>
              <a:rPr lang="ja-JP" altLang="en-US" sz="2400" b="1" i="0" dirty="0">
                <a:effectLst/>
                <a:latin typeface="+mn-ea"/>
              </a:rPr>
              <a:t>ウェブサイトにも掲載すること</a:t>
            </a:r>
            <a:r>
              <a:rPr lang="ja-JP" altLang="en-US" sz="2400" b="0" i="0" dirty="0">
                <a:effectLst/>
                <a:latin typeface="+mn-ea"/>
              </a:rPr>
              <a:t>が規定されております。</a:t>
            </a:r>
            <a:endParaRPr lang="en-US" altLang="ja-JP" sz="2400" b="0" i="0" dirty="0">
              <a:effectLst/>
              <a:latin typeface="+mn-ea"/>
            </a:endParaRPr>
          </a:p>
          <a:p>
            <a:pPr marL="0" indent="0">
              <a:buNone/>
            </a:pPr>
            <a:endParaRPr lang="en-US" altLang="ja-JP" sz="2400" b="0" i="0" dirty="0">
              <a:effectLst/>
              <a:latin typeface="+mn-ea"/>
            </a:endParaRPr>
          </a:p>
          <a:p>
            <a:pPr marL="0" indent="0">
              <a:buNone/>
            </a:pPr>
            <a:r>
              <a:rPr lang="en-US" altLang="ja-JP" sz="2400" b="0" i="0" dirty="0">
                <a:effectLst/>
                <a:latin typeface="メイリオ" panose="020B0604030504040204" pitchFamily="50" charset="-128"/>
                <a:ea typeface="メイリオ" panose="020B0604030504040204" pitchFamily="50" charset="-128"/>
              </a:rPr>
              <a:t>※</a:t>
            </a:r>
            <a:r>
              <a:rPr lang="ja-JP" altLang="en-US" sz="2400" b="0" i="0" dirty="0">
                <a:effectLst/>
                <a:latin typeface="メイリオ" panose="020B0604030504040204" pitchFamily="50" charset="-128"/>
                <a:ea typeface="メイリオ" panose="020B0604030504040204" pitchFamily="50" charset="-128"/>
              </a:rPr>
              <a:t>ウェブサイト・・・法人のホームページ等</a:t>
            </a:r>
            <a:endParaRPr lang="en-US" altLang="ja-JP" sz="2400" b="0" i="0" dirty="0">
              <a:effectLst/>
              <a:latin typeface="メイリオ" panose="020B0604030504040204" pitchFamily="50" charset="-128"/>
              <a:ea typeface="メイリオ" panose="020B0604030504040204" pitchFamily="50" charset="-128"/>
            </a:endParaRPr>
          </a:p>
          <a:p>
            <a:pPr marL="0" indent="0">
              <a:buNone/>
            </a:pPr>
            <a:r>
              <a:rPr lang="ja-JP" altLang="en-US" sz="2400" dirty="0">
                <a:latin typeface="メイリオ" panose="020B0604030504040204" pitchFamily="50" charset="-128"/>
                <a:ea typeface="メイリオ" panose="020B0604030504040204" pitchFamily="50" charset="-128"/>
              </a:rPr>
              <a:t>　　　　　　　　　　</a:t>
            </a:r>
            <a:r>
              <a:rPr lang="ja-JP" altLang="en-US" sz="2400" b="0" i="0" dirty="0">
                <a:effectLst/>
                <a:latin typeface="メイリオ" panose="020B0604030504040204" pitchFamily="50" charset="-128"/>
                <a:ea typeface="メイリオ" panose="020B0604030504040204" pitchFamily="50" charset="-128"/>
              </a:rPr>
              <a:t>又は介護サービス情報公表システム</a:t>
            </a:r>
            <a:endParaRPr lang="en-US" altLang="ja-JP" sz="2400" b="0" i="0" dirty="0">
              <a:effectLst/>
              <a:latin typeface="メイリオ" panose="020B0604030504040204" pitchFamily="50" charset="-128"/>
              <a:ea typeface="メイリオ" panose="020B0604030504040204" pitchFamily="50" charset="-128"/>
            </a:endParaRPr>
          </a:p>
          <a:p>
            <a:pPr marL="0" indent="0">
              <a:buNone/>
            </a:pPr>
            <a:endParaRPr lang="en-US" altLang="ja-JP" sz="2400" b="0" i="0" dirty="0">
              <a:effectLst/>
              <a:latin typeface="メイリオ" panose="020B0604030504040204" pitchFamily="50" charset="-128"/>
              <a:ea typeface="メイリオ" panose="020B0604030504040204" pitchFamily="50" charset="-128"/>
            </a:endParaRPr>
          </a:p>
          <a:p>
            <a:pPr marL="0" indent="0">
              <a:buNone/>
            </a:pPr>
            <a:endParaRPr lang="ja-JP" altLang="en-US" sz="2800" dirty="0">
              <a:latin typeface="+mn-ea"/>
            </a:endParaRPr>
          </a:p>
        </p:txBody>
      </p:sp>
      <p:pic>
        <p:nvPicPr>
          <p:cNvPr id="3" name="録音したサウンド">
            <a:extLst>
              <a:ext uri="{FF2B5EF4-FFF2-40B4-BE49-F238E27FC236}">
                <a16:creationId xmlns:a16="http://schemas.microsoft.com/office/drawing/2014/main" id="{9D8B47D1-EC7D-4068-937D-314F350F68E4}"/>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04637" y="49696"/>
            <a:ext cx="487363" cy="487363"/>
          </a:xfrm>
          <a:prstGeom prst="rect">
            <a:avLst/>
          </a:prstGeom>
        </p:spPr>
      </p:pic>
    </p:spTree>
    <p:extLst>
      <p:ext uri="{BB962C8B-B14F-4D97-AF65-F5344CB8AC3E}">
        <p14:creationId xmlns:p14="http://schemas.microsoft.com/office/powerpoint/2010/main" val="4088357439"/>
      </p:ext>
    </p:extLst>
  </p:cSld>
  <p:clrMapOvr>
    <a:masterClrMapping/>
  </p:clrMapOvr>
  <mc:AlternateContent xmlns:mc="http://schemas.openxmlformats.org/markup-compatibility/2006" xmlns:p14="http://schemas.microsoft.com/office/powerpoint/2010/main">
    <mc:Choice Requires="p14">
      <p:transition spd="slow" p14:dur="2000" advClick="0" advTm="38000"/>
    </mc:Choice>
    <mc:Fallback xmlns="">
      <p:transition spd="slow" advClick="0" advTm="3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681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31"/>
</p:tagLst>
</file>

<file path=ppt/theme/theme1.xml><?xml version="1.0" encoding="utf-8"?>
<a:theme xmlns:a="http://schemas.openxmlformats.org/drawingml/2006/main" name="ファセット">
  <a:themeElements>
    <a:clrScheme name="ファセット">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ファセット">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ファセット">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5019</TotalTime>
  <Words>4667</Words>
  <Application>Microsoft Office PowerPoint</Application>
  <PresentationFormat>ワイド画面</PresentationFormat>
  <Paragraphs>411</Paragraphs>
  <Slides>27</Slides>
  <Notes>27</Notes>
  <HiddenSlides>0</HiddenSlides>
  <MMClips>27</MMClips>
  <ScaleCrop>false</ScaleCrop>
  <HeadingPairs>
    <vt:vector size="6" baseType="variant">
      <vt:variant>
        <vt:lpstr>使用されているフォント</vt:lpstr>
      </vt:variant>
      <vt:variant>
        <vt:i4>9</vt:i4>
      </vt:variant>
      <vt:variant>
        <vt:lpstr>テーマ</vt:lpstr>
      </vt:variant>
      <vt:variant>
        <vt:i4>1</vt:i4>
      </vt:variant>
      <vt:variant>
        <vt:lpstr>スライド タイトル</vt:lpstr>
      </vt:variant>
      <vt:variant>
        <vt:i4>27</vt:i4>
      </vt:variant>
    </vt:vector>
  </HeadingPairs>
  <TitlesOfParts>
    <vt:vector size="37" baseType="lpstr">
      <vt:lpstr>BIZ UDP明朝 Medium</vt:lpstr>
      <vt:lpstr>MS Gothic</vt:lpstr>
      <vt:lpstr>ＭＳ 明朝</vt:lpstr>
      <vt:lpstr>ヒラギノ角ゴ Pro W3</vt:lpstr>
      <vt:lpstr>メイリオ</vt:lpstr>
      <vt:lpstr>Arial</vt:lpstr>
      <vt:lpstr>Calibri</vt:lpstr>
      <vt:lpstr>Trebuchet MS</vt:lpstr>
      <vt:lpstr>Wingdings 3</vt:lpstr>
      <vt:lpstr>ファセット</vt:lpstr>
      <vt:lpstr> 令和８年度　　　　 地域密着型サービス事業者 　　　　集団指導</vt:lpstr>
      <vt:lpstr>PowerPoint プレゼンテーション</vt:lpstr>
      <vt:lpstr>令和６年　 介護報酬改定の主な事項について</vt:lpstr>
      <vt:lpstr>（１）業務継続計画未策定減算の導入</vt:lpstr>
      <vt:lpstr>（２）高齢者虐待防止措置未実施減算の導入  </vt:lpstr>
      <vt:lpstr>（３）身体的拘束等の適正化の推進  </vt:lpstr>
      <vt:lpstr>（４）生産性向上の取組み   </vt:lpstr>
      <vt:lpstr>（５）管理者の業務範囲の拡大   </vt:lpstr>
      <vt:lpstr>（６）書面掲示規制の見直し 　　　　　　（ウェブサイトへの掲載）   </vt:lpstr>
      <vt:lpstr>（７）協力医療機関等   </vt:lpstr>
      <vt:lpstr>PowerPoint プレゼンテーション</vt:lpstr>
      <vt:lpstr>運営指導における主な指摘事項</vt:lpstr>
      <vt:lpstr>①運営推進会議について（１）</vt:lpstr>
      <vt:lpstr>①運営推進会議について（２）</vt:lpstr>
      <vt:lpstr>①運営推進会議について（３）</vt:lpstr>
      <vt:lpstr>②加算の要件について</vt:lpstr>
      <vt:lpstr> ③各種委員会を開催した際の記録について</vt:lpstr>
      <vt:lpstr>④各種研修に関する記録について</vt:lpstr>
      <vt:lpstr>その他注意事項</vt:lpstr>
      <vt:lpstr>事業所の指定更新申請について</vt:lpstr>
      <vt:lpstr>事故報告について①</vt:lpstr>
      <vt:lpstr>事故報告について②</vt:lpstr>
      <vt:lpstr>運営指導（実地指導）について</vt:lpstr>
      <vt:lpstr>令和８年度の取り組み</vt:lpstr>
      <vt:lpstr>　 　増え続けるニーズに応えるためにも、従事者一人ひとりの作業効率を高めていくことが今後の課題となっているなか、業務改善の一環として、市ではケアプランデータ連携システムの導入を促進しております。  　市内事業所のシステム導入率は令和８年７月１５日現在、１０８件（導入率８３．７％）となっており、多くの事業所が導入を進めております。 　導入済みの事業所から業務の改善に繋がったとの感想も届いております。 　現在、導入していない事業所にあっては、是非とも、導入をご検討ください  　導入について、伴走支援をご希望であれば、介護保険課までご連絡ください。　 　</vt:lpstr>
      <vt:lpstr>集団指導出席確認アンケートについて</vt:lpstr>
      <vt:lpstr>ご視聴ありがとうございました。</vt:lpstr>
    </vt:vector>
  </TitlesOfParts>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c:title>
  <dc:creator>-</dc:creator>
  <cp:lastModifiedBy>IRWS6110</cp:lastModifiedBy>
  <cp:revision>7</cp:revision>
  <cp:lastPrinted>2021-06-29T04:24:52Z</cp:lastPrinted>
  <dcterms:created xsi:type="dcterms:W3CDTF">2021-06-03T04:49:14Z</dcterms:created>
  <dcterms:modified xsi:type="dcterms:W3CDTF">2026-08-27T08:36:16Z</dcterms:modified>
</cp:coreProperties>
</file>