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8" r:id="rId1"/>
  </p:sldMasterIdLst>
  <p:notesMasterIdLst>
    <p:notesMasterId r:id="rId20"/>
  </p:notesMasterIdLst>
  <p:handoutMasterIdLst>
    <p:handoutMasterId r:id="rId21"/>
  </p:handoutMasterIdLst>
  <p:sldIdLst>
    <p:sldId id="256" r:id="rId2"/>
    <p:sldId id="328" r:id="rId3"/>
    <p:sldId id="275" r:id="rId4"/>
    <p:sldId id="276" r:id="rId5"/>
    <p:sldId id="277" r:id="rId6"/>
    <p:sldId id="278" r:id="rId7"/>
    <p:sldId id="279" r:id="rId8"/>
    <p:sldId id="280" r:id="rId9"/>
    <p:sldId id="282" r:id="rId10"/>
    <p:sldId id="283" r:id="rId11"/>
    <p:sldId id="315" r:id="rId12"/>
    <p:sldId id="316" r:id="rId13"/>
    <p:sldId id="318" r:id="rId14"/>
    <p:sldId id="317" r:id="rId15"/>
    <p:sldId id="319" r:id="rId16"/>
    <p:sldId id="322" r:id="rId17"/>
    <p:sldId id="321" r:id="rId18"/>
    <p:sldId id="323" r:id="rId19"/>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RWS6110" initials="I" lastIdx="1" clrIdx="0">
    <p:extLst>
      <p:ext uri="{19B8F6BF-5375-455C-9EA6-DF929625EA0E}">
        <p15:presenceInfo xmlns:p15="http://schemas.microsoft.com/office/powerpoint/2012/main" userId="S-1-5-21-2978336-543718987-1757479407-41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82079" autoAdjust="0"/>
  </p:normalViewPr>
  <p:slideViewPr>
    <p:cSldViewPr snapToGrid="0">
      <p:cViewPr varScale="1">
        <p:scale>
          <a:sx n="54" d="100"/>
          <a:sy n="54" d="100"/>
        </p:scale>
        <p:origin x="1440" y="3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2024/11/11</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2024/11/11</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3068998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2603492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2177999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733249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3142056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329682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3404588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402831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2075999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2772440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20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1502015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3809863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280430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1889266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2028501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latin typeface="+mn-ea"/>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3622380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1825728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831154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2024/11/11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8091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2024/11/11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5338597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8785D3A-80A0-4B97-BB5E-566C0C2F53F6}" type="datetime1">
              <a:rPr kumimoji="1" lang="ja-JP" altLang="en-US" smtClean="0"/>
              <a:t>2024/11/11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584979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2024/11/11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397567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060CE1C-D233-4EDE-BBF3-2CAF33353906}" type="datetime1">
              <a:rPr kumimoji="1" lang="ja-JP" altLang="en-US" smtClean="0"/>
              <a:t>2024/11/11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094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97FB18E-2026-42F1-BCD4-7C134647523E}" type="datetime1">
              <a:rPr kumimoji="1" lang="ja-JP" altLang="en-US" smtClean="0"/>
              <a:t>2024/11/11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79980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097280" y="2582334"/>
            <a:ext cx="493776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17920" y="2582334"/>
            <a:ext cx="493776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5F2B7A1-6789-4860-A21B-0C04594F40FA}" type="datetime1">
              <a:rPr kumimoji="1" lang="ja-JP" altLang="en-US" smtClean="0"/>
              <a:t>2024/11/11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618705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4284EF1-0478-40F9-A340-F52931A7D034}" type="datetime1">
              <a:rPr kumimoji="1" lang="ja-JP" altLang="en-US" smtClean="0"/>
              <a:t>2024/11/11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635394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4A35EB5-7FF5-41F7-A331-BB621EF80499}" type="datetime1">
              <a:rPr kumimoji="1" lang="ja-JP" altLang="en-US" smtClean="0"/>
              <a:t>2024/11/11</a:t>
            </a:fld>
            <a:endParaRPr kumimoji="1" lang="ja-JP"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30519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5DFFAAB-F498-4706-B3FF-E55C1D491EEC}" type="datetime1">
              <a:rPr kumimoji="1" lang="ja-JP" altLang="en-US" smtClean="0"/>
              <a:t>2024/11/11</a:t>
            </a:fld>
            <a:endParaRPr kumimoji="1" lang="ja-JP"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kumimoji="1" lang="ja-JP"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0102424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F6D45E2-5E4D-44F7-A495-A06BD2F4272E}" type="datetime1">
              <a:rPr kumimoji="1" lang="ja-JP" altLang="en-US" smtClean="0"/>
              <a:t>2024/11/11</a:t>
            </a:fld>
            <a:endParaRPr kumimoji="1" lang="ja-JP" alt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870156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5DFFAAB-F498-4706-B3FF-E55C1D491EEC}" type="datetime1">
              <a:rPr kumimoji="1" lang="ja-JP" altLang="en-US" smtClean="0"/>
              <a:t>2024/11/11</a:t>
            </a:fld>
            <a:endParaRPr kumimoji="1" lang="ja-JP"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kumimoji="1" lang="ja-JP"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9C2AF26-EAE5-4B8E-BB8F-2062AE9C7BE0}" type="slidenum">
              <a:rPr kumimoji="1" lang="ja-JP" altLang="en-US" smtClean="0"/>
              <a:t>‹#›</a:t>
            </a:fld>
            <a:endParaRPr kumimoji="1" lang="ja-JP"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419416"/>
      </p:ext>
    </p:extLst>
  </p:cSld>
  <p:clrMap bg1="lt1" tx1="dk1" bg2="lt2" tx2="dk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 id="2147484219" r:id="rId11"/>
  </p:sldLayoutIdLst>
  <p:hf hdr="0" ft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99734" y="1261537"/>
            <a:ext cx="7592532" cy="2357434"/>
          </a:xfrm>
        </p:spPr>
        <p:txBody>
          <a:bodyPr>
            <a:normAutofit fontScale="90000"/>
          </a:bodyPr>
          <a:lstStyle/>
          <a:p>
            <a:r>
              <a:rPr kumimoji="1" lang="ja-JP" altLang="en-US" sz="4400" dirty="0"/>
              <a:t>令和６年度</a:t>
            </a:r>
            <a:br>
              <a:rPr kumimoji="1" lang="en-US" altLang="ja-JP" sz="4400" dirty="0"/>
            </a:br>
            <a:r>
              <a:rPr kumimoji="1" lang="ja-JP" altLang="en-US" sz="4400" dirty="0"/>
              <a:t>入間市指定</a:t>
            </a:r>
            <a:r>
              <a:rPr lang="ja-JP" altLang="en-US" sz="4400" dirty="0"/>
              <a:t>居宅介護支援事業所　　　　　</a:t>
            </a:r>
            <a:br>
              <a:rPr lang="en-US" altLang="ja-JP" sz="4400" dirty="0"/>
            </a:br>
            <a:r>
              <a:rPr lang="ja-JP" altLang="en-US" sz="4400" dirty="0"/>
              <a:t>　</a:t>
            </a:r>
            <a:r>
              <a:rPr kumimoji="1" lang="ja-JP" altLang="en-US" sz="4400" dirty="0"/>
              <a:t>集団指導</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18" name="録音したサウンド">
            <a:hlinkClick r:id="" action="ppaction://media"/>
            <a:extLst>
              <a:ext uri="{FF2B5EF4-FFF2-40B4-BE49-F238E27FC236}">
                <a16:creationId xmlns:a16="http://schemas.microsoft.com/office/drawing/2014/main" id="{B263C42A-69E8-4A9C-97B8-590A261D8F0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07596914"/>
      </p:ext>
    </p:extLst>
  </p:cSld>
  <p:clrMapOvr>
    <a:masterClrMapping/>
  </p:clrMapOvr>
  <mc:AlternateContent xmlns:mc="http://schemas.openxmlformats.org/markup-compatibility/2006" xmlns:p14="http://schemas.microsoft.com/office/powerpoint/2010/main">
    <mc:Choice Requires="p14">
      <p:transition spd="slow" p14:dur="3400" advTm="6070">
        <p14:reveal/>
      </p:transition>
    </mc:Choice>
    <mc:Fallback xmlns="">
      <p:transition spd="slow" advTm="607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6"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379221BB-470D-4ED9-BFA5-EF7DC488169B}"/>
              </a:ext>
            </a:extLst>
          </p:cNvPr>
          <p:cNvSpPr>
            <a:spLocks noGrp="1"/>
          </p:cNvSpPr>
          <p:nvPr>
            <p:ph type="title"/>
          </p:nvPr>
        </p:nvSpPr>
        <p:spPr>
          <a:xfrm>
            <a:off x="1437741" y="834935"/>
            <a:ext cx="10328589" cy="1280890"/>
          </a:xfrm>
        </p:spPr>
        <p:txBody>
          <a:bodyPr>
            <a:normAutofit fontScale="90000"/>
          </a:bodyPr>
          <a:lstStyle/>
          <a:p>
            <a:r>
              <a:rPr lang="ja-JP" altLang="en-US" sz="4400" b="1" dirty="0">
                <a:solidFill>
                  <a:schemeClr val="tx1">
                    <a:lumMod val="95000"/>
                  </a:schemeClr>
                </a:solidFill>
                <a:latin typeface="+mj-ea"/>
              </a:rPr>
              <a:t>（５）書面掲示規制の見直し</a:t>
            </a:r>
            <a:br>
              <a:rPr lang="en-US" altLang="ja-JP" sz="4400" b="1" dirty="0">
                <a:solidFill>
                  <a:schemeClr val="tx1">
                    <a:lumMod val="95000"/>
                  </a:schemeClr>
                </a:solidFill>
                <a:latin typeface="+mj-ea"/>
              </a:rPr>
            </a:br>
            <a:r>
              <a:rPr lang="ja-JP" altLang="en-US" sz="4400" b="1" dirty="0">
                <a:solidFill>
                  <a:schemeClr val="tx1">
                    <a:lumMod val="95000"/>
                  </a:schemeClr>
                </a:solidFill>
                <a:latin typeface="+mj-ea"/>
              </a:rPr>
              <a:t>　　　　　　（ウェブサイトへの掲載）</a:t>
            </a:r>
            <a:br>
              <a:rPr lang="en-US" altLang="ja-JP" sz="4400" b="1" dirty="0">
                <a:solidFill>
                  <a:schemeClr val="tx1">
                    <a:lumMod val="95000"/>
                  </a:schemeClr>
                </a:solidFill>
                <a:latin typeface="+mj-ea"/>
              </a:rPr>
            </a:br>
            <a:endParaRPr kumimoji="1" lang="ja-JP" altLang="en-US" sz="4400" dirty="0"/>
          </a:p>
        </p:txBody>
      </p:sp>
      <p:sp>
        <p:nvSpPr>
          <p:cNvPr id="3" name="コンテンツ プレースホルダー 2"/>
          <p:cNvSpPr>
            <a:spLocks noGrp="1"/>
          </p:cNvSpPr>
          <p:nvPr>
            <p:ph idx="1"/>
          </p:nvPr>
        </p:nvSpPr>
        <p:spPr>
          <a:xfrm>
            <a:off x="883894" y="1463764"/>
            <a:ext cx="10328589" cy="4559301"/>
          </a:xfrm>
        </p:spPr>
        <p:txBody>
          <a:bodyPr>
            <a:normAutofit lnSpcReduction="10000"/>
          </a:bodyPr>
          <a:lstStyle/>
          <a:p>
            <a:pPr marL="0" indent="0">
              <a:buNone/>
            </a:pPr>
            <a:endParaRPr lang="en-US" altLang="ja-JP" sz="4000" b="1" dirty="0">
              <a:solidFill>
                <a:srgbClr val="00B050"/>
              </a:solidFill>
            </a:endParaRPr>
          </a:p>
          <a:p>
            <a:pPr marL="0" indent="0">
              <a:buNone/>
            </a:pPr>
            <a:r>
              <a:rPr lang="ja-JP" altLang="en-US" sz="2800" b="0" i="0" dirty="0">
                <a:solidFill>
                  <a:schemeClr val="tx1"/>
                </a:solidFill>
                <a:effectLst/>
                <a:latin typeface="+mn-ea"/>
              </a:rPr>
              <a:t>事業者は、事業所の重要事項を事業所の見やすい場所に掲示することが義務付けられていましたが、令和７年４月からは、重要事項をウェブサイトにも掲載することが規定されます。</a:t>
            </a:r>
            <a:endParaRPr lang="en-US" altLang="ja-JP" sz="2800" b="0" i="0" dirty="0">
              <a:solidFill>
                <a:schemeClr val="tx1"/>
              </a:solidFill>
              <a:effectLst/>
              <a:latin typeface="+mn-ea"/>
            </a:endParaRPr>
          </a:p>
          <a:p>
            <a:pPr marL="0" indent="0">
              <a:buNone/>
            </a:pPr>
            <a:r>
              <a:rPr lang="ja-JP" altLang="en-US" sz="2800" dirty="0">
                <a:solidFill>
                  <a:schemeClr val="tx1"/>
                </a:solidFill>
                <a:latin typeface="+mn-ea"/>
              </a:rPr>
              <a:t>　</a:t>
            </a:r>
            <a:r>
              <a:rPr lang="en-US" altLang="ja-JP" sz="2800" dirty="0">
                <a:solidFill>
                  <a:schemeClr val="tx1"/>
                </a:solidFill>
                <a:latin typeface="+mn-ea"/>
              </a:rPr>
              <a:t>※</a:t>
            </a:r>
            <a:r>
              <a:rPr lang="ja-JP" altLang="en-US" sz="2800" b="0" i="0" dirty="0">
                <a:solidFill>
                  <a:schemeClr val="tx1"/>
                </a:solidFill>
                <a:effectLst/>
                <a:latin typeface="+mn-ea"/>
              </a:rPr>
              <a:t>ウェブサイトとは、法人のホームページ等又は介護サービス情報公表システムのことをいいます。</a:t>
            </a:r>
            <a:endParaRPr lang="en-US" altLang="ja-JP" sz="2800" b="0" i="0" dirty="0">
              <a:solidFill>
                <a:schemeClr val="tx1"/>
              </a:solidFill>
              <a:effectLst/>
              <a:latin typeface="+mn-ea"/>
            </a:endParaRPr>
          </a:p>
          <a:p>
            <a:pPr marL="0" indent="0">
              <a:buNone/>
            </a:pPr>
            <a:r>
              <a:rPr lang="ja-JP" altLang="en-US" sz="2800" dirty="0">
                <a:solidFill>
                  <a:schemeClr val="tx1"/>
                </a:solidFill>
                <a:latin typeface="+mn-ea"/>
              </a:rPr>
              <a:t>　令和７年３月３１日までに重要事項のウェブサイトへの掲載ができるように準備をお願いします。</a:t>
            </a:r>
            <a:endParaRPr lang="en-US" altLang="ja-JP" sz="2800" dirty="0">
              <a:solidFill>
                <a:schemeClr val="tx1"/>
              </a:solidFill>
              <a:latin typeface="+mn-ea"/>
            </a:endParaRPr>
          </a:p>
          <a:p>
            <a:pPr marL="0" indent="0">
              <a:buNone/>
            </a:pPr>
            <a:r>
              <a:rPr lang="ja-JP" altLang="en-US" sz="2800" dirty="0">
                <a:solidFill>
                  <a:schemeClr val="tx1"/>
                </a:solidFill>
                <a:latin typeface="+mn-ea"/>
              </a:rPr>
              <a:t>　</a:t>
            </a:r>
            <a:r>
              <a:rPr lang="en-US" altLang="ja-JP" sz="2800" b="0" i="0" dirty="0">
                <a:solidFill>
                  <a:schemeClr val="tx1"/>
                </a:solidFill>
                <a:effectLst/>
                <a:latin typeface="+mn-ea"/>
              </a:rPr>
              <a:t>※</a:t>
            </a:r>
            <a:r>
              <a:rPr lang="ja-JP" altLang="en-US" sz="2800" b="0" i="0" dirty="0">
                <a:solidFill>
                  <a:schemeClr val="tx1"/>
                </a:solidFill>
                <a:effectLst/>
                <a:latin typeface="+mn-ea"/>
              </a:rPr>
              <a:t>法人のホームページが無い等、ウェブサイトへの掲載が難しい事業者様につきましては、個別に市へご相談ください。</a:t>
            </a:r>
            <a:r>
              <a:rPr lang="ja-JP" altLang="en-US" sz="2800" dirty="0">
                <a:solidFill>
                  <a:schemeClr val="tx1"/>
                </a:solidFill>
                <a:latin typeface="+mn-ea"/>
              </a:rPr>
              <a:t>　</a:t>
            </a: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pic>
        <p:nvPicPr>
          <p:cNvPr id="2" name="録音したサウンド">
            <a:hlinkClick r:id="" action="ppaction://media"/>
            <a:extLst>
              <a:ext uri="{FF2B5EF4-FFF2-40B4-BE49-F238E27FC236}">
                <a16:creationId xmlns:a16="http://schemas.microsoft.com/office/drawing/2014/main" id="{C5C6746D-BD6D-4607-A655-4FBCC05108A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69191713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9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C6B177C-22A2-4E4F-9CF9-B26138A45681}"/>
              </a:ext>
            </a:extLst>
          </p:cNvPr>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sp>
        <p:nvSpPr>
          <p:cNvPr id="2" name="タイトル 1">
            <a:extLst>
              <a:ext uri="{FF2B5EF4-FFF2-40B4-BE49-F238E27FC236}">
                <a16:creationId xmlns:a16="http://schemas.microsoft.com/office/drawing/2014/main" id="{18C58502-78FF-40CA-BEF8-511E83C19CA2}"/>
              </a:ext>
            </a:extLst>
          </p:cNvPr>
          <p:cNvSpPr>
            <a:spLocks noGrp="1"/>
          </p:cNvSpPr>
          <p:nvPr>
            <p:ph type="title" idx="4294967295"/>
          </p:nvPr>
        </p:nvSpPr>
        <p:spPr>
          <a:xfrm>
            <a:off x="2112580" y="965200"/>
            <a:ext cx="8872538" cy="4090988"/>
          </a:xfrm>
        </p:spPr>
        <p:txBody>
          <a:bodyPr/>
          <a:lstStyle/>
          <a:p>
            <a:r>
              <a:rPr kumimoji="1" lang="ja-JP" altLang="en-US" sz="6000" dirty="0"/>
              <a:t>居宅介護支援事業所</a:t>
            </a:r>
            <a:br>
              <a:rPr kumimoji="1" lang="en-US" altLang="ja-JP" sz="6000" dirty="0"/>
            </a:br>
            <a:r>
              <a:rPr kumimoji="1" lang="ja-JP" altLang="en-US" sz="6000" dirty="0"/>
              <a:t>　　</a:t>
            </a:r>
            <a:br>
              <a:rPr kumimoji="1" lang="en-US" altLang="ja-JP" sz="6000" dirty="0"/>
            </a:br>
            <a:r>
              <a:rPr kumimoji="1" lang="ja-JP" altLang="en-US" sz="6000" dirty="0"/>
              <a:t>個別の変更点</a:t>
            </a:r>
            <a:br>
              <a:rPr kumimoji="1" lang="ja-JP" altLang="en-US" sz="4400" dirty="0"/>
            </a:br>
            <a:endParaRPr kumimoji="1" lang="ja-JP" altLang="en-US" dirty="0"/>
          </a:p>
        </p:txBody>
      </p:sp>
      <p:pic>
        <p:nvPicPr>
          <p:cNvPr id="3" name="録音したサウンド">
            <a:hlinkClick r:id="" action="ppaction://media"/>
            <a:extLst>
              <a:ext uri="{FF2B5EF4-FFF2-40B4-BE49-F238E27FC236}">
                <a16:creationId xmlns:a16="http://schemas.microsoft.com/office/drawing/2014/main" id="{C2B73446-EBDC-4236-99F8-AFA3D13C684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0152591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2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B82A0C-F0CD-4BAA-8011-50993AE143DF}"/>
              </a:ext>
            </a:extLst>
          </p:cNvPr>
          <p:cNvSpPr>
            <a:spLocks noGrp="1"/>
          </p:cNvSpPr>
          <p:nvPr>
            <p:ph type="title"/>
          </p:nvPr>
        </p:nvSpPr>
        <p:spPr>
          <a:xfrm>
            <a:off x="1393638" y="823734"/>
            <a:ext cx="9404723" cy="1400530"/>
          </a:xfrm>
        </p:spPr>
        <p:txBody>
          <a:bodyPr>
            <a:normAutofit/>
          </a:bodyPr>
          <a:lstStyle/>
          <a:p>
            <a:r>
              <a:rPr lang="ja-JP" altLang="ja-JP" sz="4400" b="1" kern="100" dirty="0">
                <a:effectLst/>
                <a:latin typeface="+mj-ea"/>
                <a:cs typeface="Times New Roman" panose="02020603050405020304" pitchFamily="18" charset="0"/>
              </a:rPr>
              <a:t>取扱件数の数え方</a:t>
            </a:r>
            <a:br>
              <a:rPr lang="ja-JP" altLang="ja-JP" sz="44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C0576175-3B05-4685-B3DE-7D1BABAECC01}"/>
              </a:ext>
            </a:extLst>
          </p:cNvPr>
          <p:cNvSpPr>
            <a:spLocks noGrp="1"/>
          </p:cNvSpPr>
          <p:nvPr>
            <p:ph idx="1"/>
          </p:nvPr>
        </p:nvSpPr>
        <p:spPr>
          <a:xfrm>
            <a:off x="947817" y="2017986"/>
            <a:ext cx="9850544" cy="4016279"/>
          </a:xfrm>
        </p:spPr>
        <p:txBody>
          <a:bodyPr/>
          <a:lstStyle/>
          <a:p>
            <a:pPr marL="0" indent="0" algn="just">
              <a:buNone/>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3200" kern="100" dirty="0">
                <a:solidFill>
                  <a:schemeClr val="tx1"/>
                </a:solidFill>
                <a:effectLst/>
                <a:latin typeface="+mj-ea"/>
                <a:ea typeface="+mj-ea"/>
                <a:cs typeface="Times New Roman" panose="02020603050405020304" pitchFamily="18" charset="0"/>
              </a:rPr>
              <a:t>取扱件数の算出に当たり要支援者については</a:t>
            </a:r>
          </a:p>
          <a:p>
            <a:pPr indent="0" algn="just">
              <a:buNone/>
            </a:pPr>
            <a:r>
              <a:rPr lang="ja-JP" altLang="en-US" sz="3200" kern="100" dirty="0">
                <a:solidFill>
                  <a:schemeClr val="tx1"/>
                </a:solidFill>
                <a:effectLst/>
                <a:latin typeface="+mj-ea"/>
                <a:ea typeface="+mj-ea"/>
                <a:cs typeface="Times New Roman" panose="02020603050405020304" pitchFamily="18" charset="0"/>
              </a:rPr>
              <a:t>　</a:t>
            </a:r>
            <a:r>
              <a:rPr lang="en-US" altLang="ja-JP" sz="3200" kern="100" dirty="0">
                <a:solidFill>
                  <a:schemeClr val="tx1"/>
                </a:solidFill>
                <a:effectLst/>
                <a:latin typeface="+mj-ea"/>
                <a:ea typeface="+mj-ea"/>
                <a:cs typeface="Times New Roman" panose="02020603050405020304" pitchFamily="18" charset="0"/>
              </a:rPr>
              <a:t>1/</a:t>
            </a:r>
            <a:r>
              <a:rPr lang="en-US" altLang="ja-JP" sz="3200" kern="100" dirty="0">
                <a:solidFill>
                  <a:srgbClr val="FF0000"/>
                </a:solidFill>
                <a:effectLst/>
                <a:latin typeface="+mj-ea"/>
                <a:ea typeface="+mj-ea"/>
                <a:cs typeface="Times New Roman" panose="02020603050405020304" pitchFamily="18" charset="0"/>
              </a:rPr>
              <a:t>2</a:t>
            </a:r>
            <a:r>
              <a:rPr lang="ja-JP" altLang="ja-JP" sz="3200" kern="100" dirty="0">
                <a:solidFill>
                  <a:schemeClr val="tx1"/>
                </a:solidFill>
                <a:effectLst/>
                <a:latin typeface="+mj-ea"/>
                <a:ea typeface="+mj-ea"/>
                <a:cs typeface="Times New Roman" panose="02020603050405020304" pitchFamily="18" charset="0"/>
              </a:rPr>
              <a:t>を乗じていたところ、</a:t>
            </a:r>
            <a:r>
              <a:rPr lang="en-US" altLang="ja-JP" sz="3200" kern="100" dirty="0">
                <a:solidFill>
                  <a:schemeClr val="tx1"/>
                </a:solidFill>
                <a:effectLst/>
                <a:latin typeface="+mj-ea"/>
                <a:ea typeface="+mj-ea"/>
                <a:cs typeface="Times New Roman" panose="02020603050405020304" pitchFamily="18" charset="0"/>
              </a:rPr>
              <a:t>1/</a:t>
            </a:r>
            <a:r>
              <a:rPr lang="en-US" altLang="ja-JP" sz="3200" kern="100" dirty="0">
                <a:solidFill>
                  <a:srgbClr val="FF0000"/>
                </a:solidFill>
                <a:effectLst/>
                <a:latin typeface="+mj-ea"/>
                <a:ea typeface="+mj-ea"/>
                <a:cs typeface="Times New Roman" panose="02020603050405020304" pitchFamily="18" charset="0"/>
              </a:rPr>
              <a:t>3</a:t>
            </a:r>
            <a:r>
              <a:rPr lang="ja-JP" altLang="ja-JP" sz="3200" kern="100" dirty="0">
                <a:solidFill>
                  <a:schemeClr val="tx1"/>
                </a:solidFill>
                <a:effectLst/>
                <a:latin typeface="+mj-ea"/>
                <a:ea typeface="+mj-ea"/>
                <a:cs typeface="Times New Roman" panose="02020603050405020304" pitchFamily="18" charset="0"/>
              </a:rPr>
              <a:t>を乗じて件数に加えることとする　</a:t>
            </a:r>
          </a:p>
          <a:p>
            <a:endParaRPr kumimoji="1" lang="ja-JP" altLang="en-US" dirty="0"/>
          </a:p>
        </p:txBody>
      </p:sp>
      <p:sp>
        <p:nvSpPr>
          <p:cNvPr id="4" name="スライド番号プレースホルダー 3">
            <a:extLst>
              <a:ext uri="{FF2B5EF4-FFF2-40B4-BE49-F238E27FC236}">
                <a16:creationId xmlns:a16="http://schemas.microsoft.com/office/drawing/2014/main" id="{F428A877-2184-4BFC-9AFB-9B2FD21CC78F}"/>
              </a:ext>
            </a:extLst>
          </p:cNvPr>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5" name="録音したサウンド">
            <a:hlinkClick r:id="" action="ppaction://media"/>
            <a:extLst>
              <a:ext uri="{FF2B5EF4-FFF2-40B4-BE49-F238E27FC236}">
                <a16:creationId xmlns:a16="http://schemas.microsoft.com/office/drawing/2014/main" id="{BC9C161A-9F77-4F3A-8883-26C6171B69B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82752602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2DBB75-6FF6-4124-8890-FB13B3DB3F36}"/>
              </a:ext>
            </a:extLst>
          </p:cNvPr>
          <p:cNvSpPr>
            <a:spLocks noGrp="1"/>
          </p:cNvSpPr>
          <p:nvPr>
            <p:ph type="title"/>
          </p:nvPr>
        </p:nvSpPr>
        <p:spPr>
          <a:xfrm>
            <a:off x="1393638" y="270933"/>
            <a:ext cx="9404723" cy="1400530"/>
          </a:xfrm>
        </p:spPr>
        <p:txBody>
          <a:bodyPr/>
          <a:lstStyle/>
          <a:p>
            <a:r>
              <a:rPr kumimoji="1" lang="ja-JP" altLang="en-US" dirty="0"/>
              <a:t>居宅介護支援費</a:t>
            </a:r>
          </a:p>
        </p:txBody>
      </p:sp>
      <p:sp>
        <p:nvSpPr>
          <p:cNvPr id="3" name="コンテンツ プレースホルダー 2">
            <a:extLst>
              <a:ext uri="{FF2B5EF4-FFF2-40B4-BE49-F238E27FC236}">
                <a16:creationId xmlns:a16="http://schemas.microsoft.com/office/drawing/2014/main" id="{1FF78149-BD9D-49C6-8384-341EA73E9312}"/>
              </a:ext>
            </a:extLst>
          </p:cNvPr>
          <p:cNvSpPr>
            <a:spLocks noGrp="1"/>
          </p:cNvSpPr>
          <p:nvPr>
            <p:ph idx="1"/>
          </p:nvPr>
        </p:nvSpPr>
        <p:spPr>
          <a:xfrm>
            <a:off x="491536" y="1876097"/>
            <a:ext cx="10720947" cy="4367048"/>
          </a:xfrm>
          <a:noFill/>
        </p:spPr>
        <p:txBody>
          <a:bodyPr>
            <a:normAutofit fontScale="85000" lnSpcReduction="20000"/>
          </a:bodyPr>
          <a:lstStyle/>
          <a:p>
            <a:pPr algn="just"/>
            <a:r>
              <a:rPr lang="ja-JP" altLang="ja-JP" sz="2800" b="1" kern="100" dirty="0">
                <a:solidFill>
                  <a:schemeClr val="tx1"/>
                </a:solidFill>
                <a:effectLst/>
                <a:latin typeface="+mn-ea"/>
                <a:ea typeface="+mn-ea"/>
                <a:cs typeface="Times New Roman" panose="02020603050405020304" pitchFamily="18" charset="0"/>
              </a:rPr>
              <a:t>居宅介護支援費Ⅰ</a:t>
            </a:r>
            <a:endParaRPr lang="ja-JP" altLang="ja-JP" sz="2800" kern="100" dirty="0">
              <a:solidFill>
                <a:schemeClr val="tx1"/>
              </a:solidFill>
              <a:effectLst/>
              <a:latin typeface="+mn-ea"/>
              <a:ea typeface="+mn-ea"/>
              <a:cs typeface="Times New Roman" panose="02020603050405020304" pitchFamily="18" charset="0"/>
            </a:endParaRPr>
          </a:p>
          <a:p>
            <a:pPr indent="0" algn="just">
              <a:buNone/>
            </a:pPr>
            <a:r>
              <a:rPr lang="ja-JP" altLang="ja-JP" sz="2800" kern="100" dirty="0">
                <a:solidFill>
                  <a:schemeClr val="tx1"/>
                </a:solidFill>
                <a:effectLst/>
                <a:latin typeface="+mn-ea"/>
                <a:ea typeface="+mn-ea"/>
                <a:cs typeface="Times New Roman" panose="02020603050405020304" pitchFamily="18" charset="0"/>
              </a:rPr>
              <a:t>取扱件数　</a:t>
            </a:r>
            <a:r>
              <a:rPr lang="en-US" altLang="ja-JP" sz="2800" kern="100" dirty="0">
                <a:solidFill>
                  <a:schemeClr val="tx1"/>
                </a:solidFill>
                <a:effectLst/>
                <a:latin typeface="+mn-ea"/>
                <a:ea typeface="+mn-ea"/>
                <a:cs typeface="Times New Roman" panose="02020603050405020304" pitchFamily="18" charset="0"/>
              </a:rPr>
              <a:t>40</a:t>
            </a:r>
            <a:r>
              <a:rPr lang="ja-JP" altLang="ja-JP" sz="2800" kern="100" dirty="0">
                <a:solidFill>
                  <a:schemeClr val="tx1"/>
                </a:solidFill>
                <a:effectLst/>
                <a:latin typeface="+mn-ea"/>
                <a:ea typeface="+mn-ea"/>
                <a:cs typeface="Times New Roman" panose="02020603050405020304" pitchFamily="18" charset="0"/>
              </a:rPr>
              <a:t>未満まで⇒</a:t>
            </a:r>
            <a:r>
              <a:rPr lang="en-US" altLang="ja-JP" sz="2800" kern="100" dirty="0">
                <a:solidFill>
                  <a:schemeClr val="tx1"/>
                </a:solidFill>
                <a:effectLst/>
                <a:latin typeface="+mn-ea"/>
                <a:ea typeface="+mn-ea"/>
                <a:cs typeface="Times New Roman" panose="02020603050405020304" pitchFamily="18" charset="0"/>
              </a:rPr>
              <a:t>45</a:t>
            </a:r>
            <a:r>
              <a:rPr lang="ja-JP" altLang="ja-JP" sz="2800" kern="100" dirty="0">
                <a:solidFill>
                  <a:schemeClr val="tx1"/>
                </a:solidFill>
                <a:effectLst/>
                <a:latin typeface="+mn-ea"/>
                <a:ea typeface="+mn-ea"/>
                <a:cs typeface="Times New Roman" panose="02020603050405020304" pitchFamily="18" charset="0"/>
              </a:rPr>
              <a:t>未満まで</a:t>
            </a:r>
          </a:p>
          <a:p>
            <a:pPr algn="just"/>
            <a:endParaRPr lang="ja-JP" altLang="ja-JP" sz="2800" kern="100" dirty="0">
              <a:solidFill>
                <a:schemeClr val="tx1"/>
              </a:solidFill>
              <a:effectLst/>
              <a:latin typeface="+mn-ea"/>
              <a:ea typeface="+mn-ea"/>
              <a:cs typeface="Times New Roman" panose="02020603050405020304" pitchFamily="18" charset="0"/>
            </a:endParaRPr>
          </a:p>
          <a:p>
            <a:pPr algn="just"/>
            <a:r>
              <a:rPr lang="ja-JP" altLang="ja-JP" sz="2800" b="1" kern="100" dirty="0">
                <a:solidFill>
                  <a:schemeClr val="tx1"/>
                </a:solidFill>
                <a:effectLst/>
                <a:latin typeface="+mn-ea"/>
                <a:ea typeface="+mn-ea"/>
                <a:cs typeface="Times New Roman" panose="02020603050405020304" pitchFamily="18" charset="0"/>
              </a:rPr>
              <a:t>居宅介護支援費Ⅱ</a:t>
            </a:r>
            <a:endParaRPr lang="ja-JP" altLang="ja-JP" sz="2800" kern="100" dirty="0">
              <a:solidFill>
                <a:schemeClr val="tx1"/>
              </a:solidFill>
              <a:effectLst/>
              <a:latin typeface="+mn-ea"/>
              <a:ea typeface="+mn-ea"/>
              <a:cs typeface="Times New Roman" panose="02020603050405020304" pitchFamily="18" charset="0"/>
            </a:endParaRPr>
          </a:p>
          <a:p>
            <a:pPr indent="0" algn="just">
              <a:buNone/>
            </a:pPr>
            <a:r>
              <a:rPr lang="ja-JP" altLang="ja-JP" sz="2800" kern="100" dirty="0">
                <a:solidFill>
                  <a:schemeClr val="tx1"/>
                </a:solidFill>
                <a:effectLst/>
                <a:latin typeface="+mn-ea"/>
                <a:ea typeface="+mn-ea"/>
                <a:cs typeface="Times New Roman" panose="02020603050405020304" pitchFamily="18" charset="0"/>
              </a:rPr>
              <a:t>取扱件数　</a:t>
            </a:r>
            <a:r>
              <a:rPr lang="en-US" altLang="ja-JP" sz="2800" kern="100" dirty="0">
                <a:solidFill>
                  <a:schemeClr val="tx1"/>
                </a:solidFill>
                <a:effectLst/>
                <a:latin typeface="+mn-ea"/>
                <a:ea typeface="+mn-ea"/>
                <a:cs typeface="Times New Roman" panose="02020603050405020304" pitchFamily="18" charset="0"/>
              </a:rPr>
              <a:t>45</a:t>
            </a:r>
            <a:r>
              <a:rPr lang="ja-JP" altLang="ja-JP" sz="2800" kern="100" dirty="0">
                <a:solidFill>
                  <a:schemeClr val="tx1"/>
                </a:solidFill>
                <a:effectLst/>
                <a:latin typeface="+mn-ea"/>
                <a:ea typeface="+mn-ea"/>
                <a:cs typeface="Times New Roman" panose="02020603050405020304" pitchFamily="18" charset="0"/>
              </a:rPr>
              <a:t>未満まで⇒</a:t>
            </a:r>
            <a:r>
              <a:rPr lang="en-US" altLang="ja-JP" sz="2800" kern="100" dirty="0">
                <a:solidFill>
                  <a:schemeClr val="tx1"/>
                </a:solidFill>
                <a:effectLst/>
                <a:latin typeface="+mn-ea"/>
                <a:ea typeface="+mn-ea"/>
                <a:cs typeface="Times New Roman" panose="02020603050405020304" pitchFamily="18" charset="0"/>
              </a:rPr>
              <a:t>50</a:t>
            </a:r>
            <a:r>
              <a:rPr lang="ja-JP" altLang="ja-JP" sz="2800" kern="100" dirty="0">
                <a:solidFill>
                  <a:schemeClr val="tx1"/>
                </a:solidFill>
                <a:effectLst/>
                <a:latin typeface="+mn-ea"/>
                <a:ea typeface="+mn-ea"/>
                <a:cs typeface="Times New Roman" panose="02020603050405020304" pitchFamily="18" charset="0"/>
              </a:rPr>
              <a:t>未満まで</a:t>
            </a:r>
          </a:p>
          <a:p>
            <a:pPr marL="0" indent="0" algn="just">
              <a:buNone/>
            </a:pPr>
            <a:r>
              <a:rPr lang="en-US" altLang="ja-JP" sz="2800" b="1" kern="100" dirty="0">
                <a:solidFill>
                  <a:schemeClr val="tx1"/>
                </a:solidFill>
                <a:effectLst/>
                <a:latin typeface="+mn-ea"/>
                <a:ea typeface="+mn-ea"/>
                <a:cs typeface="Times New Roman" panose="02020603050405020304" pitchFamily="18" charset="0"/>
              </a:rPr>
              <a:t> </a:t>
            </a:r>
            <a:endParaRPr lang="ja-JP" altLang="ja-JP" sz="2800" kern="100" dirty="0">
              <a:solidFill>
                <a:schemeClr val="tx1"/>
              </a:solidFill>
              <a:effectLst/>
              <a:latin typeface="+mn-ea"/>
              <a:ea typeface="+mn-ea"/>
              <a:cs typeface="Times New Roman" panose="02020603050405020304" pitchFamily="18" charset="0"/>
            </a:endParaRPr>
          </a:p>
          <a:p>
            <a:pPr marL="0" indent="0" algn="just">
              <a:buNone/>
            </a:pPr>
            <a:r>
              <a:rPr lang="ja-JP" altLang="ja-JP" sz="2800" b="1" kern="100" dirty="0">
                <a:solidFill>
                  <a:schemeClr val="tx1"/>
                </a:solidFill>
                <a:effectLst/>
                <a:latin typeface="+mn-ea"/>
                <a:ea typeface="+mn-ea"/>
                <a:cs typeface="Times New Roman" panose="02020603050405020304" pitchFamily="18" charset="0"/>
              </a:rPr>
              <a:t>　</a:t>
            </a:r>
            <a:r>
              <a:rPr lang="en-US" altLang="ja-JP" sz="2800" b="1" kern="100" dirty="0">
                <a:solidFill>
                  <a:schemeClr val="tx1"/>
                </a:solidFill>
                <a:effectLst/>
                <a:latin typeface="+mn-ea"/>
                <a:ea typeface="+mn-ea"/>
                <a:cs typeface="Times New Roman" panose="02020603050405020304" pitchFamily="18" charset="0"/>
              </a:rPr>
              <a:t>※</a:t>
            </a:r>
            <a:r>
              <a:rPr lang="ja-JP" altLang="ja-JP" sz="2800" kern="100" dirty="0">
                <a:solidFill>
                  <a:schemeClr val="tx1"/>
                </a:solidFill>
                <a:effectLst/>
                <a:latin typeface="+mn-ea"/>
                <a:ea typeface="+mn-ea"/>
                <a:cs typeface="Times New Roman" panose="02020603050405020304" pitchFamily="18" charset="0"/>
              </a:rPr>
              <a:t>居宅介護支援費Ⅱの要件について</a:t>
            </a:r>
          </a:p>
          <a:p>
            <a:pPr marL="0" indent="0" algn="just">
              <a:buNone/>
            </a:pPr>
            <a:r>
              <a:rPr lang="ja-JP" altLang="ja-JP" sz="2800" kern="100" dirty="0">
                <a:solidFill>
                  <a:schemeClr val="tx1"/>
                </a:solidFill>
                <a:effectLst/>
                <a:latin typeface="+mn-ea"/>
                <a:ea typeface="+mn-ea"/>
                <a:cs typeface="Times New Roman" panose="02020603050405020304" pitchFamily="18" charset="0"/>
              </a:rPr>
              <a:t>　　「情報通信機器の活用」</a:t>
            </a:r>
            <a:r>
              <a:rPr lang="ja-JP" altLang="ja-JP" sz="2800" kern="100" dirty="0">
                <a:solidFill>
                  <a:srgbClr val="FF0000"/>
                </a:solidFill>
                <a:effectLst/>
                <a:latin typeface="+mn-ea"/>
                <a:ea typeface="+mn-ea"/>
                <a:cs typeface="Times New Roman" panose="02020603050405020304" pitchFamily="18" charset="0"/>
              </a:rPr>
              <a:t>また</a:t>
            </a:r>
            <a:r>
              <a:rPr lang="ja-JP" altLang="ja-JP" sz="2800" kern="100" dirty="0">
                <a:solidFill>
                  <a:schemeClr val="tx1"/>
                </a:solidFill>
                <a:effectLst/>
                <a:latin typeface="+mn-ea"/>
                <a:ea typeface="+mn-ea"/>
                <a:cs typeface="Times New Roman" panose="02020603050405020304" pitchFamily="18" charset="0"/>
              </a:rPr>
              <a:t>は「事務職員の配置を行っていること」が要件であったところ、</a:t>
            </a:r>
          </a:p>
          <a:p>
            <a:pPr indent="0" algn="just">
              <a:buNone/>
            </a:pPr>
            <a:r>
              <a:rPr lang="ja-JP" altLang="en-US" sz="2800" kern="100" dirty="0">
                <a:solidFill>
                  <a:schemeClr val="tx1"/>
                </a:solidFill>
                <a:effectLst/>
                <a:latin typeface="+mn-ea"/>
                <a:ea typeface="+mn-ea"/>
                <a:cs typeface="Times New Roman" panose="02020603050405020304" pitchFamily="18" charset="0"/>
              </a:rPr>
              <a:t>　</a:t>
            </a:r>
            <a:r>
              <a:rPr lang="ja-JP" altLang="ja-JP" sz="2800" kern="100" dirty="0">
                <a:solidFill>
                  <a:schemeClr val="tx1"/>
                </a:solidFill>
                <a:effectLst/>
                <a:latin typeface="+mn-ea"/>
                <a:ea typeface="+mn-ea"/>
                <a:cs typeface="Times New Roman" panose="02020603050405020304" pitchFamily="18" charset="0"/>
              </a:rPr>
              <a:t>「ケアプランデータ連携システムを活用し、</a:t>
            </a:r>
            <a:r>
              <a:rPr lang="ja-JP" altLang="ja-JP" sz="2800" kern="100" dirty="0">
                <a:solidFill>
                  <a:srgbClr val="FF0000"/>
                </a:solidFill>
                <a:effectLst/>
                <a:latin typeface="+mn-ea"/>
                <a:ea typeface="+mn-ea"/>
                <a:cs typeface="Times New Roman" panose="02020603050405020304" pitchFamily="18" charset="0"/>
              </a:rPr>
              <a:t>かつ</a:t>
            </a:r>
            <a:r>
              <a:rPr lang="ja-JP" altLang="ja-JP" sz="2800" kern="100" dirty="0">
                <a:solidFill>
                  <a:schemeClr val="tx1"/>
                </a:solidFill>
                <a:effectLst/>
                <a:latin typeface="+mn-ea"/>
                <a:ea typeface="+mn-ea"/>
                <a:cs typeface="Times New Roman" panose="02020603050405020304" pitchFamily="18" charset="0"/>
              </a:rPr>
              <a:t>事務職員を配置」</a:t>
            </a:r>
            <a:r>
              <a:rPr lang="ja-JP" altLang="en-US" sz="2800" kern="100" dirty="0">
                <a:solidFill>
                  <a:schemeClr val="tx1"/>
                </a:solidFill>
                <a:effectLst/>
                <a:latin typeface="+mn-ea"/>
                <a:ea typeface="+mn-ea"/>
                <a:cs typeface="Times New Roman" panose="02020603050405020304" pitchFamily="18" charset="0"/>
              </a:rPr>
              <a:t>　　に変更</a:t>
            </a:r>
            <a:endParaRPr lang="ja-JP" altLang="ja-JP" sz="2800" kern="100" dirty="0">
              <a:solidFill>
                <a:schemeClr val="tx1"/>
              </a:solidFill>
              <a:effectLst/>
              <a:latin typeface="+mn-ea"/>
              <a:ea typeface="+mn-ea"/>
              <a:cs typeface="Times New Roman" panose="02020603050405020304" pitchFamily="18" charset="0"/>
            </a:endParaRPr>
          </a:p>
          <a:p>
            <a:endParaRPr kumimoji="1" lang="ja-JP" altLang="en-US" dirty="0"/>
          </a:p>
        </p:txBody>
      </p:sp>
      <p:sp>
        <p:nvSpPr>
          <p:cNvPr id="4" name="スライド番号プレースホルダー 3">
            <a:extLst>
              <a:ext uri="{FF2B5EF4-FFF2-40B4-BE49-F238E27FC236}">
                <a16:creationId xmlns:a16="http://schemas.microsoft.com/office/drawing/2014/main" id="{028887BF-6491-4984-9218-5231B7873A0C}"/>
              </a:ext>
            </a:extLst>
          </p:cNvPr>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5" name="録音したサウンド">
            <a:hlinkClick r:id="" action="ppaction://media"/>
            <a:extLst>
              <a:ext uri="{FF2B5EF4-FFF2-40B4-BE49-F238E27FC236}">
                <a16:creationId xmlns:a16="http://schemas.microsoft.com/office/drawing/2014/main" id="{24A3DF31-1942-4FF7-AA8C-C415F4AD80D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27251"/>
            <a:ext cx="487363" cy="487363"/>
          </a:xfrm>
          <a:prstGeom prst="rect">
            <a:avLst/>
          </a:prstGeom>
        </p:spPr>
      </p:pic>
    </p:spTree>
    <p:extLst>
      <p:ext uri="{BB962C8B-B14F-4D97-AF65-F5344CB8AC3E}">
        <p14:creationId xmlns:p14="http://schemas.microsoft.com/office/powerpoint/2010/main" val="108920859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6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5C0772-D6D1-477D-84BE-7EEC25CDD627}"/>
              </a:ext>
            </a:extLst>
          </p:cNvPr>
          <p:cNvSpPr>
            <a:spLocks noGrp="1"/>
          </p:cNvSpPr>
          <p:nvPr>
            <p:ph type="title"/>
          </p:nvPr>
        </p:nvSpPr>
        <p:spPr>
          <a:xfrm>
            <a:off x="1151747" y="772510"/>
            <a:ext cx="9404723" cy="969606"/>
          </a:xfrm>
        </p:spPr>
        <p:txBody>
          <a:bodyPr/>
          <a:lstStyle/>
          <a:p>
            <a:r>
              <a:rPr lang="ja-JP" altLang="ja-JP" sz="3200" b="1" kern="100" dirty="0">
                <a:effectLst/>
                <a:latin typeface="+mj-ea"/>
                <a:cs typeface="Times New Roman" panose="02020603050405020304" pitchFamily="18" charset="0"/>
              </a:rPr>
              <a:t>同</a:t>
            </a:r>
            <a:r>
              <a:rPr lang="ja-JP" altLang="ja-JP" sz="3200" b="1" kern="100" dirty="0">
                <a:latin typeface="+mj-ea"/>
                <a:cs typeface="Times New Roman" panose="02020603050405020304" pitchFamily="18" charset="0"/>
              </a:rPr>
              <a:t>一建物に居住する利用者へのケアマネジメント</a:t>
            </a:r>
            <a:endParaRPr kumimoji="1" lang="ja-JP" altLang="en-US" sz="3200" dirty="0">
              <a:latin typeface="+mj-ea"/>
            </a:endParaRPr>
          </a:p>
        </p:txBody>
      </p:sp>
      <p:sp>
        <p:nvSpPr>
          <p:cNvPr id="3" name="コンテンツ プレースホルダー 2">
            <a:extLst>
              <a:ext uri="{FF2B5EF4-FFF2-40B4-BE49-F238E27FC236}">
                <a16:creationId xmlns:a16="http://schemas.microsoft.com/office/drawing/2014/main" id="{6CF6420A-74F3-4D48-929C-8774180F8A48}"/>
              </a:ext>
            </a:extLst>
          </p:cNvPr>
          <p:cNvSpPr>
            <a:spLocks noGrp="1"/>
          </p:cNvSpPr>
          <p:nvPr>
            <p:ph idx="1"/>
          </p:nvPr>
        </p:nvSpPr>
        <p:spPr>
          <a:xfrm>
            <a:off x="843694" y="2017987"/>
            <a:ext cx="10052904" cy="4230414"/>
          </a:xfrm>
        </p:spPr>
        <p:txBody>
          <a:bodyPr>
            <a:normAutofit fontScale="85000" lnSpcReduction="20000"/>
          </a:bodyPr>
          <a:lstStyle/>
          <a:p>
            <a:pPr marL="0" indent="0" algn="just">
              <a:buNone/>
            </a:pPr>
            <a:r>
              <a:rPr lang="ja-JP" altLang="en-US" sz="3400" kern="100" dirty="0">
                <a:solidFill>
                  <a:schemeClr val="tx1"/>
                </a:solidFill>
                <a:effectLst/>
                <a:latin typeface="+mn-ea"/>
                <a:ea typeface="+mn-ea"/>
                <a:cs typeface="Times New Roman" panose="02020603050405020304" pitchFamily="18" charset="0"/>
              </a:rPr>
              <a:t>①指定居宅介護支援事業所の所在する建物と同一の敷地内</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latin typeface="+mn-ea"/>
                <a:ea typeface="+mn-ea"/>
                <a:cs typeface="Times New Roman" panose="02020603050405020304" pitchFamily="18" charset="0"/>
              </a:rPr>
              <a:t>②隣接する敷地内の建物</a:t>
            </a:r>
            <a:endParaRPr lang="en-US" altLang="ja-JP" sz="3400" kern="100" dirty="0">
              <a:solidFill>
                <a:schemeClr val="tx1"/>
              </a:solidFill>
              <a:latin typeface="+mn-ea"/>
              <a:ea typeface="+mn-ea"/>
              <a:cs typeface="Times New Roman" panose="02020603050405020304" pitchFamily="18" charset="0"/>
            </a:endParaRPr>
          </a:p>
          <a:p>
            <a:pPr marL="0" indent="0" algn="just">
              <a:buNone/>
            </a:pPr>
            <a:r>
              <a:rPr lang="ja-JP" altLang="en-US" sz="3400" kern="100" dirty="0">
                <a:solidFill>
                  <a:schemeClr val="tx1"/>
                </a:solidFill>
                <a:effectLst/>
                <a:latin typeface="+mn-ea"/>
                <a:ea typeface="+mn-ea"/>
                <a:cs typeface="Times New Roman" panose="02020603050405020304" pitchFamily="18" charset="0"/>
              </a:rPr>
              <a:t>③指定居宅介護支援事業所と同一の建物</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latin typeface="+mn-ea"/>
                <a:ea typeface="+mn-ea"/>
                <a:cs typeface="Times New Roman" panose="02020603050405020304" pitchFamily="18" charset="0"/>
              </a:rPr>
              <a:t>④当該居宅介護支援事業所における１月あたりの利用者が同一の建物に２０人以上居住する建物</a:t>
            </a:r>
            <a:endParaRPr lang="en-US" altLang="ja-JP" sz="3400" kern="100" dirty="0">
              <a:solidFill>
                <a:schemeClr val="tx1"/>
              </a:solidFill>
              <a:latin typeface="+mn-ea"/>
              <a:ea typeface="+mn-ea"/>
              <a:cs typeface="Times New Roman" panose="02020603050405020304" pitchFamily="18" charset="0"/>
            </a:endParaRPr>
          </a:p>
          <a:p>
            <a:pPr algn="just"/>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effectLst/>
                <a:latin typeface="+mn-ea"/>
                <a:ea typeface="+mn-ea"/>
                <a:cs typeface="Times New Roman" panose="02020603050405020304" pitchFamily="18" charset="0"/>
              </a:rPr>
              <a:t>上記に居住する利用者に対して指定居宅介護支援を行った場合は減算となります。</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200" kern="100" dirty="0">
                <a:latin typeface="+mn-ea"/>
                <a:ea typeface="+mn-ea"/>
                <a:cs typeface="Times New Roman" panose="02020603050405020304" pitchFamily="18" charset="0"/>
              </a:rPr>
              <a:t>　</a:t>
            </a:r>
            <a:endParaRPr kumimoji="1" lang="ja-JP" altLang="en-US" dirty="0"/>
          </a:p>
        </p:txBody>
      </p:sp>
      <p:sp>
        <p:nvSpPr>
          <p:cNvPr id="4" name="スライド番号プレースホルダー 3">
            <a:extLst>
              <a:ext uri="{FF2B5EF4-FFF2-40B4-BE49-F238E27FC236}">
                <a16:creationId xmlns:a16="http://schemas.microsoft.com/office/drawing/2014/main" id="{61A6A17D-CA4B-4347-83E7-7013F9942B86}"/>
              </a:ext>
            </a:extLst>
          </p:cNvPr>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pic>
        <p:nvPicPr>
          <p:cNvPr id="5" name="録音したサウンド">
            <a:hlinkClick r:id="" action="ppaction://media"/>
            <a:extLst>
              <a:ext uri="{FF2B5EF4-FFF2-40B4-BE49-F238E27FC236}">
                <a16:creationId xmlns:a16="http://schemas.microsoft.com/office/drawing/2014/main" id="{84B5C852-007D-4FD6-95C4-BFE75B306A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86367696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C61E86-669A-4CE7-B7F0-0BEA7EDFF446}"/>
              </a:ext>
            </a:extLst>
          </p:cNvPr>
          <p:cNvSpPr>
            <a:spLocks noGrp="1"/>
          </p:cNvSpPr>
          <p:nvPr>
            <p:ph type="title"/>
          </p:nvPr>
        </p:nvSpPr>
        <p:spPr>
          <a:xfrm>
            <a:off x="1024053" y="816785"/>
            <a:ext cx="9601196" cy="1303867"/>
          </a:xfrm>
        </p:spPr>
        <p:txBody>
          <a:bodyPr>
            <a:normAutofit fontScale="90000"/>
          </a:bodyPr>
          <a:lstStyle/>
          <a:p>
            <a:r>
              <a:rPr lang="ja-JP" altLang="ja-JP" sz="3600" b="1" kern="100" dirty="0">
                <a:effectLst/>
                <a:latin typeface="+mj-ea"/>
                <a:cs typeface="Times New Roman" panose="02020603050405020304" pitchFamily="18" charset="0"/>
              </a:rPr>
              <a:t>運営に関する基準</a:t>
            </a:r>
            <a:br>
              <a:rPr lang="ja-JP" altLang="ja-JP" sz="3600" kern="100" dirty="0">
                <a:effectLst/>
                <a:latin typeface="+mj-ea"/>
                <a:cs typeface="Times New Roman" panose="02020603050405020304" pitchFamily="18" charset="0"/>
              </a:rPr>
            </a:br>
            <a:r>
              <a:rPr lang="ja-JP" altLang="ja-JP" sz="3600" b="1" kern="100" dirty="0">
                <a:effectLst/>
                <a:latin typeface="+mj-ea"/>
                <a:cs typeface="Times New Roman" panose="02020603050405020304" pitchFamily="18" charset="0"/>
              </a:rPr>
              <a:t>内容及び手続の説明及び同意</a:t>
            </a:r>
            <a:b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13DC1596-23F2-4C4D-8415-7B099D053064}"/>
              </a:ext>
            </a:extLst>
          </p:cNvPr>
          <p:cNvSpPr>
            <a:spLocks noGrp="1"/>
          </p:cNvSpPr>
          <p:nvPr>
            <p:ph idx="1"/>
          </p:nvPr>
        </p:nvSpPr>
        <p:spPr>
          <a:xfrm>
            <a:off x="874060" y="1964267"/>
            <a:ext cx="9175794" cy="4893733"/>
          </a:xfrm>
        </p:spPr>
        <p:txBody>
          <a:bodyPr/>
          <a:lstStyle/>
          <a:p>
            <a:pPr marL="0" indent="0" algn="just">
              <a:buNone/>
            </a:pPr>
            <a:r>
              <a:rPr lang="ja-JP" altLang="ja-JP" sz="2800" kern="100" dirty="0">
                <a:solidFill>
                  <a:schemeClr val="tx1"/>
                </a:solidFill>
                <a:effectLst/>
                <a:latin typeface="+mn-ea"/>
                <a:ea typeface="+mn-ea"/>
                <a:cs typeface="Times New Roman" panose="02020603050405020304" pitchFamily="18" charset="0"/>
              </a:rPr>
              <a:t>居宅サービス計画の作成にあたって</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複数の指定居宅サービス事業所等の紹介</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居宅サービス計画原案に位置付けた指定居宅サービス事業所等の選定理由の説明</a:t>
            </a:r>
          </a:p>
          <a:p>
            <a:pPr marL="0" indent="0" algn="just">
              <a:buNone/>
            </a:pPr>
            <a:r>
              <a:rPr lang="ja-JP" altLang="en-US" sz="2800" kern="100" dirty="0">
                <a:solidFill>
                  <a:schemeClr val="tx1"/>
                </a:solidFill>
                <a:latin typeface="+mn-ea"/>
                <a:ea typeface="+mn-ea"/>
                <a:cs typeface="Times New Roman" panose="02020603050405020304" pitchFamily="18" charset="0"/>
              </a:rPr>
              <a:t>を求められる</a:t>
            </a:r>
            <a:r>
              <a:rPr lang="ja-JP" altLang="ja-JP" sz="2800" kern="100" dirty="0">
                <a:solidFill>
                  <a:schemeClr val="tx1"/>
                </a:solidFill>
                <a:effectLst/>
                <a:latin typeface="+mn-ea"/>
                <a:ea typeface="+mn-ea"/>
                <a:cs typeface="Times New Roman" panose="02020603050405020304" pitchFamily="18" charset="0"/>
              </a:rPr>
              <a:t>説明を行い、理解したことについて利用申込者から署名を得ることが望ましい。</a:t>
            </a:r>
          </a:p>
          <a:p>
            <a:endParaRPr kumimoji="1" lang="ja-JP" altLang="en-US" dirty="0"/>
          </a:p>
        </p:txBody>
      </p:sp>
      <p:sp>
        <p:nvSpPr>
          <p:cNvPr id="4" name="スライド番号プレースホルダー 3">
            <a:extLst>
              <a:ext uri="{FF2B5EF4-FFF2-40B4-BE49-F238E27FC236}">
                <a16:creationId xmlns:a16="http://schemas.microsoft.com/office/drawing/2014/main" id="{CC930F6C-2B36-4EF0-B576-33F74124E02A}"/>
              </a:ext>
            </a:extLst>
          </p:cNvPr>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録音したサウンド">
            <a:hlinkClick r:id="" action="ppaction://media"/>
            <a:extLst>
              <a:ext uri="{FF2B5EF4-FFF2-40B4-BE49-F238E27FC236}">
                <a16:creationId xmlns:a16="http://schemas.microsoft.com/office/drawing/2014/main" id="{181E16DD-183D-4C2A-A325-9AFDB0105C2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28834745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1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72193B7-EEF1-4F4E-8A0F-5F58A9B40C8E}"/>
              </a:ext>
            </a:extLst>
          </p:cNvPr>
          <p:cNvSpPr>
            <a:spLocks noGrp="1"/>
          </p:cNvSpPr>
          <p:nvPr>
            <p:ph type="title"/>
          </p:nvPr>
        </p:nvSpPr>
        <p:spPr>
          <a:xfrm>
            <a:off x="677414" y="525934"/>
            <a:ext cx="9404723" cy="959223"/>
          </a:xfrm>
        </p:spPr>
        <p:txBody>
          <a:bodyPr>
            <a:normAutofit/>
          </a:bodyPr>
          <a:lstStyle/>
          <a:p>
            <a:r>
              <a:rPr lang="ja-JP" altLang="ja-JP" sz="3100" b="1" kern="100" dirty="0">
                <a:effectLst/>
                <a:latin typeface="+mn-ea"/>
                <a:ea typeface="+mn-ea"/>
                <a:cs typeface="Times New Roman" panose="02020603050405020304" pitchFamily="18" charset="0"/>
              </a:rPr>
              <a:t>前６ヶ月間</a:t>
            </a:r>
            <a:r>
              <a:rPr lang="ja-JP" altLang="en-US" sz="3100" b="1" kern="100" dirty="0">
                <a:effectLst/>
                <a:latin typeface="+mn-ea"/>
                <a:ea typeface="+mn-ea"/>
                <a:cs typeface="Times New Roman" panose="02020603050405020304" pitchFamily="18" charset="0"/>
              </a:rPr>
              <a:t>の割合について</a:t>
            </a:r>
            <a:endParaRPr kumimoji="1" lang="ja-JP" altLang="en-US" dirty="0">
              <a:latin typeface="メイリオ" panose="020B0604030504040204" pitchFamily="50" charset="-128"/>
              <a:ea typeface="メイリオ" panose="020B0604030504040204" pitchFamily="50" charset="-128"/>
            </a:endParaRPr>
          </a:p>
        </p:txBody>
      </p:sp>
      <p:sp>
        <p:nvSpPr>
          <p:cNvPr id="3" name="コンテンツ プレースホルダー 2">
            <a:extLst>
              <a:ext uri="{FF2B5EF4-FFF2-40B4-BE49-F238E27FC236}">
                <a16:creationId xmlns:a16="http://schemas.microsoft.com/office/drawing/2014/main" id="{D98F258C-B6DE-4048-B24B-32D205B881C0}"/>
              </a:ext>
            </a:extLst>
          </p:cNvPr>
          <p:cNvSpPr>
            <a:spLocks noGrp="1"/>
          </p:cNvSpPr>
          <p:nvPr>
            <p:ph idx="1"/>
          </p:nvPr>
        </p:nvSpPr>
        <p:spPr>
          <a:xfrm>
            <a:off x="372534" y="1896533"/>
            <a:ext cx="10252716" cy="4088905"/>
          </a:xfrm>
        </p:spPr>
        <p:txBody>
          <a:bodyPr/>
          <a:lstStyle/>
          <a:p>
            <a:pPr marL="342900" lvl="0" indent="-342900" algn="just">
              <a:buFont typeface="+mj-ea"/>
              <a:buAutoNum type="circleNumDbPlain"/>
            </a:pPr>
            <a:endParaRPr lang="en-US" altLang="ja-JP" sz="2400" kern="100" dirty="0">
              <a:solidFill>
                <a:schemeClr val="tx1"/>
              </a:solidFill>
              <a:latin typeface="+mn-ea"/>
              <a:cs typeface="Times New Roman" panose="02020603050405020304" pitchFamily="18" charset="0"/>
            </a:endParaRPr>
          </a:p>
          <a:p>
            <a:pPr marL="342900" indent="-342900" algn="just">
              <a:buFont typeface="+mj-ea"/>
              <a:buAutoNum type="circleNumDbPlain"/>
            </a:pPr>
            <a:r>
              <a:rPr lang="ja-JP" altLang="en-US" sz="2400" kern="100" dirty="0">
                <a:solidFill>
                  <a:schemeClr val="tx1"/>
                </a:solidFill>
                <a:effectLst/>
                <a:latin typeface="+mn-ea"/>
                <a:ea typeface="+mn-ea"/>
                <a:cs typeface="Times New Roman" panose="02020603050405020304" pitchFamily="18" charset="0"/>
              </a:rPr>
              <a:t>前６ヶ月間の居宅介護支援事業所の</a:t>
            </a:r>
            <a:r>
              <a:rPr lang="ja-JP" altLang="ja-JP" sz="2400" kern="100" dirty="0">
                <a:solidFill>
                  <a:schemeClr val="tx1"/>
                </a:solidFill>
                <a:effectLst/>
                <a:latin typeface="+mn-ea"/>
                <a:ea typeface="+mn-ea"/>
                <a:cs typeface="Times New Roman" panose="02020603050405020304" pitchFamily="18" charset="0"/>
              </a:rPr>
              <a:t>作成された居宅サービス計画の総数のうち、訪問介護、通所介護、福祉用具貸与及び地域密着型通所介護の数が占める割合</a:t>
            </a:r>
          </a:p>
          <a:p>
            <a:pPr marL="342900" indent="-342900" algn="just">
              <a:buFont typeface="+mj-ea"/>
              <a:buAutoNum type="circleNumDbPlain"/>
            </a:pPr>
            <a:r>
              <a:rPr lang="ja-JP" altLang="en-US" sz="2400" kern="100" dirty="0">
                <a:solidFill>
                  <a:schemeClr val="tx1"/>
                </a:solidFill>
                <a:effectLst/>
                <a:latin typeface="+mn-ea"/>
                <a:ea typeface="+mn-ea"/>
                <a:cs typeface="Times New Roman" panose="02020603050405020304" pitchFamily="18" charset="0"/>
              </a:rPr>
              <a:t>前６ヶ月間の居宅介護支援事業所の</a:t>
            </a:r>
            <a:r>
              <a:rPr lang="ja-JP" altLang="ja-JP" sz="2400" kern="100" dirty="0">
                <a:solidFill>
                  <a:schemeClr val="tx1"/>
                </a:solidFill>
                <a:effectLst/>
                <a:latin typeface="+mn-ea"/>
                <a:ea typeface="+mn-ea"/>
                <a:cs typeface="Times New Roman" panose="02020603050405020304" pitchFamily="18" charset="0"/>
              </a:rPr>
              <a:t>作成された居宅サービス計画の訪問介護、通所介護、福祉用具貸与及び地域密着型通所介護ごとに算出した同一のサービス事業所の割合（上位３位まで）</a:t>
            </a:r>
          </a:p>
          <a:p>
            <a:pPr marL="0" indent="0" algn="just">
              <a:buNone/>
            </a:pPr>
            <a:r>
              <a:rPr lang="ja-JP" altLang="ja-JP" sz="2400" kern="100" dirty="0">
                <a:solidFill>
                  <a:schemeClr val="tx1"/>
                </a:solidFill>
                <a:effectLst/>
                <a:latin typeface="+mn-ea"/>
                <a:ea typeface="+mn-ea"/>
                <a:cs typeface="Times New Roman" panose="02020603050405020304" pitchFamily="18" charset="0"/>
              </a:rPr>
              <a:t>を説明し、理解を得るように努めなくてはならない。</a:t>
            </a:r>
          </a:p>
          <a:p>
            <a:endParaRPr kumimoji="1" lang="ja-JP" altLang="en-US" dirty="0"/>
          </a:p>
        </p:txBody>
      </p:sp>
      <p:sp>
        <p:nvSpPr>
          <p:cNvPr id="4" name="スライド番号プレースホルダー 3">
            <a:extLst>
              <a:ext uri="{FF2B5EF4-FFF2-40B4-BE49-F238E27FC236}">
                <a16:creationId xmlns:a16="http://schemas.microsoft.com/office/drawing/2014/main" id="{F5458A82-36E4-44AA-A8FD-A5D532456F13}"/>
              </a:ext>
            </a:extLst>
          </p:cNvPr>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pic>
        <p:nvPicPr>
          <p:cNvPr id="6" name="録音したサウンド">
            <a:hlinkClick r:id="" action="ppaction://media"/>
            <a:extLst>
              <a:ext uri="{FF2B5EF4-FFF2-40B4-BE49-F238E27FC236}">
                <a16:creationId xmlns:a16="http://schemas.microsoft.com/office/drawing/2014/main" id="{E15B0531-E7C9-4432-AF30-CA36C322027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85587" y="0"/>
            <a:ext cx="487363" cy="487363"/>
          </a:xfrm>
          <a:prstGeom prst="rect">
            <a:avLst/>
          </a:prstGeom>
        </p:spPr>
      </p:pic>
    </p:spTree>
    <p:extLst>
      <p:ext uri="{BB962C8B-B14F-4D97-AF65-F5344CB8AC3E}">
        <p14:creationId xmlns:p14="http://schemas.microsoft.com/office/powerpoint/2010/main" val="17235104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66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5122">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B36BFE-6184-47CA-8701-4BA0B3358F4C}"/>
              </a:ext>
            </a:extLst>
          </p:cNvPr>
          <p:cNvSpPr>
            <a:spLocks noGrp="1"/>
          </p:cNvSpPr>
          <p:nvPr>
            <p:ph type="title"/>
          </p:nvPr>
        </p:nvSpPr>
        <p:spPr>
          <a:xfrm>
            <a:off x="811791" y="455717"/>
            <a:ext cx="9404723" cy="1400530"/>
          </a:xfrm>
        </p:spPr>
        <p:txBody>
          <a:bodyPr/>
          <a:lstStyle/>
          <a:p>
            <a:r>
              <a:rPr lang="ja-JP" altLang="ja-JP" sz="4000" b="1" kern="100" dirty="0">
                <a:effectLst/>
                <a:latin typeface="+mj-ea"/>
                <a:cs typeface="Times New Roman" panose="02020603050405020304" pitchFamily="18" charset="0"/>
              </a:rPr>
              <a:t>モニタリングについて</a:t>
            </a:r>
            <a:br>
              <a:rPr lang="ja-JP" altLang="ja-JP" sz="4000" kern="100" dirty="0">
                <a:effectLst/>
                <a:latin typeface="+mj-ea"/>
                <a:cs typeface="Times New Roman" panose="02020603050405020304" pitchFamily="18" charset="0"/>
              </a:rPr>
            </a:br>
            <a:endParaRPr kumimoji="1" lang="ja-JP" altLang="en-US" sz="4000" dirty="0">
              <a:latin typeface="+mj-ea"/>
            </a:endParaRPr>
          </a:p>
        </p:txBody>
      </p:sp>
      <p:sp>
        <p:nvSpPr>
          <p:cNvPr id="3" name="コンテンツ プレースホルダー 2">
            <a:extLst>
              <a:ext uri="{FF2B5EF4-FFF2-40B4-BE49-F238E27FC236}">
                <a16:creationId xmlns:a16="http://schemas.microsoft.com/office/drawing/2014/main" id="{0ACD8089-26EF-445B-AA0D-F5B8F34716CE}"/>
              </a:ext>
            </a:extLst>
          </p:cNvPr>
          <p:cNvSpPr>
            <a:spLocks noGrp="1"/>
          </p:cNvSpPr>
          <p:nvPr>
            <p:ph idx="1"/>
          </p:nvPr>
        </p:nvSpPr>
        <p:spPr>
          <a:xfrm>
            <a:off x="457200" y="1856247"/>
            <a:ext cx="10625003" cy="4252453"/>
          </a:xfrm>
        </p:spPr>
        <p:txBody>
          <a:bodyPr>
            <a:normAutofit fontScale="92500" lnSpcReduction="10000"/>
          </a:bodyPr>
          <a:lstStyle/>
          <a:p>
            <a:pPr marL="0" indent="0" algn="just">
              <a:buNone/>
            </a:pPr>
            <a:r>
              <a:rPr lang="ja-JP" altLang="en-US" sz="2400" kern="100" dirty="0">
                <a:effectLst/>
                <a:latin typeface="+mn-ea"/>
                <a:ea typeface="+mn-ea"/>
                <a:cs typeface="Times New Roman" panose="02020603050405020304" pitchFamily="18" charset="0"/>
              </a:rPr>
              <a:t>　</a:t>
            </a:r>
            <a:r>
              <a:rPr lang="ja-JP" altLang="ja-JP" sz="2800" kern="100" dirty="0">
                <a:solidFill>
                  <a:schemeClr val="tx1"/>
                </a:solidFill>
                <a:effectLst/>
                <a:latin typeface="+mn-ea"/>
                <a:ea typeface="+mn-ea"/>
                <a:cs typeface="Times New Roman" panose="02020603050405020304" pitchFamily="18" charset="0"/>
              </a:rPr>
              <a:t>２</a:t>
            </a:r>
            <a:r>
              <a:rPr lang="ja-JP" altLang="en-US" sz="2800" kern="100" dirty="0">
                <a:solidFill>
                  <a:schemeClr val="tx1"/>
                </a:solidFill>
                <a:effectLst/>
                <a:latin typeface="+mn-ea"/>
                <a:ea typeface="+mn-ea"/>
                <a:cs typeface="Times New Roman" panose="02020603050405020304" pitchFamily="18" charset="0"/>
              </a:rPr>
              <a:t>か月</a:t>
            </a:r>
            <a:r>
              <a:rPr lang="ja-JP" altLang="ja-JP" sz="2800" kern="100" dirty="0">
                <a:solidFill>
                  <a:schemeClr val="tx1"/>
                </a:solidFill>
                <a:effectLst/>
                <a:latin typeface="+mn-ea"/>
                <a:ea typeface="+mn-ea"/>
                <a:cs typeface="Times New Roman" panose="02020603050405020304" pitchFamily="18" charset="0"/>
              </a:rPr>
              <a:t>に１回はテレビ電話装置等を活用して面接を行うことができる</a:t>
            </a:r>
            <a:endParaRPr lang="ja-JP" altLang="ja-JP" sz="28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p>
            <a:pPr marL="0" indent="0" algn="just">
              <a:buNone/>
            </a:pPr>
            <a:r>
              <a:rPr lang="ja-JP" altLang="ja-JP" sz="2800" kern="100" dirty="0">
                <a:solidFill>
                  <a:schemeClr val="tx1"/>
                </a:solidFill>
                <a:effectLst/>
                <a:latin typeface="+mn-ea"/>
                <a:ea typeface="+mn-ea"/>
                <a:cs typeface="Times New Roman" panose="02020603050405020304" pitchFamily="18" charset="0"/>
              </a:rPr>
              <a:t>留意事項</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文書により利用者の同意</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利用者の心身の状況が安定していること</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利用者の居宅において対面で面接を行う場合と同程度の対応ができる</a:t>
            </a:r>
            <a:r>
              <a:rPr lang="ja-JP" altLang="en-US" sz="2800" kern="100" dirty="0">
                <a:solidFill>
                  <a:schemeClr val="tx1"/>
                </a:solidFill>
                <a:effectLst/>
                <a:latin typeface="+mn-ea"/>
                <a:ea typeface="+mn-ea"/>
                <a:cs typeface="Times New Roman" panose="02020603050405020304" pitchFamily="18" charset="0"/>
              </a:rPr>
              <a:t>こと</a:t>
            </a:r>
            <a:endParaRPr lang="ja-JP" altLang="ja-JP" sz="2800" kern="100" dirty="0">
              <a:solidFill>
                <a:schemeClr val="tx1"/>
              </a:solidFill>
              <a:effectLst/>
              <a:latin typeface="+mn-ea"/>
              <a:ea typeface="+mn-ea"/>
              <a:cs typeface="Times New Roman" panose="02020603050405020304" pitchFamily="18" charset="0"/>
            </a:endParaRP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画面越しでは確認できない利用者の情報についてはサービス事業所の担当者からの情報提供により補完</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主治の医師、担当者その他の関係者の同意を得ること</a:t>
            </a:r>
            <a:endParaRPr lang="ja-JP" altLang="ja-JP" sz="28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a:extLst>
              <a:ext uri="{FF2B5EF4-FFF2-40B4-BE49-F238E27FC236}">
                <a16:creationId xmlns:a16="http://schemas.microsoft.com/office/drawing/2014/main" id="{52A5D77E-BD21-48B1-890D-C29E16010DDF}"/>
              </a:ext>
            </a:extLst>
          </p:cNvPr>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5" name="録音したサウンド">
            <a:hlinkClick r:id="" action="ppaction://media"/>
            <a:extLst>
              <a:ext uri="{FF2B5EF4-FFF2-40B4-BE49-F238E27FC236}">
                <a16:creationId xmlns:a16="http://schemas.microsoft.com/office/drawing/2014/main" id="{02789BBA-12DD-4D79-81F8-DE499CD01FA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7608310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33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87C410-0F36-41B6-91F4-0A2FF018A3A1}"/>
              </a:ext>
            </a:extLst>
          </p:cNvPr>
          <p:cNvSpPr>
            <a:spLocks noGrp="1"/>
          </p:cNvSpPr>
          <p:nvPr>
            <p:ph type="title"/>
          </p:nvPr>
        </p:nvSpPr>
        <p:spPr>
          <a:xfrm>
            <a:off x="900397" y="967699"/>
            <a:ext cx="9404723" cy="1400530"/>
          </a:xfrm>
        </p:spPr>
        <p:txBody>
          <a:bodyPr>
            <a:normAutofit fontScale="90000"/>
          </a:bodyPr>
          <a:lstStyle/>
          <a:p>
            <a:r>
              <a:rPr lang="ja-JP" altLang="ja-JP" b="1" kern="100" dirty="0">
                <a:effectLst/>
                <a:latin typeface="+mj-ea"/>
                <a:cs typeface="Times New Roman" panose="02020603050405020304" pitchFamily="18" charset="0"/>
              </a:rPr>
              <a:t>福祉用具</a:t>
            </a:r>
            <a:br>
              <a:rPr lang="ja-JP" altLang="ja-JP" kern="100" dirty="0">
                <a:effectLst/>
                <a:latin typeface="+mj-ea"/>
                <a:cs typeface="Times New Roman" panose="02020603050405020304" pitchFamily="18" charset="0"/>
              </a:rPr>
            </a:br>
            <a:r>
              <a:rPr lang="ja-JP" altLang="ja-JP" b="1" kern="100" dirty="0">
                <a:effectLst/>
                <a:latin typeface="+mj-ea"/>
                <a:cs typeface="Times New Roman" panose="02020603050405020304" pitchFamily="18" charset="0"/>
              </a:rPr>
              <a:t>　スロープ、歩行器、杖について</a:t>
            </a:r>
            <a:b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B556AA2C-B3E3-420B-8BE7-A3A63A2D0AC6}"/>
              </a:ext>
            </a:extLst>
          </p:cNvPr>
          <p:cNvSpPr>
            <a:spLocks noGrp="1"/>
          </p:cNvSpPr>
          <p:nvPr>
            <p:ph idx="1"/>
          </p:nvPr>
        </p:nvSpPr>
        <p:spPr>
          <a:xfrm>
            <a:off x="564339" y="2368229"/>
            <a:ext cx="10727264" cy="4957481"/>
          </a:xfrm>
        </p:spPr>
        <p:txBody>
          <a:bodyPr/>
          <a:lstStyle/>
          <a:p>
            <a:pPr algn="just"/>
            <a:r>
              <a:rPr lang="ja-JP" altLang="ja-JP" sz="2800" kern="100" dirty="0">
                <a:solidFill>
                  <a:schemeClr val="tx1"/>
                </a:solidFill>
                <a:effectLst/>
                <a:latin typeface="+mn-ea"/>
                <a:ea typeface="+mn-ea"/>
                <a:cs typeface="Times New Roman" panose="02020603050405020304" pitchFamily="18" charset="0"/>
              </a:rPr>
              <a:t>福祉用具貸与又は特定福祉用具販売のいずれかを選択できる</a:t>
            </a:r>
          </a:p>
          <a:p>
            <a:pPr algn="just"/>
            <a:r>
              <a:rPr lang="ja-JP" altLang="ja-JP" sz="2800" kern="100" dirty="0">
                <a:solidFill>
                  <a:schemeClr val="tx1"/>
                </a:solidFill>
                <a:effectLst/>
                <a:latin typeface="+mn-ea"/>
                <a:ea typeface="+mn-ea"/>
                <a:cs typeface="Times New Roman" panose="02020603050405020304" pitchFamily="18" charset="0"/>
              </a:rPr>
              <a:t>提案を行う際には利用者へのアセスメントの結果、医師やリハ専門職の意見聴取、退院退所前カンファレンス又はサービス担当者会議等の結果を踏まえること</a:t>
            </a:r>
          </a:p>
          <a:p>
            <a:pPr algn="just"/>
            <a:r>
              <a:rPr lang="ja-JP" altLang="ja-JP" sz="2800" kern="100" dirty="0">
                <a:solidFill>
                  <a:schemeClr val="tx1"/>
                </a:solidFill>
                <a:effectLst/>
                <a:latin typeface="+mn-ea"/>
                <a:ea typeface="+mn-ea"/>
                <a:cs typeface="Times New Roman" panose="02020603050405020304" pitchFamily="18" charset="0"/>
              </a:rPr>
              <a:t>医師の所見を取得する方法は、主治医意見書、診療情報提供書、所見を聴取する方法が考えられる</a:t>
            </a:r>
          </a:p>
          <a:p>
            <a:endParaRPr kumimoji="1" lang="ja-JP" altLang="en-US" dirty="0"/>
          </a:p>
        </p:txBody>
      </p:sp>
      <p:sp>
        <p:nvSpPr>
          <p:cNvPr id="4" name="スライド番号プレースホルダー 3">
            <a:extLst>
              <a:ext uri="{FF2B5EF4-FFF2-40B4-BE49-F238E27FC236}">
                <a16:creationId xmlns:a16="http://schemas.microsoft.com/office/drawing/2014/main" id="{61E6C525-B519-488D-912C-E8262682D713}"/>
              </a:ext>
            </a:extLst>
          </p:cNvPr>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pic>
        <p:nvPicPr>
          <p:cNvPr id="5" name="録音したサウンド">
            <a:hlinkClick r:id="" action="ppaction://media"/>
            <a:extLst>
              <a:ext uri="{FF2B5EF4-FFF2-40B4-BE49-F238E27FC236}">
                <a16:creationId xmlns:a16="http://schemas.microsoft.com/office/drawing/2014/main" id="{2EDDBF88-5008-4135-9F27-B4C730E3B2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5886782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5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673DFE-3571-4AAE-8FBC-D023881A63EE}"/>
              </a:ext>
            </a:extLst>
          </p:cNvPr>
          <p:cNvSpPr>
            <a:spLocks noGrp="1"/>
          </p:cNvSpPr>
          <p:nvPr>
            <p:ph type="title"/>
          </p:nvPr>
        </p:nvSpPr>
        <p:spPr>
          <a:xfrm>
            <a:off x="1611287" y="341586"/>
            <a:ext cx="9601196" cy="1303867"/>
          </a:xfrm>
        </p:spPr>
        <p:txBody>
          <a:bodyPr/>
          <a:lstStyle/>
          <a:p>
            <a:r>
              <a:rPr kumimoji="1" lang="ja-JP" altLang="en-US" dirty="0"/>
              <a:t>本日の内容について</a:t>
            </a:r>
          </a:p>
        </p:txBody>
      </p:sp>
      <p:sp>
        <p:nvSpPr>
          <p:cNvPr id="3" name="コンテンツ プレースホルダー 2">
            <a:extLst>
              <a:ext uri="{FF2B5EF4-FFF2-40B4-BE49-F238E27FC236}">
                <a16:creationId xmlns:a16="http://schemas.microsoft.com/office/drawing/2014/main" id="{05BF973B-2F37-4DFC-8375-CB3865DF7DF9}"/>
              </a:ext>
            </a:extLst>
          </p:cNvPr>
          <p:cNvSpPr>
            <a:spLocks noGrp="1"/>
          </p:cNvSpPr>
          <p:nvPr>
            <p:ph idx="1"/>
          </p:nvPr>
        </p:nvSpPr>
        <p:spPr>
          <a:xfrm>
            <a:off x="1159519" y="2044947"/>
            <a:ext cx="9203681" cy="4597400"/>
          </a:xfrm>
        </p:spPr>
        <p:txBody>
          <a:bodyPr>
            <a:normAutofit/>
          </a:bodyPr>
          <a:lstStyle/>
          <a:p>
            <a:r>
              <a:rPr kumimoji="1" lang="ja-JP" altLang="en-US" sz="3200" dirty="0">
                <a:solidFill>
                  <a:schemeClr val="tx1"/>
                </a:solidFill>
              </a:rPr>
              <a:t>令和６年度　介護報酬改定の主な事項について</a:t>
            </a:r>
            <a:endParaRPr kumimoji="1" lang="en-US" altLang="ja-JP" sz="3200" dirty="0">
              <a:solidFill>
                <a:schemeClr val="tx1"/>
              </a:solidFill>
            </a:endParaRPr>
          </a:p>
          <a:p>
            <a:r>
              <a:rPr kumimoji="1" lang="ja-JP" altLang="en-US" sz="3200" dirty="0">
                <a:solidFill>
                  <a:schemeClr val="tx1"/>
                </a:solidFill>
              </a:rPr>
              <a:t>居宅介護支援事業所における変更事項について</a:t>
            </a:r>
            <a:endParaRPr kumimoji="1" lang="en-US" altLang="ja-JP" sz="3200" dirty="0">
              <a:solidFill>
                <a:schemeClr val="tx1"/>
              </a:solidFill>
            </a:endParaRPr>
          </a:p>
          <a:p>
            <a:r>
              <a:rPr lang="ja-JP" altLang="en-US" sz="3200" dirty="0">
                <a:solidFill>
                  <a:schemeClr val="tx1"/>
                </a:solidFill>
              </a:rPr>
              <a:t>運営</a:t>
            </a:r>
            <a:r>
              <a:rPr kumimoji="1" lang="ja-JP" altLang="en-US" sz="3200" dirty="0">
                <a:solidFill>
                  <a:schemeClr val="tx1"/>
                </a:solidFill>
              </a:rPr>
              <a:t>指導における主な指摘事項</a:t>
            </a:r>
            <a:endParaRPr kumimoji="1" lang="en-US" altLang="ja-JP" sz="3200" dirty="0">
              <a:solidFill>
                <a:schemeClr val="tx1"/>
              </a:solidFill>
            </a:endParaRPr>
          </a:p>
          <a:p>
            <a:r>
              <a:rPr kumimoji="1" lang="ja-JP" altLang="en-US" sz="3200" dirty="0">
                <a:solidFill>
                  <a:schemeClr val="tx1"/>
                </a:solidFill>
              </a:rPr>
              <a:t>その他注意事項</a:t>
            </a:r>
          </a:p>
        </p:txBody>
      </p:sp>
      <p:sp>
        <p:nvSpPr>
          <p:cNvPr id="4" name="スライド番号プレースホルダー 3">
            <a:extLst>
              <a:ext uri="{FF2B5EF4-FFF2-40B4-BE49-F238E27FC236}">
                <a16:creationId xmlns:a16="http://schemas.microsoft.com/office/drawing/2014/main" id="{0882F7D7-7E70-4F77-9911-A4C125D00789}"/>
              </a:ext>
            </a:extLst>
          </p:cNvPr>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8" name="録音したサウンド">
            <a:hlinkClick r:id="" action="ppaction://media"/>
            <a:extLst>
              <a:ext uri="{FF2B5EF4-FFF2-40B4-BE49-F238E27FC236}">
                <a16:creationId xmlns:a16="http://schemas.microsoft.com/office/drawing/2014/main" id="{19557646-66EE-4C0F-929A-FFE728BAB97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76177538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8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78045" y="442210"/>
            <a:ext cx="8911687" cy="1387571"/>
          </a:xfrm>
        </p:spPr>
        <p:txBody>
          <a:bodyPr>
            <a:normAutofit fontScale="90000"/>
          </a:bodyPr>
          <a:lstStyle/>
          <a:p>
            <a:r>
              <a:rPr kumimoji="1" lang="ja-JP" altLang="en-US" dirty="0"/>
              <a:t>令和６年度</a:t>
            </a:r>
            <a:br>
              <a:rPr kumimoji="1" lang="en-US" altLang="ja-JP" dirty="0"/>
            </a:br>
            <a:r>
              <a:rPr kumimoji="1" lang="ja-JP" altLang="en-US" dirty="0"/>
              <a:t>介護報酬改定の主な事項について</a:t>
            </a:r>
          </a:p>
        </p:txBody>
      </p:sp>
      <p:sp>
        <p:nvSpPr>
          <p:cNvPr id="3" name="コンテンツ プレースホルダー 2"/>
          <p:cNvSpPr>
            <a:spLocks noGrp="1"/>
          </p:cNvSpPr>
          <p:nvPr>
            <p:ph idx="1"/>
          </p:nvPr>
        </p:nvSpPr>
        <p:spPr>
          <a:xfrm>
            <a:off x="860246" y="2128735"/>
            <a:ext cx="10093823" cy="4032096"/>
          </a:xfrm>
        </p:spPr>
        <p:txBody>
          <a:bodyPr>
            <a:normAutofit fontScale="92500" lnSpcReduction="10000"/>
          </a:bodyPr>
          <a:lstStyle/>
          <a:p>
            <a:pPr marL="0" indent="0">
              <a:buNone/>
            </a:pPr>
            <a:endParaRPr lang="en-US" altLang="ja-JP" sz="3000" dirty="0">
              <a:solidFill>
                <a:schemeClr val="tx1"/>
              </a:solidFill>
            </a:endParaRPr>
          </a:p>
          <a:p>
            <a:pPr marL="0" indent="0">
              <a:buNone/>
            </a:pPr>
            <a:r>
              <a:rPr lang="ja-JP" altLang="en-US" sz="3000" dirty="0">
                <a:solidFill>
                  <a:schemeClr val="tx1"/>
                </a:solidFill>
              </a:rPr>
              <a:t>　（１）業務継続計画未策定減算の導入</a:t>
            </a:r>
            <a:endParaRPr lang="en-US" altLang="ja-JP" sz="3000" dirty="0">
              <a:solidFill>
                <a:schemeClr val="tx1"/>
              </a:solidFill>
            </a:endParaRPr>
          </a:p>
          <a:p>
            <a:pPr marL="0" indent="0">
              <a:buNone/>
            </a:pPr>
            <a:r>
              <a:rPr lang="ja-JP" altLang="en-US" sz="3000" dirty="0">
                <a:solidFill>
                  <a:schemeClr val="tx1"/>
                </a:solidFill>
              </a:rPr>
              <a:t>　（２）高齢者虐待防止措置未実施減算の導入</a:t>
            </a:r>
            <a:endParaRPr lang="en-US" altLang="ja-JP" sz="3000" dirty="0">
              <a:solidFill>
                <a:schemeClr val="tx1"/>
              </a:solidFill>
            </a:endParaRPr>
          </a:p>
          <a:p>
            <a:pPr marL="0" indent="0">
              <a:buNone/>
            </a:pPr>
            <a:r>
              <a:rPr lang="ja-JP" altLang="en-US" sz="3000" dirty="0">
                <a:solidFill>
                  <a:schemeClr val="tx1"/>
                </a:solidFill>
              </a:rPr>
              <a:t>　（３）身体的拘束等の適正化の推進</a:t>
            </a:r>
            <a:endParaRPr lang="en-US" altLang="ja-JP" sz="3000" dirty="0">
              <a:solidFill>
                <a:schemeClr val="tx1"/>
              </a:solidFill>
            </a:endParaRPr>
          </a:p>
          <a:p>
            <a:pPr marL="0" indent="0">
              <a:buNone/>
            </a:pPr>
            <a:r>
              <a:rPr lang="ja-JP" altLang="en-US" sz="3000" dirty="0">
                <a:solidFill>
                  <a:schemeClr val="tx1"/>
                </a:solidFill>
              </a:rPr>
              <a:t>　（４）管理者の業務範囲の拡大</a:t>
            </a:r>
            <a:endParaRPr lang="en-US" altLang="ja-JP" sz="3000" dirty="0">
              <a:solidFill>
                <a:schemeClr val="tx1"/>
              </a:solidFill>
            </a:endParaRPr>
          </a:p>
          <a:p>
            <a:pPr marL="0" indent="0">
              <a:buNone/>
            </a:pPr>
            <a:r>
              <a:rPr lang="ja-JP" altLang="en-US" sz="3000" dirty="0">
                <a:solidFill>
                  <a:schemeClr val="tx1"/>
                </a:solidFill>
              </a:rPr>
              <a:t>　（５）書面掲示規制の見直し（ウェブサイトへの掲載）</a:t>
            </a:r>
            <a:endParaRPr lang="en-US" altLang="ja-JP" sz="3000" dirty="0">
              <a:solidFill>
                <a:schemeClr val="tx1"/>
              </a:solidFill>
            </a:endParaRPr>
          </a:p>
          <a:p>
            <a:pPr marL="0" indent="0">
              <a:buNone/>
            </a:pPr>
            <a:r>
              <a:rPr lang="ja-JP" altLang="en-US" sz="3000" dirty="0">
                <a:solidFill>
                  <a:schemeClr val="tx1"/>
                </a:solidFill>
              </a:rPr>
              <a:t>　</a:t>
            </a:r>
            <a:br>
              <a:rPr lang="en-US" altLang="ja-JP" sz="2200" dirty="0"/>
            </a:br>
            <a:endParaRPr lang="en-US" altLang="ja-JP" sz="2200" dirty="0"/>
          </a:p>
          <a:p>
            <a:pPr marL="0" indent="0">
              <a:buNone/>
            </a:pP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5" name="録音したサウンド">
            <a:hlinkClick r:id="" action="ppaction://media"/>
            <a:extLst>
              <a:ext uri="{FF2B5EF4-FFF2-40B4-BE49-F238E27FC236}">
                <a16:creationId xmlns:a16="http://schemas.microsoft.com/office/drawing/2014/main" id="{D8621BE3-2D6E-447E-A85C-F0223A9F3C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1946211"/>
      </p:ext>
    </p:extLst>
  </p:cSld>
  <p:clrMapOvr>
    <a:masterClrMapping/>
  </p:clrMapOvr>
  <p:transition spd="med" advTm="7347">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6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91875" y="1173844"/>
            <a:ext cx="9404723" cy="1029241"/>
          </a:xfrm>
        </p:spPr>
        <p:txBody>
          <a:bodyPr>
            <a:noAutofit/>
          </a:bodyPr>
          <a:lstStyle/>
          <a:p>
            <a:r>
              <a:rPr lang="ja-JP" altLang="en-US" sz="4000" b="1" dirty="0">
                <a:solidFill>
                  <a:schemeClr val="tx1">
                    <a:lumMod val="95000"/>
                  </a:schemeClr>
                </a:solidFill>
              </a:rPr>
              <a:t>（１）業務継続計画未策定減算の導入</a:t>
            </a:r>
            <a:br>
              <a:rPr lang="en-US" altLang="ja-JP" sz="4000" dirty="0"/>
            </a:br>
            <a:endParaRPr kumimoji="1" lang="ja-JP" altLang="en-US" sz="4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sp>
        <p:nvSpPr>
          <p:cNvPr id="5" name="コンテンツ プレースホルダー 2"/>
          <p:cNvSpPr txBox="1">
            <a:spLocks/>
          </p:cNvSpPr>
          <p:nvPr/>
        </p:nvSpPr>
        <p:spPr>
          <a:xfrm>
            <a:off x="1050968" y="2486864"/>
            <a:ext cx="9845630" cy="473450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2800" dirty="0"/>
              <a:t>業務継続計画策定は令和３年度改正時に令和６年３月までに策定するよう全事業所に義務付けられています。</a:t>
            </a:r>
            <a:endParaRPr lang="en-US" altLang="ja-JP" sz="2800" dirty="0"/>
          </a:p>
          <a:p>
            <a:r>
              <a:rPr lang="ja-JP" altLang="en-US" sz="2800" dirty="0"/>
              <a:t>感染症や災害が発生した場合であっても必要な介護サービスを継続的に提供できる体制を構築するため業務継続に向けた計画の策定の徹底を求める観点から、感染症若しくは災害のいずれか又は両方の業務継続計画が未策定の場合、基本報酬を減算する。（所定単位数の１００分の１相当）　</a:t>
            </a:r>
            <a:r>
              <a:rPr lang="ja-JP" altLang="en-US" sz="2400" dirty="0"/>
              <a:t>　　　　　　　　　　　　　　　　　　　　　</a:t>
            </a:r>
          </a:p>
        </p:txBody>
      </p:sp>
      <p:pic>
        <p:nvPicPr>
          <p:cNvPr id="3" name="録音したサウンド">
            <a:hlinkClick r:id="" action="ppaction://media"/>
            <a:extLst>
              <a:ext uri="{FF2B5EF4-FFF2-40B4-BE49-F238E27FC236}">
                <a16:creationId xmlns:a16="http://schemas.microsoft.com/office/drawing/2014/main" id="{134312A1-2621-48E7-9150-97FA1806720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9329900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6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1902" y="1197036"/>
            <a:ext cx="8911687" cy="1588746"/>
          </a:xfrm>
        </p:spPr>
        <p:txBody>
          <a:bodyPr>
            <a:normAutofit fontScale="90000"/>
          </a:bodyPr>
          <a:lstStyle/>
          <a:p>
            <a:r>
              <a:rPr lang="ja-JP" altLang="en-US" sz="4400" dirty="0"/>
              <a:t>　</a:t>
            </a:r>
            <a:r>
              <a:rPr lang="ja-JP" altLang="en-US" sz="4000" dirty="0"/>
              <a:t>業務継続計画未策定減算の算定要件</a:t>
            </a:r>
            <a:br>
              <a:rPr kumimoji="1" lang="ja-JP" altLang="en-US" sz="4400" dirty="0"/>
            </a:br>
            <a:br>
              <a:rPr lang="en-US" altLang="ja-JP" dirty="0"/>
            </a:b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5" name="コンテンツ プレースホルダー 2"/>
          <p:cNvSpPr txBox="1">
            <a:spLocks/>
          </p:cNvSpPr>
          <p:nvPr/>
        </p:nvSpPr>
        <p:spPr>
          <a:xfrm>
            <a:off x="686555" y="2277567"/>
            <a:ext cx="10002383" cy="49379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以下の基準に適合していない場合</a:t>
            </a:r>
            <a:endParaRPr lang="en-US" altLang="ja-JP" sz="2800" dirty="0"/>
          </a:p>
          <a:p>
            <a:r>
              <a:rPr lang="ja-JP" altLang="en-US" sz="2800" dirty="0"/>
              <a:t>感染症や非常災害の発生時において、利用者に対するサービスの提供を継続的に実施するため、及び非常時の体制で早期の業務再開を図るための計画（業務継続計画）を策定すること</a:t>
            </a:r>
          </a:p>
          <a:p>
            <a:r>
              <a:rPr lang="ja-JP" altLang="en-US" sz="2800" dirty="0"/>
              <a:t> 当該業務継続計画に従い必要な措置を講ずること</a:t>
            </a:r>
            <a:endParaRPr lang="en-US" altLang="ja-JP" sz="2800" dirty="0"/>
          </a:p>
          <a:p>
            <a:endParaRPr lang="en-US" altLang="ja-JP" sz="2400" dirty="0"/>
          </a:p>
        </p:txBody>
      </p:sp>
      <p:sp>
        <p:nvSpPr>
          <p:cNvPr id="9" name="テキスト ボックス 8">
            <a:extLst>
              <a:ext uri="{FF2B5EF4-FFF2-40B4-BE49-F238E27FC236}">
                <a16:creationId xmlns:a16="http://schemas.microsoft.com/office/drawing/2014/main" id="{F8822566-C3C1-44B7-800B-4B536C185153}"/>
              </a:ext>
            </a:extLst>
          </p:cNvPr>
          <p:cNvSpPr txBox="1"/>
          <p:nvPr/>
        </p:nvSpPr>
        <p:spPr>
          <a:xfrm>
            <a:off x="4746868" y="5261114"/>
            <a:ext cx="7122071" cy="707886"/>
          </a:xfrm>
          <a:prstGeom prst="rect">
            <a:avLst/>
          </a:prstGeom>
          <a:noFill/>
        </p:spPr>
        <p:txBody>
          <a:bodyPr wrap="square">
            <a:spAutoFit/>
          </a:bodyPr>
          <a:lstStyle/>
          <a:p>
            <a:r>
              <a:rPr lang="en-US" altLang="ja-JP" sz="2000" dirty="0"/>
              <a:t>【</a:t>
            </a:r>
            <a:r>
              <a:rPr lang="ja-JP" altLang="en-US" sz="2000" dirty="0"/>
              <a:t>経過措置</a:t>
            </a:r>
            <a:r>
              <a:rPr lang="en-US" altLang="ja-JP" sz="2000" dirty="0"/>
              <a:t>】</a:t>
            </a:r>
          </a:p>
          <a:p>
            <a:r>
              <a:rPr lang="ja-JP" altLang="en-US" sz="2000" dirty="0">
                <a:latin typeface="メイリオ" panose="020B0604030504040204" pitchFamily="50" charset="-128"/>
                <a:ea typeface="メイリオ" panose="020B0604030504040204" pitchFamily="50" charset="-128"/>
              </a:rPr>
              <a:t>　</a:t>
            </a:r>
            <a:r>
              <a:rPr lang="ja-JP" altLang="en-US" sz="2000" dirty="0"/>
              <a:t>令和７年３月３１日までの間は減算を適用されません</a:t>
            </a:r>
          </a:p>
        </p:txBody>
      </p:sp>
      <p:pic>
        <p:nvPicPr>
          <p:cNvPr id="3" name="録音したサウンド">
            <a:hlinkClick r:id="" action="ppaction://media"/>
            <a:extLst>
              <a:ext uri="{FF2B5EF4-FFF2-40B4-BE49-F238E27FC236}">
                <a16:creationId xmlns:a16="http://schemas.microsoft.com/office/drawing/2014/main" id="{B635A47E-AB7B-4B39-8342-C90EFB50EC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5426" y="0"/>
            <a:ext cx="487363" cy="487363"/>
          </a:xfrm>
          <a:prstGeom prst="rect">
            <a:avLst/>
          </a:prstGeom>
        </p:spPr>
      </p:pic>
    </p:spTree>
    <p:extLst>
      <p:ext uri="{BB962C8B-B14F-4D97-AF65-F5344CB8AC3E}">
        <p14:creationId xmlns:p14="http://schemas.microsoft.com/office/powerpoint/2010/main" val="235505471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9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80543" y="1142974"/>
            <a:ext cx="10630913" cy="1127991"/>
          </a:xfrm>
        </p:spPr>
        <p:txBody>
          <a:bodyPr>
            <a:normAutofit fontScale="90000"/>
          </a:bodyPr>
          <a:lstStyle/>
          <a:p>
            <a:r>
              <a:rPr lang="ja-JP" altLang="en-US" sz="4400" b="1" dirty="0">
                <a:solidFill>
                  <a:schemeClr val="tx1">
                    <a:lumMod val="95000"/>
                  </a:schemeClr>
                </a:solidFill>
                <a:latin typeface="+mj-ea"/>
              </a:rPr>
              <a:t>（２）高齢者虐待防止措置未実施減算の導入</a:t>
            </a:r>
            <a:br>
              <a:rPr lang="en-US" altLang="ja-JP" sz="4400" dirty="0">
                <a:latin typeface="+mj-ea"/>
              </a:rPr>
            </a:br>
            <a:endParaRPr kumimoji="1" lang="ja-JP" altLang="en-US" sz="4400" dirty="0">
              <a:latin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sp>
        <p:nvSpPr>
          <p:cNvPr id="5" name="コンテンツ プレースホルダー 2"/>
          <p:cNvSpPr txBox="1">
            <a:spLocks/>
          </p:cNvSpPr>
          <p:nvPr/>
        </p:nvSpPr>
        <p:spPr>
          <a:xfrm>
            <a:off x="360817" y="2270965"/>
            <a:ext cx="10002383" cy="441770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2800" dirty="0"/>
              <a:t>高齢者虐待防止措置は令和３年度改正時に令和６年３月までに措置するよう全事業所に義務付けられています</a:t>
            </a:r>
            <a:r>
              <a:rPr lang="ja-JP" altLang="en-US" sz="2000" dirty="0"/>
              <a:t>　</a:t>
            </a:r>
            <a:endParaRPr lang="en-US" altLang="ja-JP" sz="2000" dirty="0"/>
          </a:p>
          <a:p>
            <a:r>
              <a:rPr lang="ja-JP" altLang="en-US" sz="2800" dirty="0">
                <a:latin typeface="+mn-ea"/>
              </a:rPr>
              <a:t>利用者の人権の擁護、虐待の防止等をより推進する観点から、虐待の発生又はその再発を防止するための措置（虐待の発生又はその再発を防止するための委員会の開催、指針の整備、研修の実施、担当者を定めること）が講じられていない場合に、基本報酬を減算する。</a:t>
            </a:r>
            <a:r>
              <a:rPr lang="en-US" altLang="ja-JP" sz="2800" dirty="0">
                <a:latin typeface="+mn-ea"/>
              </a:rPr>
              <a:t>【</a:t>
            </a:r>
            <a:r>
              <a:rPr lang="ja-JP" altLang="en-US" sz="2800" dirty="0">
                <a:latin typeface="+mn-ea"/>
              </a:rPr>
              <a:t>告示改正</a:t>
            </a:r>
            <a:r>
              <a:rPr lang="en-US" altLang="ja-JP" sz="2800" dirty="0">
                <a:latin typeface="+mn-ea"/>
              </a:rPr>
              <a:t>】</a:t>
            </a:r>
          </a:p>
          <a:p>
            <a:pPr marL="0" indent="0">
              <a:buNone/>
            </a:pPr>
            <a:r>
              <a:rPr lang="ja-JP" altLang="en-US" sz="2800" dirty="0">
                <a:latin typeface="+mn-ea"/>
              </a:rPr>
              <a:t>　　　　　　　　　（所定単位数の１００分の１相当）</a:t>
            </a:r>
            <a:endParaRPr lang="en-US" altLang="ja-JP" sz="2800" dirty="0">
              <a:latin typeface="+mn-ea"/>
            </a:endParaRPr>
          </a:p>
        </p:txBody>
      </p:sp>
      <p:pic>
        <p:nvPicPr>
          <p:cNvPr id="3" name="録音したサウンド">
            <a:hlinkClick r:id="" action="ppaction://media"/>
            <a:extLst>
              <a:ext uri="{FF2B5EF4-FFF2-40B4-BE49-F238E27FC236}">
                <a16:creationId xmlns:a16="http://schemas.microsoft.com/office/drawing/2014/main" id="{F0EF093B-FE6D-47B0-A263-596E8986B11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52669898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5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6425" y="405052"/>
            <a:ext cx="10496058" cy="1280890"/>
          </a:xfrm>
        </p:spPr>
        <p:txBody>
          <a:bodyPr>
            <a:normAutofit/>
          </a:bodyPr>
          <a:lstStyle/>
          <a:p>
            <a:r>
              <a:rPr lang="ja-JP" altLang="en-US" sz="4000" dirty="0"/>
              <a:t>高齢者虐待防止措置未実施減算の算定要件</a:t>
            </a:r>
            <a:endParaRPr kumimoji="1" lang="ja-JP" altLang="en-US" sz="4400" dirty="0"/>
          </a:p>
        </p:txBody>
      </p:sp>
      <p:sp>
        <p:nvSpPr>
          <p:cNvPr id="3" name="コンテンツ プレースホルダー 2"/>
          <p:cNvSpPr>
            <a:spLocks noGrp="1"/>
          </p:cNvSpPr>
          <p:nvPr>
            <p:ph idx="1"/>
          </p:nvPr>
        </p:nvSpPr>
        <p:spPr>
          <a:xfrm>
            <a:off x="1173185" y="613152"/>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sp>
        <p:nvSpPr>
          <p:cNvPr id="5" name="コンテンツ プレースホルダー 2"/>
          <p:cNvSpPr txBox="1">
            <a:spLocks/>
          </p:cNvSpPr>
          <p:nvPr/>
        </p:nvSpPr>
        <p:spPr>
          <a:xfrm>
            <a:off x="716426" y="2035246"/>
            <a:ext cx="10496058" cy="4417702"/>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latin typeface="+mn-ea"/>
              </a:rPr>
              <a:t>虐待の発生又はその再発を防止するための以下の措置が講じられていない場合</a:t>
            </a:r>
          </a:p>
          <a:p>
            <a:pPr marL="0" indent="0">
              <a:buNone/>
            </a:pPr>
            <a:r>
              <a:rPr lang="ja-JP" altLang="en-US" sz="2800" dirty="0">
                <a:latin typeface="+mn-ea"/>
              </a:rPr>
              <a:t>〇虐待の防止のための対策を検討する委員会を定期的に開催（テレビ電話装置等の活用可能）するとともに、その結果について、従業者に周知徹底を図ること。</a:t>
            </a:r>
          </a:p>
          <a:p>
            <a:pPr marL="0" indent="0">
              <a:buNone/>
            </a:pPr>
            <a:r>
              <a:rPr lang="ja-JP" altLang="en-US" sz="2800" dirty="0">
                <a:latin typeface="+mn-ea"/>
              </a:rPr>
              <a:t>〇 虐待の防止のための指針を整備すること。</a:t>
            </a:r>
          </a:p>
          <a:p>
            <a:pPr marL="0" indent="0">
              <a:buNone/>
            </a:pPr>
            <a:r>
              <a:rPr lang="ja-JP" altLang="en-US" sz="2800" dirty="0">
                <a:latin typeface="+mn-ea"/>
              </a:rPr>
              <a:t>〇 従業者に対し、虐待の防止のための研修を定期的に実施すること。</a:t>
            </a:r>
          </a:p>
          <a:p>
            <a:pPr marL="0" indent="0">
              <a:buNone/>
            </a:pPr>
            <a:r>
              <a:rPr lang="ja-JP" altLang="en-US" sz="2800" dirty="0">
                <a:latin typeface="+mn-ea"/>
              </a:rPr>
              <a:t>〇 上記措置を適切に実施するための担当者を置くこと　</a:t>
            </a:r>
          </a:p>
        </p:txBody>
      </p:sp>
      <p:pic>
        <p:nvPicPr>
          <p:cNvPr id="6" name="録音したサウンド">
            <a:hlinkClick r:id="" action="ppaction://media"/>
            <a:extLst>
              <a:ext uri="{FF2B5EF4-FFF2-40B4-BE49-F238E27FC236}">
                <a16:creationId xmlns:a16="http://schemas.microsoft.com/office/drawing/2014/main" id="{195DB9A5-EA57-4896-860B-DA265C6BC5C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50929417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66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07516" y="362574"/>
            <a:ext cx="8492942" cy="1228257"/>
          </a:xfrm>
        </p:spPr>
        <p:txBody>
          <a:bodyPr>
            <a:noAutofit/>
          </a:bodyPr>
          <a:lstStyle/>
          <a:p>
            <a:r>
              <a:rPr lang="ja-JP" altLang="en-US" sz="4000" b="1" dirty="0">
                <a:solidFill>
                  <a:schemeClr val="tx1">
                    <a:lumMod val="95000"/>
                  </a:schemeClr>
                </a:solidFill>
              </a:rPr>
              <a:t>（３）身体的拘束等の適正化の推進</a:t>
            </a:r>
            <a:endParaRPr lang="ja-JP" altLang="en-US" sz="4000" dirty="0">
              <a:solidFill>
                <a:schemeClr val="tx1">
                  <a:lumMod val="95000"/>
                </a:schemeClr>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dirty="0"/>
          </a:p>
        </p:txBody>
      </p:sp>
      <p:sp>
        <p:nvSpPr>
          <p:cNvPr id="5" name="コンテンツ プレースホルダー 2"/>
          <p:cNvSpPr txBox="1">
            <a:spLocks/>
          </p:cNvSpPr>
          <p:nvPr/>
        </p:nvSpPr>
        <p:spPr>
          <a:xfrm>
            <a:off x="797035" y="2090396"/>
            <a:ext cx="10284391" cy="353537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a:t>
            </a:r>
            <a:r>
              <a:rPr lang="ja-JP" altLang="en-US" sz="3200" dirty="0"/>
              <a:t>利用者又は他の利用者等の生命又は身体を保護するため緊急やむを得ない場合を除き、身体的拘束等を行ってはならないこととし、身体的拘束等を行う場合には、その態様及び時間、その際の利用者の心身の状況並びに緊急やむを得ない理由を記録することが義務付けられます。</a:t>
            </a:r>
            <a:r>
              <a:rPr lang="ja-JP" altLang="en-US" sz="3200" dirty="0">
                <a:latin typeface="+mn-ea"/>
              </a:rPr>
              <a:t>　</a:t>
            </a:r>
          </a:p>
          <a:p>
            <a:pPr marL="0" indent="0">
              <a:buNone/>
            </a:pPr>
            <a:r>
              <a:rPr lang="ja-JP" altLang="en-US" sz="2400" dirty="0"/>
              <a:t>　　　</a:t>
            </a:r>
          </a:p>
        </p:txBody>
      </p:sp>
      <p:pic>
        <p:nvPicPr>
          <p:cNvPr id="6" name="録音したサウンド">
            <a:hlinkClick r:id="" action="ppaction://media"/>
            <a:extLst>
              <a:ext uri="{FF2B5EF4-FFF2-40B4-BE49-F238E27FC236}">
                <a16:creationId xmlns:a16="http://schemas.microsoft.com/office/drawing/2014/main" id="{A7AA2DB2-90E1-4ECF-9B44-1058F259919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91116264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83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20702" y="309941"/>
            <a:ext cx="8550594" cy="1280890"/>
          </a:xfrm>
        </p:spPr>
        <p:txBody>
          <a:bodyPr>
            <a:normAutofit/>
          </a:bodyPr>
          <a:lstStyle/>
          <a:p>
            <a:r>
              <a:rPr lang="ja-JP" altLang="en-US" sz="4400" b="1" dirty="0">
                <a:solidFill>
                  <a:schemeClr val="tx1">
                    <a:lumMod val="95000"/>
                  </a:schemeClr>
                </a:solidFill>
              </a:rPr>
              <a:t>（４）管理者の業務範囲の拡大</a:t>
            </a:r>
            <a:endParaRPr kumimoji="1" lang="ja-JP" altLang="en-US" sz="4400" dirty="0"/>
          </a:p>
        </p:txBody>
      </p:sp>
      <p:sp>
        <p:nvSpPr>
          <p:cNvPr id="3" name="コンテンツ プレースホルダー 2"/>
          <p:cNvSpPr>
            <a:spLocks noGrp="1"/>
          </p:cNvSpPr>
          <p:nvPr>
            <p:ph idx="1"/>
          </p:nvPr>
        </p:nvSpPr>
        <p:spPr>
          <a:xfrm>
            <a:off x="2050867" y="1590831"/>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5" name="コンテンツ プレースホルダー 2"/>
          <p:cNvSpPr txBox="1">
            <a:spLocks/>
          </p:cNvSpPr>
          <p:nvPr/>
        </p:nvSpPr>
        <p:spPr>
          <a:xfrm>
            <a:off x="944380" y="2179557"/>
            <a:ext cx="10303239" cy="444584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提供する介護サービスの質を担保しつつ、介護サービス事業所を効率的に運営する観点から、管理者の責務について、利用者へのサービス提供の場面等で生じる事象を適時かつ適切に把握しながら、職員及び業務の一元的な管理・指揮命令を行うことである旨を明確化した上で、管理者が兼務できる事業所の範囲について、管理者がその責務を果たせる場合には、</a:t>
            </a:r>
            <a:r>
              <a:rPr lang="ja-JP" altLang="en-US" sz="2800" b="1" dirty="0"/>
              <a:t>同一敷地内における他の事業所、施設等ではなくても差し支えない</a:t>
            </a:r>
            <a:r>
              <a:rPr lang="ja-JP" altLang="en-US" sz="2800" dirty="0"/>
              <a:t>旨を明確化する。</a:t>
            </a:r>
            <a:endParaRPr lang="en-US" altLang="ja-JP" sz="3200" dirty="0">
              <a:latin typeface="+mn-ea"/>
            </a:endParaRPr>
          </a:p>
        </p:txBody>
      </p:sp>
      <p:pic>
        <p:nvPicPr>
          <p:cNvPr id="17" name="録音したサウンド">
            <a:hlinkClick r:id="" action="ppaction://media"/>
            <a:extLst>
              <a:ext uri="{FF2B5EF4-FFF2-40B4-BE49-F238E27FC236}">
                <a16:creationId xmlns:a16="http://schemas.microsoft.com/office/drawing/2014/main" id="{A0DF0537-9F99-45B0-A69F-0F8EE1C3645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52815" y="66259"/>
            <a:ext cx="487363" cy="487363"/>
          </a:xfrm>
          <a:prstGeom prst="rect">
            <a:avLst/>
          </a:prstGeom>
        </p:spPr>
      </p:pic>
    </p:spTree>
    <p:extLst>
      <p:ext uri="{BB962C8B-B14F-4D97-AF65-F5344CB8AC3E}">
        <p14:creationId xmlns:p14="http://schemas.microsoft.com/office/powerpoint/2010/main" val="249383267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152"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レトロスペクト">
  <a:themeElements>
    <a:clrScheme name="レトロスペクト">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レトロスペク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3620</TotalTime>
  <Words>1502</Words>
  <Application>Microsoft Office PowerPoint</Application>
  <PresentationFormat>ワイド画面</PresentationFormat>
  <Paragraphs>126</Paragraphs>
  <Slides>18</Slides>
  <Notes>18</Notes>
  <HiddenSlides>0</HiddenSlides>
  <MMClips>18</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18</vt:i4>
      </vt:variant>
    </vt:vector>
  </HeadingPairs>
  <TitlesOfParts>
    <vt:vector size="25" baseType="lpstr">
      <vt:lpstr>ＭＳ Ｐゴシック</vt:lpstr>
      <vt:lpstr>メイリオ</vt:lpstr>
      <vt:lpstr>Calibri</vt:lpstr>
      <vt:lpstr>Calibri Light</vt:lpstr>
      <vt:lpstr>Century</vt:lpstr>
      <vt:lpstr>Wingdings 3</vt:lpstr>
      <vt:lpstr>レトロスペクト</vt:lpstr>
      <vt:lpstr>令和６年度 入間市指定居宅介護支援事業所　　　　　 　集団指導</vt:lpstr>
      <vt:lpstr>本日の内容について</vt:lpstr>
      <vt:lpstr>令和６年度 介護報酬改定の主な事項について</vt:lpstr>
      <vt:lpstr>（１）業務継続計画未策定減算の導入 </vt:lpstr>
      <vt:lpstr>　業務継続計画未策定減算の算定要件  </vt:lpstr>
      <vt:lpstr>（２）高齢者虐待防止措置未実施減算の導入 </vt:lpstr>
      <vt:lpstr>高齢者虐待防止措置未実施減算の算定要件</vt:lpstr>
      <vt:lpstr>（３）身体的拘束等の適正化の推進</vt:lpstr>
      <vt:lpstr>（４）管理者の業務範囲の拡大</vt:lpstr>
      <vt:lpstr>（５）書面掲示規制の見直し 　　　　　　（ウェブサイトへの掲載） </vt:lpstr>
      <vt:lpstr>居宅介護支援事業所 　　 個別の変更点 </vt:lpstr>
      <vt:lpstr>取扱件数の数え方 </vt:lpstr>
      <vt:lpstr>居宅介護支援費</vt:lpstr>
      <vt:lpstr>同一建物に居住する利用者へのケアマネジメント</vt:lpstr>
      <vt:lpstr>運営に関する基準 内容及び手続の説明及び同意 </vt:lpstr>
      <vt:lpstr>前６ヶ月間の割合について</vt:lpstr>
      <vt:lpstr>モニタリングについて </vt:lpstr>
      <vt:lpstr>福祉用具 　スロープ、歩行器、杖について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令和３年度事業者集団指導</dc:title>
  <dc:creator>IRWS3352(LIFEBOOK A574/M)</dc:creator>
  <cp:lastModifiedBy>IRWS6110</cp:lastModifiedBy>
  <cp:revision>262</cp:revision>
  <cp:lastPrinted>2021-06-29T04:24:52Z</cp:lastPrinted>
  <dcterms:created xsi:type="dcterms:W3CDTF">2021-06-03T04:49:14Z</dcterms:created>
  <dcterms:modified xsi:type="dcterms:W3CDTF">2024-11-11T02:52:55Z</dcterms:modified>
</cp:coreProperties>
</file>