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m4a" ContentType="audio/mp4"/>
  <Default Extension="png" ContentType="image/png"/>
  <Default Extension="rels" ContentType="application/vnd.openxmlformats-package.relationships+xml"/>
  <Default Extension="tmp" ContentType="image/png"/>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8" r:id="rId1"/>
  </p:sldMasterIdLst>
  <p:notesMasterIdLst>
    <p:notesMasterId r:id="rId29"/>
  </p:notesMasterIdLst>
  <p:handoutMasterIdLst>
    <p:handoutMasterId r:id="rId30"/>
  </p:handoutMasterIdLst>
  <p:sldIdLst>
    <p:sldId id="281" r:id="rId2"/>
    <p:sldId id="258" r:id="rId3"/>
    <p:sldId id="259" r:id="rId4"/>
    <p:sldId id="263" r:id="rId5"/>
    <p:sldId id="264" r:id="rId6"/>
    <p:sldId id="265" r:id="rId7"/>
    <p:sldId id="266" r:id="rId8"/>
    <p:sldId id="268" r:id="rId9"/>
    <p:sldId id="287" r:id="rId10"/>
    <p:sldId id="294" r:id="rId11"/>
    <p:sldId id="308" r:id="rId12"/>
    <p:sldId id="309" r:id="rId13"/>
    <p:sldId id="324" r:id="rId14"/>
    <p:sldId id="325" r:id="rId15"/>
    <p:sldId id="288" r:id="rId16"/>
    <p:sldId id="289" r:id="rId17"/>
    <p:sldId id="293" r:id="rId18"/>
    <p:sldId id="296" r:id="rId19"/>
    <p:sldId id="297" r:id="rId20"/>
    <p:sldId id="298" r:id="rId21"/>
    <p:sldId id="302" r:id="rId22"/>
    <p:sldId id="291" r:id="rId23"/>
    <p:sldId id="300" r:id="rId24"/>
    <p:sldId id="303" r:id="rId25"/>
    <p:sldId id="305" r:id="rId26"/>
    <p:sldId id="327" r:id="rId27"/>
    <p:sldId id="326" r:id="rId28"/>
  </p:sldIdLst>
  <p:sldSz cx="12192000" cy="6858000"/>
  <p:notesSz cx="9939338" cy="6807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RWS6110" initials="I" lastIdx="1" clrIdx="0">
    <p:extLst>
      <p:ext uri="{19B8F6BF-5375-455C-9EA6-DF929625EA0E}">
        <p15:presenceInfo xmlns:p15="http://schemas.microsoft.com/office/powerpoint/2012/main" userId="S-1-5-21-2978336-543718987-1757479407-414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52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82079" autoAdjust="0"/>
  </p:normalViewPr>
  <p:slideViewPr>
    <p:cSldViewPr snapToGrid="0">
      <p:cViewPr varScale="1">
        <p:scale>
          <a:sx n="54" d="100"/>
          <a:sy n="54" d="100"/>
        </p:scale>
        <p:origin x="144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9992" y="1"/>
            <a:ext cx="4307046" cy="341542"/>
          </a:xfrm>
          <a:prstGeom prst="rect">
            <a:avLst/>
          </a:prstGeom>
        </p:spPr>
        <p:txBody>
          <a:bodyPr vert="horz" lIns="91440" tIns="45720" rIns="91440" bIns="45720" rtlCol="0"/>
          <a:lstStyle>
            <a:lvl1pPr algn="r">
              <a:defRPr sz="1200"/>
            </a:lvl1pPr>
          </a:lstStyle>
          <a:p>
            <a:fld id="{AE1D782A-D238-49EC-A695-FE97711AD4F9}" type="datetimeFigureOut">
              <a:rPr kumimoji="1" lang="ja-JP" altLang="en-US" smtClean="0"/>
              <a:t>2024/11/12</a:t>
            </a:fld>
            <a:endParaRPr kumimoji="1" lang="ja-JP" altLang="en-US"/>
          </a:p>
        </p:txBody>
      </p:sp>
      <p:sp>
        <p:nvSpPr>
          <p:cNvPr id="4" name="フッター プレースホルダー 3"/>
          <p:cNvSpPr>
            <a:spLocks noGrp="1"/>
          </p:cNvSpPr>
          <p:nvPr>
            <p:ph type="ftr" sz="quarter" idx="2"/>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9992" y="6465659"/>
            <a:ext cx="4307046" cy="341541"/>
          </a:xfrm>
          <a:prstGeom prst="rect">
            <a:avLst/>
          </a:prstGeom>
        </p:spPr>
        <p:txBody>
          <a:bodyPr vert="horz" lIns="91440" tIns="45720" rIns="91440" bIns="45720" rtlCol="0" anchor="b"/>
          <a:lstStyle>
            <a:lvl1pPr algn="r">
              <a:defRPr sz="1200"/>
            </a:lvl1pPr>
          </a:lstStyle>
          <a:p>
            <a:fld id="{D1248CF2-6A21-41A2-8F73-591C77CEA5F2}" type="slidenum">
              <a:rPr kumimoji="1" lang="ja-JP" altLang="en-US" smtClean="0"/>
              <a:t>‹#›</a:t>
            </a:fld>
            <a:endParaRPr kumimoji="1" lang="ja-JP" altLang="en-US"/>
          </a:p>
        </p:txBody>
      </p:sp>
    </p:spTree>
    <p:extLst>
      <p:ext uri="{BB962C8B-B14F-4D97-AF65-F5344CB8AC3E}">
        <p14:creationId xmlns:p14="http://schemas.microsoft.com/office/powerpoint/2010/main" val="3728756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6888"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275" y="0"/>
            <a:ext cx="4308475" cy="341313"/>
          </a:xfrm>
          <a:prstGeom prst="rect">
            <a:avLst/>
          </a:prstGeom>
        </p:spPr>
        <p:txBody>
          <a:bodyPr vert="horz" lIns="91440" tIns="45720" rIns="91440" bIns="45720" rtlCol="0"/>
          <a:lstStyle>
            <a:lvl1pPr algn="r">
              <a:defRPr sz="1200"/>
            </a:lvl1pPr>
          </a:lstStyle>
          <a:p>
            <a:fld id="{B066075B-9A2C-4FD5-B971-E08635E2BFFE}" type="datetimeFigureOut">
              <a:rPr kumimoji="1" lang="ja-JP" altLang="en-US" smtClean="0"/>
              <a:t>2024/11/12</a:t>
            </a:fld>
            <a:endParaRPr kumimoji="1" lang="ja-JP" altLang="en-US"/>
          </a:p>
        </p:txBody>
      </p:sp>
      <p:sp>
        <p:nvSpPr>
          <p:cNvPr id="4" name="スライド イメージ プレースホルダー 3"/>
          <p:cNvSpPr>
            <a:spLocks noGrp="1" noRot="1" noChangeAspect="1"/>
          </p:cNvSpPr>
          <p:nvPr>
            <p:ph type="sldImg" idx="2"/>
          </p:nvPr>
        </p:nvSpPr>
        <p:spPr>
          <a:xfrm>
            <a:off x="2927350" y="850900"/>
            <a:ext cx="4084638"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775" y="3276600"/>
            <a:ext cx="7951788" cy="26797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888"/>
            <a:ext cx="4306888" cy="3413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275" y="6465888"/>
            <a:ext cx="4308475" cy="341312"/>
          </a:xfrm>
          <a:prstGeom prst="rect">
            <a:avLst/>
          </a:prstGeom>
        </p:spPr>
        <p:txBody>
          <a:bodyPr vert="horz" lIns="91440" tIns="45720" rIns="91440" bIns="45720" rtlCol="0" anchor="b"/>
          <a:lstStyle>
            <a:lvl1pPr algn="r">
              <a:defRPr sz="1200"/>
            </a:lvl1pPr>
          </a:lstStyle>
          <a:p>
            <a:fld id="{C4D15E5C-5334-4D2A-BA7C-A181DCAFD67E}" type="slidenum">
              <a:rPr kumimoji="1" lang="ja-JP" altLang="en-US" smtClean="0"/>
              <a:t>‹#›</a:t>
            </a:fld>
            <a:endParaRPr kumimoji="1" lang="ja-JP" altLang="en-US"/>
          </a:p>
        </p:txBody>
      </p:sp>
    </p:spTree>
    <p:extLst>
      <p:ext uri="{BB962C8B-B14F-4D97-AF65-F5344CB8AC3E}">
        <p14:creationId xmlns:p14="http://schemas.microsoft.com/office/powerpoint/2010/main" val="35944711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a:t>
            </a:fld>
            <a:endParaRPr kumimoji="1" lang="ja-JP" altLang="en-US"/>
          </a:p>
        </p:txBody>
      </p:sp>
    </p:spTree>
    <p:extLst>
      <p:ext uri="{BB962C8B-B14F-4D97-AF65-F5344CB8AC3E}">
        <p14:creationId xmlns:p14="http://schemas.microsoft.com/office/powerpoint/2010/main" val="1239698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10</a:t>
            </a:fld>
            <a:endParaRPr kumimoji="1" lang="ja-JP" altLang="en-US"/>
          </a:p>
        </p:txBody>
      </p:sp>
    </p:spTree>
    <p:extLst>
      <p:ext uri="{BB962C8B-B14F-4D97-AF65-F5344CB8AC3E}">
        <p14:creationId xmlns:p14="http://schemas.microsoft.com/office/powerpoint/2010/main" val="3396843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11</a:t>
            </a:fld>
            <a:endParaRPr kumimoji="1" lang="ja-JP" altLang="en-US"/>
          </a:p>
        </p:txBody>
      </p:sp>
    </p:spTree>
    <p:extLst>
      <p:ext uri="{BB962C8B-B14F-4D97-AF65-F5344CB8AC3E}">
        <p14:creationId xmlns:p14="http://schemas.microsoft.com/office/powerpoint/2010/main" val="3965166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12</a:t>
            </a:fld>
            <a:endParaRPr kumimoji="1" lang="ja-JP" altLang="en-US"/>
          </a:p>
        </p:txBody>
      </p:sp>
    </p:spTree>
    <p:extLst>
      <p:ext uri="{BB962C8B-B14F-4D97-AF65-F5344CB8AC3E}">
        <p14:creationId xmlns:p14="http://schemas.microsoft.com/office/powerpoint/2010/main" val="778402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13</a:t>
            </a:fld>
            <a:endParaRPr kumimoji="1" lang="ja-JP" altLang="en-US"/>
          </a:p>
        </p:txBody>
      </p:sp>
    </p:spTree>
    <p:extLst>
      <p:ext uri="{BB962C8B-B14F-4D97-AF65-F5344CB8AC3E}">
        <p14:creationId xmlns:p14="http://schemas.microsoft.com/office/powerpoint/2010/main" val="1543598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14</a:t>
            </a:fld>
            <a:endParaRPr kumimoji="1" lang="ja-JP" altLang="en-US"/>
          </a:p>
        </p:txBody>
      </p:sp>
    </p:spTree>
    <p:extLst>
      <p:ext uri="{BB962C8B-B14F-4D97-AF65-F5344CB8AC3E}">
        <p14:creationId xmlns:p14="http://schemas.microsoft.com/office/powerpoint/2010/main" val="1355489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15</a:t>
            </a:fld>
            <a:endParaRPr kumimoji="1" lang="ja-JP" altLang="en-US"/>
          </a:p>
        </p:txBody>
      </p:sp>
    </p:spTree>
    <p:extLst>
      <p:ext uri="{BB962C8B-B14F-4D97-AF65-F5344CB8AC3E}">
        <p14:creationId xmlns:p14="http://schemas.microsoft.com/office/powerpoint/2010/main" val="12583582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16</a:t>
            </a:fld>
            <a:endParaRPr kumimoji="1" lang="ja-JP" altLang="en-US"/>
          </a:p>
        </p:txBody>
      </p:sp>
    </p:spTree>
    <p:extLst>
      <p:ext uri="{BB962C8B-B14F-4D97-AF65-F5344CB8AC3E}">
        <p14:creationId xmlns:p14="http://schemas.microsoft.com/office/powerpoint/2010/main" val="2155430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17</a:t>
            </a:fld>
            <a:endParaRPr kumimoji="1" lang="ja-JP" altLang="en-US"/>
          </a:p>
        </p:txBody>
      </p:sp>
    </p:spTree>
    <p:extLst>
      <p:ext uri="{BB962C8B-B14F-4D97-AF65-F5344CB8AC3E}">
        <p14:creationId xmlns:p14="http://schemas.microsoft.com/office/powerpoint/2010/main" val="495786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18</a:t>
            </a:fld>
            <a:endParaRPr kumimoji="1" lang="ja-JP" altLang="en-US"/>
          </a:p>
        </p:txBody>
      </p:sp>
    </p:spTree>
    <p:extLst>
      <p:ext uri="{BB962C8B-B14F-4D97-AF65-F5344CB8AC3E}">
        <p14:creationId xmlns:p14="http://schemas.microsoft.com/office/powerpoint/2010/main" val="1909740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19</a:t>
            </a:fld>
            <a:endParaRPr kumimoji="1" lang="ja-JP" altLang="en-US"/>
          </a:p>
        </p:txBody>
      </p:sp>
    </p:spTree>
    <p:extLst>
      <p:ext uri="{BB962C8B-B14F-4D97-AF65-F5344CB8AC3E}">
        <p14:creationId xmlns:p14="http://schemas.microsoft.com/office/powerpoint/2010/main" val="129349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a:t>
            </a:fld>
            <a:endParaRPr kumimoji="1" lang="ja-JP" altLang="en-US"/>
          </a:p>
        </p:txBody>
      </p:sp>
    </p:spTree>
    <p:extLst>
      <p:ext uri="{BB962C8B-B14F-4D97-AF65-F5344CB8AC3E}">
        <p14:creationId xmlns:p14="http://schemas.microsoft.com/office/powerpoint/2010/main" val="1098930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20</a:t>
            </a:fld>
            <a:endParaRPr kumimoji="1" lang="ja-JP" altLang="en-US"/>
          </a:p>
        </p:txBody>
      </p:sp>
    </p:spTree>
    <p:extLst>
      <p:ext uri="{BB962C8B-B14F-4D97-AF65-F5344CB8AC3E}">
        <p14:creationId xmlns:p14="http://schemas.microsoft.com/office/powerpoint/2010/main" val="4291263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21</a:t>
            </a:fld>
            <a:endParaRPr kumimoji="1" lang="ja-JP" altLang="en-US"/>
          </a:p>
        </p:txBody>
      </p:sp>
    </p:spTree>
    <p:extLst>
      <p:ext uri="{BB962C8B-B14F-4D97-AF65-F5344CB8AC3E}">
        <p14:creationId xmlns:p14="http://schemas.microsoft.com/office/powerpoint/2010/main" val="28107840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22</a:t>
            </a:fld>
            <a:endParaRPr kumimoji="1" lang="ja-JP" altLang="en-US"/>
          </a:p>
        </p:txBody>
      </p:sp>
    </p:spTree>
    <p:extLst>
      <p:ext uri="{BB962C8B-B14F-4D97-AF65-F5344CB8AC3E}">
        <p14:creationId xmlns:p14="http://schemas.microsoft.com/office/powerpoint/2010/main" val="488675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23</a:t>
            </a:fld>
            <a:endParaRPr kumimoji="1" lang="ja-JP" altLang="en-US"/>
          </a:p>
        </p:txBody>
      </p:sp>
    </p:spTree>
    <p:extLst>
      <p:ext uri="{BB962C8B-B14F-4D97-AF65-F5344CB8AC3E}">
        <p14:creationId xmlns:p14="http://schemas.microsoft.com/office/powerpoint/2010/main" val="7052854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24</a:t>
            </a:fld>
            <a:endParaRPr kumimoji="1" lang="ja-JP" altLang="en-US"/>
          </a:p>
        </p:txBody>
      </p:sp>
    </p:spTree>
    <p:extLst>
      <p:ext uri="{BB962C8B-B14F-4D97-AF65-F5344CB8AC3E}">
        <p14:creationId xmlns:p14="http://schemas.microsoft.com/office/powerpoint/2010/main" val="24381323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25</a:t>
            </a:fld>
            <a:endParaRPr kumimoji="1" lang="ja-JP" altLang="en-US"/>
          </a:p>
        </p:txBody>
      </p:sp>
    </p:spTree>
    <p:extLst>
      <p:ext uri="{BB962C8B-B14F-4D97-AF65-F5344CB8AC3E}">
        <p14:creationId xmlns:p14="http://schemas.microsoft.com/office/powerpoint/2010/main" val="34256373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26</a:t>
            </a:fld>
            <a:endParaRPr kumimoji="1" lang="ja-JP" altLang="en-US"/>
          </a:p>
        </p:txBody>
      </p:sp>
    </p:spTree>
    <p:extLst>
      <p:ext uri="{BB962C8B-B14F-4D97-AF65-F5344CB8AC3E}">
        <p14:creationId xmlns:p14="http://schemas.microsoft.com/office/powerpoint/2010/main" val="409224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27</a:t>
            </a:fld>
            <a:endParaRPr kumimoji="1" lang="ja-JP" altLang="en-US"/>
          </a:p>
        </p:txBody>
      </p:sp>
    </p:spTree>
    <p:extLst>
      <p:ext uri="{BB962C8B-B14F-4D97-AF65-F5344CB8AC3E}">
        <p14:creationId xmlns:p14="http://schemas.microsoft.com/office/powerpoint/2010/main" val="3312882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3</a:t>
            </a:fld>
            <a:endParaRPr kumimoji="1" lang="ja-JP" altLang="en-US"/>
          </a:p>
        </p:txBody>
      </p:sp>
    </p:spTree>
    <p:extLst>
      <p:ext uri="{BB962C8B-B14F-4D97-AF65-F5344CB8AC3E}">
        <p14:creationId xmlns:p14="http://schemas.microsoft.com/office/powerpoint/2010/main" val="417010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4</a:t>
            </a:fld>
            <a:endParaRPr kumimoji="1" lang="ja-JP" altLang="en-US"/>
          </a:p>
        </p:txBody>
      </p:sp>
    </p:spTree>
    <p:extLst>
      <p:ext uri="{BB962C8B-B14F-4D97-AF65-F5344CB8AC3E}">
        <p14:creationId xmlns:p14="http://schemas.microsoft.com/office/powerpoint/2010/main" val="715583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5</a:t>
            </a:fld>
            <a:endParaRPr kumimoji="1" lang="ja-JP" altLang="en-US"/>
          </a:p>
        </p:txBody>
      </p:sp>
    </p:spTree>
    <p:extLst>
      <p:ext uri="{BB962C8B-B14F-4D97-AF65-F5344CB8AC3E}">
        <p14:creationId xmlns:p14="http://schemas.microsoft.com/office/powerpoint/2010/main" val="1076378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6</a:t>
            </a:fld>
            <a:endParaRPr kumimoji="1" lang="ja-JP" altLang="en-US"/>
          </a:p>
        </p:txBody>
      </p:sp>
    </p:spTree>
    <p:extLst>
      <p:ext uri="{BB962C8B-B14F-4D97-AF65-F5344CB8AC3E}">
        <p14:creationId xmlns:p14="http://schemas.microsoft.com/office/powerpoint/2010/main" val="2798532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7</a:t>
            </a:fld>
            <a:endParaRPr kumimoji="1" lang="ja-JP" altLang="en-US"/>
          </a:p>
        </p:txBody>
      </p:sp>
    </p:spTree>
    <p:extLst>
      <p:ext uri="{BB962C8B-B14F-4D97-AF65-F5344CB8AC3E}">
        <p14:creationId xmlns:p14="http://schemas.microsoft.com/office/powerpoint/2010/main" val="1106268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8</a:t>
            </a:fld>
            <a:endParaRPr kumimoji="1" lang="ja-JP" altLang="en-US"/>
          </a:p>
        </p:txBody>
      </p:sp>
    </p:spTree>
    <p:extLst>
      <p:ext uri="{BB962C8B-B14F-4D97-AF65-F5344CB8AC3E}">
        <p14:creationId xmlns:p14="http://schemas.microsoft.com/office/powerpoint/2010/main" val="2635751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9</a:t>
            </a:fld>
            <a:endParaRPr kumimoji="1" lang="ja-JP" altLang="en-US"/>
          </a:p>
        </p:txBody>
      </p:sp>
    </p:spTree>
    <p:extLst>
      <p:ext uri="{BB962C8B-B14F-4D97-AF65-F5344CB8AC3E}">
        <p14:creationId xmlns:p14="http://schemas.microsoft.com/office/powerpoint/2010/main" val="2084034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6055B55-CD80-408A-B157-3F9E71061D3F}" type="datetime1">
              <a:rPr kumimoji="1" lang="ja-JP" altLang="en-US" smtClean="0"/>
              <a:t>2024/11/12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8091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2024/11/12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53385976"/>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8785D3A-80A0-4B97-BB5E-566C0C2F53F6}" type="datetime1">
              <a:rPr kumimoji="1" lang="ja-JP" altLang="en-US" smtClean="0"/>
              <a:t>2024/11/12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584979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09B489-A1C3-4A8F-85FA-B3BF1FCCE499}" type="datetime1">
              <a:rPr kumimoji="1" lang="ja-JP" altLang="en-US" smtClean="0"/>
              <a:t>2024/11/12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397567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060CE1C-D233-4EDE-BBF3-2CAF33353906}" type="datetime1">
              <a:rPr kumimoji="1" lang="ja-JP" altLang="en-US" smtClean="0"/>
              <a:t>2024/11/12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3094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97FB18E-2026-42F1-BCD4-7C134647523E}" type="datetime1">
              <a:rPr kumimoji="1" lang="ja-JP" altLang="en-US" smtClean="0"/>
              <a:t>2024/11/12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799808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097280" y="2582334"/>
            <a:ext cx="4937760" cy="3378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217920" y="2582334"/>
            <a:ext cx="4937760" cy="3378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5F2B7A1-6789-4860-A21B-0C04594F40FA}" type="datetime1">
              <a:rPr kumimoji="1" lang="ja-JP" altLang="en-US" smtClean="0"/>
              <a:t>2024/11/12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618705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4284EF1-0478-40F9-A340-F52931A7D034}" type="datetime1">
              <a:rPr kumimoji="1" lang="ja-JP" altLang="en-US" smtClean="0"/>
              <a:t>2024/11/12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635394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84A35EB5-7FF5-41F7-A331-BB621EF80499}" type="datetime1">
              <a:rPr kumimoji="1" lang="ja-JP" altLang="en-US" smtClean="0"/>
              <a:t>2024/11/12</a:t>
            </a:fld>
            <a:endParaRPr kumimoji="1" lang="ja-JP"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kumimoji="1" lang="ja-JP" altLang="en-US"/>
          </a:p>
        </p:txBody>
      </p:sp>
      <p:sp>
        <p:nvSpPr>
          <p:cNvPr id="9" name="Slide Number Placeholder 8"/>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305199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ja-JP" altLang="en-US"/>
              <a:t>マスター タイトルの書式設定</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5DFFAAB-F498-4706-B3FF-E55C1D491EEC}" type="datetime1">
              <a:rPr kumimoji="1" lang="ja-JP" altLang="en-US" smtClean="0"/>
              <a:t>2024/11/12</a:t>
            </a:fld>
            <a:endParaRPr kumimoji="1" lang="ja-JP"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kumimoji="1" lang="ja-JP"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10102424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F6D45E2-5E4D-44F7-A495-A06BD2F4272E}" type="datetime1">
              <a:rPr kumimoji="1" lang="ja-JP" altLang="en-US" smtClean="0"/>
              <a:t>2024/11/12</a:t>
            </a:fld>
            <a:endParaRPr kumimoji="1" lang="ja-JP" alt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870156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5DFFAAB-F498-4706-B3FF-E55C1D491EEC}" type="datetime1">
              <a:rPr kumimoji="1" lang="ja-JP" altLang="en-US" smtClean="0"/>
              <a:t>2024/11/12</a:t>
            </a:fld>
            <a:endParaRPr kumimoji="1" lang="ja-JP"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kumimoji="1" lang="ja-JP"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C9C2AF26-EAE5-4B8E-BB8F-2062AE9C7BE0}" type="slidenum">
              <a:rPr kumimoji="1" lang="ja-JP" altLang="en-US" smtClean="0"/>
              <a:t>‹#›</a:t>
            </a:fld>
            <a:endParaRPr kumimoji="1" lang="ja-JP"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419416"/>
      </p:ext>
    </p:extLst>
  </p:cSld>
  <p:clrMap bg1="lt1" tx1="dk1" bg2="lt2" tx2="dk2" accent1="accent1" accent2="accent2" accent3="accent3" accent4="accent4" accent5="accent5" accent6="accent6" hlink="hlink" folHlink="folHlink"/>
  <p:sldLayoutIdLst>
    <p:sldLayoutId id="2147484209" r:id="rId1"/>
    <p:sldLayoutId id="2147484210" r:id="rId2"/>
    <p:sldLayoutId id="2147484211" r:id="rId3"/>
    <p:sldLayoutId id="2147484212" r:id="rId4"/>
    <p:sldLayoutId id="2147484213" r:id="rId5"/>
    <p:sldLayoutId id="2147484214" r:id="rId6"/>
    <p:sldLayoutId id="2147484215" r:id="rId7"/>
    <p:sldLayoutId id="2147484216" r:id="rId8"/>
    <p:sldLayoutId id="2147484217" r:id="rId9"/>
    <p:sldLayoutId id="2147484218" r:id="rId10"/>
    <p:sldLayoutId id="2147484219" r:id="rId11"/>
  </p:sldLayoutIdLst>
  <p:hf hdr="0" ftr="0" dt="0"/>
  <p:txStyles>
    <p:title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4.tmp"/><Relationship Id="rId5" Type="http://schemas.openxmlformats.org/officeDocument/2006/relationships/image" Target="../media/image3.tmp"/><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16.m4a"/><Relationship Id="rId7" Type="http://schemas.openxmlformats.org/officeDocument/2006/relationships/image" Target="../media/image5.emf"/><Relationship Id="rId2" Type="http://schemas.microsoft.com/office/2007/relationships/media" Target="../media/media16.m4a"/><Relationship Id="rId1" Type="http://schemas.openxmlformats.org/officeDocument/2006/relationships/vmlDrawing" Target="../drawings/vmlDrawing1.vml"/><Relationship Id="rId6" Type="http://schemas.openxmlformats.org/officeDocument/2006/relationships/package" Target="../embeddings/Microsoft_Word_Document.docx"/><Relationship Id="rId5" Type="http://schemas.openxmlformats.org/officeDocument/2006/relationships/notesSlide" Target="../notesSlides/notesSlide16.xml"/><Relationship Id="rId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2.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2.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2.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2.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2.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2.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2.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5" Type="http://schemas.openxmlformats.org/officeDocument/2006/relationships/image" Target="../media/image2.png"/><Relationship Id="rId4"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63607" y="561055"/>
            <a:ext cx="9601196" cy="1303867"/>
          </a:xfrm>
        </p:spPr>
        <p:txBody>
          <a:bodyPr/>
          <a:lstStyle/>
          <a:p>
            <a:r>
              <a:rPr lang="ja-JP" altLang="en-US" dirty="0"/>
              <a:t>運営</a:t>
            </a:r>
            <a:r>
              <a:rPr kumimoji="1" lang="ja-JP" altLang="en-US" dirty="0"/>
              <a:t>指導における主な指摘事項</a:t>
            </a:r>
          </a:p>
        </p:txBody>
      </p:sp>
      <p:sp>
        <p:nvSpPr>
          <p:cNvPr id="3" name="コンテンツ プレースホルダー 2"/>
          <p:cNvSpPr>
            <a:spLocks noGrp="1"/>
          </p:cNvSpPr>
          <p:nvPr>
            <p:ph idx="1"/>
          </p:nvPr>
        </p:nvSpPr>
        <p:spPr>
          <a:xfrm>
            <a:off x="1024053" y="1998133"/>
            <a:ext cx="9601196" cy="4195231"/>
          </a:xfrm>
        </p:spPr>
        <p:txBody>
          <a:bodyPr>
            <a:normAutofit/>
          </a:bodyPr>
          <a:lstStyle/>
          <a:p>
            <a:r>
              <a:rPr lang="ja-JP" altLang="en-US" sz="3200" dirty="0">
                <a:solidFill>
                  <a:schemeClr val="tx1"/>
                </a:solidFill>
              </a:rPr>
              <a:t>指摘の多かった事項についてご説明します。</a:t>
            </a:r>
            <a:endParaRPr lang="en-US" altLang="ja-JP" sz="3200" dirty="0">
              <a:solidFill>
                <a:schemeClr val="tx1"/>
              </a:solidFill>
            </a:endParaRPr>
          </a:p>
          <a:p>
            <a:r>
              <a:rPr kumimoji="1" lang="ja-JP" altLang="en-US" sz="3200" dirty="0">
                <a:solidFill>
                  <a:schemeClr val="tx1"/>
                </a:solidFill>
              </a:rPr>
              <a:t>改めて貴事業所の重要事項説明書と運営規程等の確認をおねがいいたします。</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a:t>
            </a:fld>
            <a:endParaRPr kumimoji="1" lang="ja-JP" altLang="en-US"/>
          </a:p>
        </p:txBody>
      </p:sp>
      <p:pic>
        <p:nvPicPr>
          <p:cNvPr id="5" name="録音したサウンド">
            <a:hlinkClick r:id="" action="ppaction://media"/>
            <a:extLst>
              <a:ext uri="{FF2B5EF4-FFF2-40B4-BE49-F238E27FC236}">
                <a16:creationId xmlns:a16="http://schemas.microsoft.com/office/drawing/2014/main" id="{C5A15159-2BE0-4A64-8EF7-003D8855C17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420856572"/>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98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99977" y="309470"/>
            <a:ext cx="8534400" cy="1507067"/>
          </a:xfrm>
        </p:spPr>
        <p:txBody>
          <a:bodyPr/>
          <a:lstStyle/>
          <a:p>
            <a:r>
              <a:rPr kumimoji="1" lang="ja-JP" altLang="en-US" dirty="0"/>
              <a:t>事業所の指定更新申請について</a:t>
            </a:r>
          </a:p>
        </p:txBody>
      </p:sp>
      <p:sp>
        <p:nvSpPr>
          <p:cNvPr id="3" name="コンテンツ プレースホルダー 2"/>
          <p:cNvSpPr>
            <a:spLocks noGrp="1"/>
          </p:cNvSpPr>
          <p:nvPr>
            <p:ph idx="1"/>
          </p:nvPr>
        </p:nvSpPr>
        <p:spPr>
          <a:xfrm>
            <a:off x="550376" y="1816537"/>
            <a:ext cx="11053045" cy="4505435"/>
          </a:xfrm>
        </p:spPr>
        <p:txBody>
          <a:bodyPr>
            <a:normAutofit/>
          </a:bodyPr>
          <a:lstStyle/>
          <a:p>
            <a:r>
              <a:rPr kumimoji="1" lang="ja-JP" altLang="en-US" sz="2800" dirty="0">
                <a:solidFill>
                  <a:schemeClr val="tx1"/>
                </a:solidFill>
              </a:rPr>
              <a:t>指定の有効期限については各事業所で確認</a:t>
            </a:r>
            <a:r>
              <a:rPr lang="ja-JP" altLang="en-US" sz="2800" dirty="0">
                <a:solidFill>
                  <a:schemeClr val="tx1"/>
                </a:solidFill>
              </a:rPr>
              <a:t>をしてください。</a:t>
            </a:r>
            <a:endParaRPr lang="en-US" altLang="ja-JP" sz="2800" dirty="0">
              <a:solidFill>
                <a:schemeClr val="tx1"/>
              </a:solidFill>
            </a:endParaRPr>
          </a:p>
          <a:p>
            <a:r>
              <a:rPr kumimoji="1" lang="ja-JP" altLang="en-US" sz="2800" dirty="0">
                <a:solidFill>
                  <a:schemeClr val="tx1"/>
                </a:solidFill>
              </a:rPr>
              <a:t>有効期限が切れる一か月前には更新申請を出してください。</a:t>
            </a:r>
            <a:r>
              <a:rPr kumimoji="1" lang="en-US" altLang="ja-JP" sz="2800" dirty="0">
                <a:solidFill>
                  <a:schemeClr val="tx1"/>
                </a:solidFill>
              </a:rPr>
              <a:t>(7</a:t>
            </a:r>
            <a:r>
              <a:rPr kumimoji="1" lang="ja-JP" altLang="en-US" sz="2800" dirty="0">
                <a:solidFill>
                  <a:schemeClr val="tx1"/>
                </a:solidFill>
              </a:rPr>
              <a:t>月末までの指定であれば</a:t>
            </a:r>
            <a:r>
              <a:rPr kumimoji="1" lang="en-US" altLang="ja-JP" sz="2800" dirty="0">
                <a:solidFill>
                  <a:schemeClr val="tx1"/>
                </a:solidFill>
              </a:rPr>
              <a:t>6</a:t>
            </a:r>
            <a:r>
              <a:rPr kumimoji="1" lang="ja-JP" altLang="en-US" sz="2800" dirty="0">
                <a:solidFill>
                  <a:schemeClr val="tx1"/>
                </a:solidFill>
              </a:rPr>
              <a:t>月末までに提出</a:t>
            </a:r>
            <a:r>
              <a:rPr kumimoji="1" lang="en-US" altLang="ja-JP" sz="2800" dirty="0">
                <a:solidFill>
                  <a:schemeClr val="tx1"/>
                </a:solidFill>
              </a:rPr>
              <a:t>)</a:t>
            </a:r>
          </a:p>
          <a:p>
            <a:r>
              <a:rPr lang="ja-JP" altLang="en-US" sz="2800" dirty="0">
                <a:solidFill>
                  <a:schemeClr val="tx1"/>
                </a:solidFill>
              </a:rPr>
              <a:t>有効期限が切れると介護保険の請求ができなくなりますので、必ず確認してください。</a:t>
            </a:r>
            <a:endParaRPr kumimoji="1" lang="en-US" altLang="ja-JP" dirty="0">
              <a:solidFill>
                <a:schemeClr val="tx1"/>
              </a:solidFill>
            </a:endParaRPr>
          </a:p>
          <a:p>
            <a:pPr marL="0" indent="0">
              <a:buNone/>
            </a:pPr>
            <a:endParaRPr kumimoji="1" lang="en-US" altLang="ja-JP" dirty="0">
              <a:solidFill>
                <a:schemeClr val="tx1"/>
              </a:solidFill>
            </a:endParaRPr>
          </a:p>
          <a:p>
            <a:pPr marL="0" indent="0">
              <a:buNone/>
            </a:pPr>
            <a:r>
              <a:rPr kumimoji="1" lang="ja-JP" altLang="en-US" sz="2400" dirty="0">
                <a:solidFill>
                  <a:schemeClr val="tx1"/>
                </a:solidFill>
              </a:rPr>
              <a:t>更新申請に必要な書類はこちらで確認してくだ</a:t>
            </a:r>
            <a:r>
              <a:rPr lang="ja-JP" altLang="en-US" sz="2400" dirty="0">
                <a:solidFill>
                  <a:schemeClr val="tx1"/>
                </a:solidFill>
              </a:rPr>
              <a:t>さい⇓</a:t>
            </a:r>
            <a:endParaRPr lang="en-US" altLang="ja-JP" sz="2400" dirty="0">
              <a:solidFill>
                <a:schemeClr val="tx1"/>
              </a:solidFill>
            </a:endParaRPr>
          </a:p>
          <a:p>
            <a:pPr marL="0" indent="0">
              <a:buNone/>
            </a:pPr>
            <a:r>
              <a:rPr lang="ja-JP" altLang="en-US" sz="2400" dirty="0">
                <a:solidFill>
                  <a:schemeClr val="tx1"/>
                </a:solidFill>
              </a:rPr>
              <a:t>　　　入間市ホームページ</a:t>
            </a:r>
            <a:endParaRPr lang="en-US" altLang="ja-JP" sz="2400" dirty="0">
              <a:solidFill>
                <a:schemeClr val="tx1"/>
              </a:solidFill>
            </a:endParaRPr>
          </a:p>
          <a:p>
            <a:pPr marL="0" indent="0">
              <a:buNone/>
            </a:pPr>
            <a:r>
              <a:rPr lang="ja-JP" altLang="en-US" sz="2400" dirty="0">
                <a:solidFill>
                  <a:schemeClr val="tx1"/>
                </a:solidFill>
              </a:rPr>
              <a:t>　　　　　　　介護サービス事業所の新規指定・指定更新について</a:t>
            </a:r>
            <a:endParaRPr lang="en-US" altLang="ja-JP" sz="2400" dirty="0">
              <a:solidFill>
                <a:schemeClr val="tx1"/>
              </a:solidFill>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10</a:t>
            </a:fld>
            <a:endParaRPr kumimoji="1" lang="ja-JP" altLang="en-US"/>
          </a:p>
        </p:txBody>
      </p:sp>
      <p:pic>
        <p:nvPicPr>
          <p:cNvPr id="5" name="録音したサウンド">
            <a:hlinkClick r:id="" action="ppaction://media"/>
            <a:extLst>
              <a:ext uri="{FF2B5EF4-FFF2-40B4-BE49-F238E27FC236}">
                <a16:creationId xmlns:a16="http://schemas.microsoft.com/office/drawing/2014/main" id="{4B5A16FF-0A17-418B-8281-94FDA61EBE4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81982723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22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76402" y="230643"/>
            <a:ext cx="8534400" cy="1507067"/>
          </a:xfrm>
        </p:spPr>
        <p:txBody>
          <a:bodyPr/>
          <a:lstStyle/>
          <a:p>
            <a:r>
              <a:rPr lang="ja-JP" altLang="en-US" dirty="0"/>
              <a:t>体制届について</a:t>
            </a:r>
            <a:endParaRPr kumimoji="1" lang="ja-JP" altLang="en-US"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225140139"/>
              </p:ext>
            </p:extLst>
          </p:nvPr>
        </p:nvGraphicFramePr>
        <p:xfrm>
          <a:off x="1295402" y="2844800"/>
          <a:ext cx="8915400" cy="3263900"/>
        </p:xfrm>
        <a:graphic>
          <a:graphicData uri="http://schemas.openxmlformats.org/drawingml/2006/table">
            <a:tbl>
              <a:tblPr firstRow="1" bandRow="1">
                <a:tableStyleId>{5C22544A-7EE6-4342-B048-85BDC9FD1C3A}</a:tableStyleId>
              </a:tblPr>
              <a:tblGrid>
                <a:gridCol w="2971800">
                  <a:extLst>
                    <a:ext uri="{9D8B030D-6E8A-4147-A177-3AD203B41FA5}">
                      <a16:colId xmlns:a16="http://schemas.microsoft.com/office/drawing/2014/main" val="20000"/>
                    </a:ext>
                  </a:extLst>
                </a:gridCol>
                <a:gridCol w="2971800">
                  <a:extLst>
                    <a:ext uri="{9D8B030D-6E8A-4147-A177-3AD203B41FA5}">
                      <a16:colId xmlns:a16="http://schemas.microsoft.com/office/drawing/2014/main" val="20001"/>
                    </a:ext>
                  </a:extLst>
                </a:gridCol>
                <a:gridCol w="2971800">
                  <a:extLst>
                    <a:ext uri="{9D8B030D-6E8A-4147-A177-3AD203B41FA5}">
                      <a16:colId xmlns:a16="http://schemas.microsoft.com/office/drawing/2014/main" val="20002"/>
                    </a:ext>
                  </a:extLst>
                </a:gridCol>
              </a:tblGrid>
              <a:tr h="420499">
                <a:tc>
                  <a:txBody>
                    <a:bodyPr/>
                    <a:lstStyle/>
                    <a:p>
                      <a:r>
                        <a:rPr kumimoji="1" lang="ja-JP" altLang="en-US" sz="2000" b="1" dirty="0"/>
                        <a:t>提出物</a:t>
                      </a:r>
                    </a:p>
                  </a:txBody>
                  <a:tcPr/>
                </a:tc>
                <a:tc>
                  <a:txBody>
                    <a:bodyPr/>
                    <a:lstStyle/>
                    <a:p>
                      <a:r>
                        <a:rPr kumimoji="1" lang="ja-JP" altLang="en-US" sz="2000" dirty="0"/>
                        <a:t>提出が必要なとき</a:t>
                      </a:r>
                    </a:p>
                  </a:txBody>
                  <a:tcPr/>
                </a:tc>
                <a:tc>
                  <a:txBody>
                    <a:bodyPr/>
                    <a:lstStyle/>
                    <a:p>
                      <a:r>
                        <a:rPr kumimoji="1" lang="ja-JP" altLang="en-US" sz="2000" dirty="0"/>
                        <a:t>締め切り</a:t>
                      </a:r>
                    </a:p>
                  </a:txBody>
                  <a:tcPr/>
                </a:tc>
                <a:extLst>
                  <a:ext uri="{0D108BD9-81ED-4DB2-BD59-A6C34878D82A}">
                    <a16:rowId xmlns:a16="http://schemas.microsoft.com/office/drawing/2014/main" val="10000"/>
                  </a:ext>
                </a:extLst>
              </a:tr>
              <a:tr h="1106041">
                <a:tc rowSpan="2">
                  <a:txBody>
                    <a:bodyPr/>
                    <a:lstStyle/>
                    <a:p>
                      <a:r>
                        <a:rPr kumimoji="1" lang="ja-JP" altLang="en-US" sz="2800" dirty="0"/>
                        <a:t>体制届</a:t>
                      </a:r>
                      <a:endParaRPr kumimoji="1" lang="en-US" altLang="ja-JP" sz="2800" dirty="0"/>
                    </a:p>
                    <a:p>
                      <a:r>
                        <a:rPr kumimoji="1" lang="en-US" altLang="ja-JP" sz="2800" dirty="0"/>
                        <a:t>(</a:t>
                      </a:r>
                      <a:r>
                        <a:rPr kumimoji="1" lang="ja-JP" altLang="en-US" sz="2800" dirty="0"/>
                        <a:t>別添で必要なものは</a:t>
                      </a:r>
                      <a:r>
                        <a:rPr kumimoji="1" lang="en-US" altLang="ja-JP" sz="2800" dirty="0"/>
                        <a:t>HP</a:t>
                      </a:r>
                      <a:r>
                        <a:rPr kumimoji="1" lang="ja-JP" altLang="en-US" sz="2800" dirty="0"/>
                        <a:t>を確認</a:t>
                      </a:r>
                      <a:r>
                        <a:rPr kumimoji="1" lang="en-US" altLang="ja-JP" sz="2800" dirty="0"/>
                        <a:t>)</a:t>
                      </a:r>
                      <a:endParaRPr kumimoji="1" lang="ja-JP" altLang="en-US" sz="2800" dirty="0"/>
                    </a:p>
                  </a:txBody>
                  <a:tcPr/>
                </a:tc>
                <a:tc rowSpan="2">
                  <a:txBody>
                    <a:bodyPr/>
                    <a:lstStyle/>
                    <a:p>
                      <a:r>
                        <a:rPr kumimoji="1" lang="ja-JP" altLang="en-US" sz="2800" dirty="0"/>
                        <a:t>体制届が必要な</a:t>
                      </a:r>
                      <a:r>
                        <a:rPr kumimoji="1" lang="ja-JP" altLang="en-US" sz="2800" dirty="0">
                          <a:solidFill>
                            <a:srgbClr val="FF0000"/>
                          </a:solidFill>
                        </a:rPr>
                        <a:t>加算の変更</a:t>
                      </a:r>
                      <a:r>
                        <a:rPr kumimoji="1" lang="ja-JP" altLang="en-US" sz="2800" dirty="0"/>
                        <a:t>がある場合に提出</a:t>
                      </a:r>
                      <a:endParaRPr kumimoji="1" lang="en-US" altLang="ja-JP" sz="2800" dirty="0"/>
                    </a:p>
                    <a:p>
                      <a:endParaRPr kumimoji="1" lang="en-US" altLang="ja-JP" sz="2800" dirty="0"/>
                    </a:p>
                  </a:txBody>
                  <a:tcPr/>
                </a:tc>
                <a:tc>
                  <a:txBody>
                    <a:bodyPr/>
                    <a:lstStyle/>
                    <a:p>
                      <a:r>
                        <a:rPr kumimoji="1" lang="ja-JP" altLang="en-US" sz="2800" dirty="0"/>
                        <a:t>加算を取得する月の前月末まで</a:t>
                      </a:r>
                      <a:endParaRPr kumimoji="1" lang="en-US" altLang="ja-JP" sz="2800" dirty="0"/>
                    </a:p>
                  </a:txBody>
                  <a:tcPr/>
                </a:tc>
                <a:extLst>
                  <a:ext uri="{0D108BD9-81ED-4DB2-BD59-A6C34878D82A}">
                    <a16:rowId xmlns:a16="http://schemas.microsoft.com/office/drawing/2014/main" val="10001"/>
                  </a:ext>
                </a:extLst>
              </a:tr>
              <a:tr h="1593317">
                <a:tc vMerge="1">
                  <a:txBody>
                    <a:bodyPr/>
                    <a:lstStyle/>
                    <a:p>
                      <a:endParaRPr kumimoji="1" lang="ja-JP" altLang="en-US"/>
                    </a:p>
                  </a:txBody>
                  <a:tcPr/>
                </a:tc>
                <a:tc vMerge="1">
                  <a:txBody>
                    <a:bodyPr/>
                    <a:lstStyle/>
                    <a:p>
                      <a:endParaRPr kumimoji="1" lang="ja-JP" altLang="en-US"/>
                    </a:p>
                  </a:txBody>
                  <a:tcPr/>
                </a:tc>
                <a:tc>
                  <a:txBody>
                    <a:bodyPr/>
                    <a:lstStyle/>
                    <a:p>
                      <a:r>
                        <a:rPr kumimoji="1" lang="ja-JP" altLang="en-US" sz="1800" dirty="0"/>
                        <a:t>（例外）</a:t>
                      </a:r>
                      <a:endParaRPr kumimoji="1" lang="en-US" altLang="ja-JP" sz="1800" dirty="0"/>
                    </a:p>
                    <a:p>
                      <a:r>
                        <a:rPr kumimoji="1" lang="ja-JP" altLang="en-US" sz="1800" dirty="0"/>
                        <a:t>処遇改善加算・特定処遇改善加算を年度途中で取得する場合には前前月の末日まで</a:t>
                      </a:r>
                    </a:p>
                    <a:p>
                      <a:endParaRPr lang="ja-JP" altLang="en-US" dirty="0"/>
                    </a:p>
                  </a:txBody>
                  <a:tcPr/>
                </a:tc>
                <a:extLst>
                  <a:ext uri="{0D108BD9-81ED-4DB2-BD59-A6C34878D82A}">
                    <a16:rowId xmlns:a16="http://schemas.microsoft.com/office/drawing/2014/main" val="10002"/>
                  </a:ext>
                </a:extLst>
              </a:tr>
            </a:tbl>
          </a:graphicData>
        </a:graphic>
      </p:graphicFrame>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11</a:t>
            </a:fld>
            <a:endParaRPr kumimoji="1" lang="ja-JP" altLang="en-US"/>
          </a:p>
        </p:txBody>
      </p:sp>
      <p:pic>
        <p:nvPicPr>
          <p:cNvPr id="3" name="録音したサウンド">
            <a:hlinkClick r:id="" action="ppaction://media"/>
            <a:extLst>
              <a:ext uri="{FF2B5EF4-FFF2-40B4-BE49-F238E27FC236}">
                <a16:creationId xmlns:a16="http://schemas.microsoft.com/office/drawing/2014/main" id="{350A6CB5-C547-40DC-8F42-D5785EA97C2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55845105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57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41412" y="197507"/>
            <a:ext cx="8534400" cy="1507067"/>
          </a:xfrm>
        </p:spPr>
        <p:txBody>
          <a:bodyPr/>
          <a:lstStyle/>
          <a:p>
            <a:r>
              <a:rPr lang="ja-JP" altLang="en-US" dirty="0"/>
              <a:t>変更届について</a:t>
            </a:r>
            <a:endParaRPr kumimoji="1" lang="ja-JP" altLang="en-US"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1008512816"/>
              </p:ext>
            </p:extLst>
          </p:nvPr>
        </p:nvGraphicFramePr>
        <p:xfrm>
          <a:off x="1295402" y="2938780"/>
          <a:ext cx="9404724" cy="3169920"/>
        </p:xfrm>
        <a:graphic>
          <a:graphicData uri="http://schemas.openxmlformats.org/drawingml/2006/table">
            <a:tbl>
              <a:tblPr firstRow="1" bandRow="1">
                <a:tableStyleId>{5C22544A-7EE6-4342-B048-85BDC9FD1C3A}</a:tableStyleId>
              </a:tblPr>
              <a:tblGrid>
                <a:gridCol w="3134908">
                  <a:extLst>
                    <a:ext uri="{9D8B030D-6E8A-4147-A177-3AD203B41FA5}">
                      <a16:colId xmlns:a16="http://schemas.microsoft.com/office/drawing/2014/main" val="20000"/>
                    </a:ext>
                  </a:extLst>
                </a:gridCol>
                <a:gridCol w="3134908">
                  <a:extLst>
                    <a:ext uri="{9D8B030D-6E8A-4147-A177-3AD203B41FA5}">
                      <a16:colId xmlns:a16="http://schemas.microsoft.com/office/drawing/2014/main" val="20001"/>
                    </a:ext>
                  </a:extLst>
                </a:gridCol>
                <a:gridCol w="3134908">
                  <a:extLst>
                    <a:ext uri="{9D8B030D-6E8A-4147-A177-3AD203B41FA5}">
                      <a16:colId xmlns:a16="http://schemas.microsoft.com/office/drawing/2014/main" val="20002"/>
                    </a:ext>
                  </a:extLst>
                </a:gridCol>
              </a:tblGrid>
              <a:tr h="387913">
                <a:tc>
                  <a:txBody>
                    <a:bodyPr/>
                    <a:lstStyle/>
                    <a:p>
                      <a:r>
                        <a:rPr kumimoji="1" lang="ja-JP" altLang="en-US" sz="2800" dirty="0"/>
                        <a:t>提出物</a:t>
                      </a:r>
                    </a:p>
                  </a:txBody>
                  <a:tcPr/>
                </a:tc>
                <a:tc>
                  <a:txBody>
                    <a:bodyPr/>
                    <a:lstStyle/>
                    <a:p>
                      <a:r>
                        <a:rPr kumimoji="1" lang="ja-JP" altLang="en-US" sz="2800" dirty="0"/>
                        <a:t>提出が必要なとき</a:t>
                      </a:r>
                    </a:p>
                  </a:txBody>
                  <a:tcPr/>
                </a:tc>
                <a:tc>
                  <a:txBody>
                    <a:bodyPr/>
                    <a:lstStyle/>
                    <a:p>
                      <a:r>
                        <a:rPr kumimoji="1" lang="ja-JP" altLang="en-US" sz="2800" dirty="0"/>
                        <a:t>締め切り</a:t>
                      </a:r>
                    </a:p>
                  </a:txBody>
                  <a:tcPr/>
                </a:tc>
                <a:extLst>
                  <a:ext uri="{0D108BD9-81ED-4DB2-BD59-A6C34878D82A}">
                    <a16:rowId xmlns:a16="http://schemas.microsoft.com/office/drawing/2014/main" val="10000"/>
                  </a:ext>
                </a:extLst>
              </a:tr>
              <a:tr h="1897753">
                <a:tc>
                  <a:txBody>
                    <a:bodyPr/>
                    <a:lstStyle/>
                    <a:p>
                      <a:r>
                        <a:rPr kumimoji="1" lang="ja-JP" altLang="en-US" sz="2800" dirty="0"/>
                        <a:t>変更届</a:t>
                      </a:r>
                      <a:endParaRPr kumimoji="1" lang="en-US" altLang="ja-JP" sz="2800" dirty="0"/>
                    </a:p>
                    <a:p>
                      <a:r>
                        <a:rPr kumimoji="1" lang="en-US" altLang="ja-JP" sz="2800" dirty="0"/>
                        <a:t>(</a:t>
                      </a:r>
                      <a:r>
                        <a:rPr kumimoji="1" lang="ja-JP" altLang="en-US" sz="2800" dirty="0"/>
                        <a:t>別添で必要なものは</a:t>
                      </a:r>
                      <a:r>
                        <a:rPr kumimoji="1" lang="en-US" altLang="ja-JP" sz="2800" dirty="0"/>
                        <a:t>HP</a:t>
                      </a:r>
                      <a:r>
                        <a:rPr kumimoji="1" lang="ja-JP" altLang="en-US" sz="2800" dirty="0"/>
                        <a:t>を確認</a:t>
                      </a:r>
                      <a:r>
                        <a:rPr kumimoji="1" lang="en-US" altLang="ja-JP" sz="2800" dirty="0"/>
                        <a:t>)</a:t>
                      </a:r>
                      <a:endParaRPr kumimoji="1" lang="ja-JP" altLang="en-US" sz="2800" dirty="0"/>
                    </a:p>
                  </a:txBody>
                  <a:tcPr/>
                </a:tc>
                <a:tc>
                  <a:txBody>
                    <a:bodyPr/>
                    <a:lstStyle/>
                    <a:p>
                      <a:r>
                        <a:rPr kumimoji="1" lang="ja-JP" altLang="en-US" sz="2800" dirty="0"/>
                        <a:t>事業所の名称や所在地、人員の変更や運営規程等、</a:t>
                      </a:r>
                      <a:r>
                        <a:rPr kumimoji="1" lang="ja-JP" altLang="en-US" sz="2800" dirty="0">
                          <a:solidFill>
                            <a:srgbClr val="FF0000"/>
                          </a:solidFill>
                        </a:rPr>
                        <a:t>事業所についての変更</a:t>
                      </a:r>
                      <a:r>
                        <a:rPr kumimoji="1" lang="ja-JP" altLang="en-US" sz="2800" dirty="0"/>
                        <a:t>があったとき</a:t>
                      </a:r>
                    </a:p>
                    <a:p>
                      <a:endParaRPr kumimoji="1" lang="en-US" altLang="ja-JP" sz="2800" dirty="0"/>
                    </a:p>
                  </a:txBody>
                  <a:tcPr/>
                </a:tc>
                <a:tc>
                  <a:txBody>
                    <a:bodyPr/>
                    <a:lstStyle/>
                    <a:p>
                      <a:r>
                        <a:rPr kumimoji="1" lang="ja-JP" altLang="en-US" sz="2800" dirty="0"/>
                        <a:t>変更があってから</a:t>
                      </a:r>
                      <a:r>
                        <a:rPr kumimoji="1" lang="en-US" altLang="ja-JP" sz="2800" dirty="0"/>
                        <a:t>10</a:t>
                      </a:r>
                      <a:r>
                        <a:rPr kumimoji="1" lang="ja-JP" altLang="en-US" sz="2800" dirty="0"/>
                        <a:t>日以内</a:t>
                      </a:r>
                      <a:endParaRPr kumimoji="1" lang="en-US" altLang="ja-JP" sz="2800" dirty="0"/>
                    </a:p>
                  </a:txBody>
                  <a:tcPr/>
                </a:tc>
                <a:extLst>
                  <a:ext uri="{0D108BD9-81ED-4DB2-BD59-A6C34878D82A}">
                    <a16:rowId xmlns:a16="http://schemas.microsoft.com/office/drawing/2014/main" val="10001"/>
                  </a:ext>
                </a:extLst>
              </a:tr>
            </a:tbl>
          </a:graphicData>
        </a:graphic>
      </p:graphicFrame>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12</a:t>
            </a:fld>
            <a:endParaRPr kumimoji="1" lang="ja-JP" altLang="en-US"/>
          </a:p>
        </p:txBody>
      </p:sp>
      <p:pic>
        <p:nvPicPr>
          <p:cNvPr id="3" name="録音したサウンド">
            <a:hlinkClick r:id="" action="ppaction://media"/>
            <a:extLst>
              <a:ext uri="{FF2B5EF4-FFF2-40B4-BE49-F238E27FC236}">
                <a16:creationId xmlns:a16="http://schemas.microsoft.com/office/drawing/2014/main" id="{820FF18F-51C0-46A7-A2E0-3C5211F6CE1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48941646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45945EB-7991-409C-97D0-7A1E0A6DAD5E}"/>
              </a:ext>
            </a:extLst>
          </p:cNvPr>
          <p:cNvSpPr>
            <a:spLocks noGrp="1"/>
          </p:cNvSpPr>
          <p:nvPr>
            <p:ph type="sldNum" sz="quarter" idx="12"/>
          </p:nvPr>
        </p:nvSpPr>
        <p:spPr/>
        <p:txBody>
          <a:bodyPr/>
          <a:lstStyle/>
          <a:p>
            <a:fld id="{C9C2AF26-EAE5-4B8E-BB8F-2062AE9C7BE0}" type="slidenum">
              <a:rPr kumimoji="1" lang="ja-JP" altLang="en-US" smtClean="0"/>
              <a:t>13</a:t>
            </a:fld>
            <a:endParaRPr kumimoji="1" lang="ja-JP" altLang="en-US"/>
          </a:p>
        </p:txBody>
      </p:sp>
      <p:sp>
        <p:nvSpPr>
          <p:cNvPr id="5" name="タイトル 1">
            <a:extLst>
              <a:ext uri="{FF2B5EF4-FFF2-40B4-BE49-F238E27FC236}">
                <a16:creationId xmlns:a16="http://schemas.microsoft.com/office/drawing/2014/main" id="{15EFE284-00FE-4105-ACDA-85A3AF5C4E71}"/>
              </a:ext>
            </a:extLst>
          </p:cNvPr>
          <p:cNvSpPr txBox="1">
            <a:spLocks/>
          </p:cNvSpPr>
          <p:nvPr/>
        </p:nvSpPr>
        <p:spPr>
          <a:xfrm>
            <a:off x="1473144" y="1003763"/>
            <a:ext cx="7498813" cy="679751"/>
          </a:xfrm>
          <a:prstGeom prst="rect">
            <a:avLst/>
          </a:prstGeom>
        </p:spPr>
        <p:txBody>
          <a:bodyPr vert="horz" lIns="91440" tIns="45720" rIns="91440" bIns="45720" rtlCol="0" anchor="t">
            <a:normAutofit fontScale="92500" lnSpcReduction="10000"/>
          </a:bodyPr>
          <a:lstStyle>
            <a:lvl1pPr algn="l" defTabSz="457200" rtl="0" eaLnBrk="1" latinLnBrk="0" hangingPunct="1">
              <a:spcBef>
                <a:spcPct val="0"/>
              </a:spcBef>
              <a:buNone/>
              <a:defRPr kumimoji="1" sz="4200" b="0" i="0" kern="1200">
                <a:solidFill>
                  <a:schemeClr val="tx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ja-JP" b="1" dirty="0">
                <a:solidFill>
                  <a:schemeClr val="tx1"/>
                </a:solidFill>
              </a:rPr>
              <a:t>事故報告について</a:t>
            </a:r>
            <a:endParaRPr lang="ja-JP" altLang="en-US" b="1" dirty="0">
              <a:solidFill>
                <a:schemeClr val="tx1"/>
              </a:solidFill>
            </a:endParaRPr>
          </a:p>
        </p:txBody>
      </p:sp>
      <p:sp>
        <p:nvSpPr>
          <p:cNvPr id="6" name="テキスト ボックス 5">
            <a:extLst>
              <a:ext uri="{FF2B5EF4-FFF2-40B4-BE49-F238E27FC236}">
                <a16:creationId xmlns:a16="http://schemas.microsoft.com/office/drawing/2014/main" id="{8AC897C0-AA01-43CE-8141-2F217C125E24}"/>
              </a:ext>
            </a:extLst>
          </p:cNvPr>
          <p:cNvSpPr txBox="1"/>
          <p:nvPr/>
        </p:nvSpPr>
        <p:spPr>
          <a:xfrm>
            <a:off x="1473144" y="1769066"/>
            <a:ext cx="8231188" cy="400110"/>
          </a:xfrm>
          <a:prstGeom prst="rect">
            <a:avLst/>
          </a:prstGeom>
          <a:noFill/>
        </p:spPr>
        <p:txBody>
          <a:bodyPr wrap="square" rtlCol="0">
            <a:spAutoFit/>
          </a:bodyPr>
          <a:lstStyle/>
          <a:p>
            <a:r>
              <a:rPr kumimoji="1" lang="ja-JP" altLang="en-US" sz="2000" dirty="0"/>
              <a:t>事業所で以下の事故等が発生し場合は、市へ報告をお願いします</a:t>
            </a:r>
            <a:r>
              <a:rPr kumimoji="1" lang="ja-JP" altLang="en-US" dirty="0"/>
              <a:t>。</a:t>
            </a:r>
          </a:p>
        </p:txBody>
      </p:sp>
      <p:graphicFrame>
        <p:nvGraphicFramePr>
          <p:cNvPr id="7" name="表 14">
            <a:extLst>
              <a:ext uri="{FF2B5EF4-FFF2-40B4-BE49-F238E27FC236}">
                <a16:creationId xmlns:a16="http://schemas.microsoft.com/office/drawing/2014/main" id="{A8BED941-DF05-4DCF-BCE2-08A4B7B09679}"/>
              </a:ext>
            </a:extLst>
          </p:cNvPr>
          <p:cNvGraphicFramePr>
            <a:graphicFrameLocks/>
          </p:cNvGraphicFramePr>
          <p:nvPr>
            <p:extLst>
              <p:ext uri="{D42A27DB-BD31-4B8C-83A1-F6EECF244321}">
                <p14:modId xmlns:p14="http://schemas.microsoft.com/office/powerpoint/2010/main" val="1282677049"/>
              </p:ext>
            </p:extLst>
          </p:nvPr>
        </p:nvGraphicFramePr>
        <p:xfrm>
          <a:off x="974262" y="2254353"/>
          <a:ext cx="9791699" cy="4119880"/>
        </p:xfrm>
        <a:graphic>
          <a:graphicData uri="http://schemas.openxmlformats.org/drawingml/2006/table">
            <a:tbl>
              <a:tblPr firstRow="1" bandRow="1">
                <a:tableStyleId>{5C22544A-7EE6-4342-B048-85BDC9FD1C3A}</a:tableStyleId>
              </a:tblPr>
              <a:tblGrid>
                <a:gridCol w="3876092">
                  <a:extLst>
                    <a:ext uri="{9D8B030D-6E8A-4147-A177-3AD203B41FA5}">
                      <a16:colId xmlns:a16="http://schemas.microsoft.com/office/drawing/2014/main" val="2713507931"/>
                    </a:ext>
                  </a:extLst>
                </a:gridCol>
                <a:gridCol w="5915607">
                  <a:extLst>
                    <a:ext uri="{9D8B030D-6E8A-4147-A177-3AD203B41FA5}">
                      <a16:colId xmlns:a16="http://schemas.microsoft.com/office/drawing/2014/main" val="155291990"/>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種別</a:t>
                      </a:r>
                    </a:p>
                  </a:txBody>
                  <a:tcPr/>
                </a:tc>
                <a:tc>
                  <a:txBody>
                    <a:bodyPr/>
                    <a:lstStyle/>
                    <a:p>
                      <a:r>
                        <a:rPr kumimoji="1" lang="ja-JP" altLang="en-US" dirty="0"/>
                        <a:t>説明</a:t>
                      </a:r>
                    </a:p>
                  </a:txBody>
                  <a:tcPr/>
                </a:tc>
                <a:extLst>
                  <a:ext uri="{0D108BD9-81ED-4DB2-BD59-A6C34878D82A}">
                    <a16:rowId xmlns:a16="http://schemas.microsoft.com/office/drawing/2014/main" val="4161709727"/>
                  </a:ext>
                </a:extLst>
              </a:tr>
              <a:tr h="44694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（１）利用者等の事故等の発生</a:t>
                      </a:r>
                    </a:p>
                  </a:txBody>
                  <a:tcPr/>
                </a:tc>
                <a:tc>
                  <a:txBody>
                    <a:bodyPr/>
                    <a:lstStyle/>
                    <a:p>
                      <a:r>
                        <a:rPr kumimoji="1" lang="ja-JP" altLang="en-US" dirty="0"/>
                        <a:t>死亡、骨折、裂傷、やけど、誤嚥、窒息、誤薬等で医療機関を受診、または入院したもの</a:t>
                      </a:r>
                    </a:p>
                  </a:txBody>
                  <a:tcPr/>
                </a:tc>
                <a:extLst>
                  <a:ext uri="{0D108BD9-81ED-4DB2-BD59-A6C34878D82A}">
                    <a16:rowId xmlns:a16="http://schemas.microsoft.com/office/drawing/2014/main" val="1116248133"/>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（２）感染症等の発生</a:t>
                      </a:r>
                    </a:p>
                  </a:txBody>
                  <a:tcPr/>
                </a:tc>
                <a:tc>
                  <a:txBody>
                    <a:bodyPr/>
                    <a:lstStyle/>
                    <a:p>
                      <a:r>
                        <a:rPr kumimoji="1" lang="ja-JP" altLang="en-US" dirty="0"/>
                        <a:t>感染症（１類、２類、３類、新型インフルエンザ及び指定感染症（新型コロナウィルス）</a:t>
                      </a:r>
                      <a:endParaRPr kumimoji="1" lang="en-US" altLang="ja-JP" dirty="0"/>
                    </a:p>
                    <a:p>
                      <a:r>
                        <a:rPr kumimoji="1" lang="ja-JP" altLang="en-US" dirty="0"/>
                        <a:t>乾癬の発生等利用者等にまん延する恐れのあるもの</a:t>
                      </a:r>
                    </a:p>
                  </a:txBody>
                  <a:tcPr/>
                </a:tc>
                <a:extLst>
                  <a:ext uri="{0D108BD9-81ED-4DB2-BD59-A6C34878D82A}">
                    <a16:rowId xmlns:a16="http://schemas.microsoft.com/office/drawing/2014/main" val="339491073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（３）職員の不祥事</a:t>
                      </a:r>
                    </a:p>
                  </a:txBody>
                  <a:tcPr/>
                </a:tc>
                <a:tc>
                  <a:txBody>
                    <a:bodyPr/>
                    <a:lstStyle/>
                    <a:p>
                      <a:r>
                        <a:rPr kumimoji="1" lang="ja-JP" altLang="en-US" dirty="0"/>
                        <a:t>職員の交通事故、法令違反、及び不祥事、犯罪等に利用者や事業所に損害を与えたもの</a:t>
                      </a:r>
                    </a:p>
                  </a:txBody>
                  <a:tcPr/>
                </a:tc>
                <a:extLst>
                  <a:ext uri="{0D108BD9-81ED-4DB2-BD59-A6C34878D82A}">
                    <a16:rowId xmlns:a16="http://schemas.microsoft.com/office/drawing/2014/main" val="124818759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（４）その他</a:t>
                      </a:r>
                    </a:p>
                  </a:txBody>
                  <a:tcPr/>
                </a:tc>
                <a:tc>
                  <a:txBody>
                    <a:bodyPr/>
                    <a:lstStyle/>
                    <a:p>
                      <a:r>
                        <a:rPr kumimoji="1" lang="ja-JP" altLang="en-US" dirty="0"/>
                        <a:t>利用者の無断外出、虐待の疑い、利用者等の生命・身体に重大な結果を生じるもの、利用者間、家族とのトラブル等のうち収集が難しいと考えられるもの</a:t>
                      </a:r>
                    </a:p>
                  </a:txBody>
                  <a:tcPr/>
                </a:tc>
                <a:extLst>
                  <a:ext uri="{0D108BD9-81ED-4DB2-BD59-A6C34878D82A}">
                    <a16:rowId xmlns:a16="http://schemas.microsoft.com/office/drawing/2014/main" val="3172192383"/>
                  </a:ext>
                </a:extLst>
              </a:tr>
              <a:tr h="370840">
                <a:tc>
                  <a:txBody>
                    <a:bodyPr/>
                    <a:lstStyle/>
                    <a:p>
                      <a:r>
                        <a:rPr kumimoji="1" lang="ja-JP" altLang="en-US" dirty="0"/>
                        <a:t>（５）火災、震災、風水被害</a:t>
                      </a:r>
                    </a:p>
                  </a:txBody>
                  <a:tcPr/>
                </a:tc>
                <a:tc>
                  <a:txBody>
                    <a:bodyPr/>
                    <a:lstStyle/>
                    <a:p>
                      <a:r>
                        <a:rPr kumimoji="1" lang="ja-JP" altLang="en-US" dirty="0"/>
                        <a:t>火災、震災、風水被害による利用者等や職員の人的被害及び施設・設備・敷地等の損壊が発生した場合</a:t>
                      </a:r>
                    </a:p>
                  </a:txBody>
                  <a:tcPr/>
                </a:tc>
                <a:extLst>
                  <a:ext uri="{0D108BD9-81ED-4DB2-BD59-A6C34878D82A}">
                    <a16:rowId xmlns:a16="http://schemas.microsoft.com/office/drawing/2014/main" val="4025022626"/>
                  </a:ext>
                </a:extLst>
              </a:tr>
            </a:tbl>
          </a:graphicData>
        </a:graphic>
      </p:graphicFrame>
      <p:pic>
        <p:nvPicPr>
          <p:cNvPr id="2" name="録音したサウンド">
            <a:hlinkClick r:id="" action="ppaction://media"/>
            <a:extLst>
              <a:ext uri="{FF2B5EF4-FFF2-40B4-BE49-F238E27FC236}">
                <a16:creationId xmlns:a16="http://schemas.microsoft.com/office/drawing/2014/main" id="{655C5E01-250F-40CA-94CF-C8F0C8DAB15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02209658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A9DAB4E9-C4BD-4D57-845B-3485030E49E0}"/>
              </a:ext>
            </a:extLst>
          </p:cNvPr>
          <p:cNvSpPr>
            <a:spLocks noGrp="1"/>
          </p:cNvSpPr>
          <p:nvPr>
            <p:ph type="sldNum" sz="quarter" idx="12"/>
          </p:nvPr>
        </p:nvSpPr>
        <p:spPr/>
        <p:txBody>
          <a:bodyPr/>
          <a:lstStyle/>
          <a:p>
            <a:fld id="{C9C2AF26-EAE5-4B8E-BB8F-2062AE9C7BE0}" type="slidenum">
              <a:rPr kumimoji="1" lang="ja-JP" altLang="en-US" smtClean="0"/>
              <a:t>14</a:t>
            </a:fld>
            <a:endParaRPr kumimoji="1" lang="ja-JP" altLang="en-US"/>
          </a:p>
        </p:txBody>
      </p:sp>
      <p:sp>
        <p:nvSpPr>
          <p:cNvPr id="5" name="タイトル 1">
            <a:extLst>
              <a:ext uri="{FF2B5EF4-FFF2-40B4-BE49-F238E27FC236}">
                <a16:creationId xmlns:a16="http://schemas.microsoft.com/office/drawing/2014/main" id="{7D66EDF6-EF1D-4FB3-B15E-5733A4CA81D9}"/>
              </a:ext>
            </a:extLst>
          </p:cNvPr>
          <p:cNvSpPr txBox="1">
            <a:spLocks/>
          </p:cNvSpPr>
          <p:nvPr/>
        </p:nvSpPr>
        <p:spPr>
          <a:xfrm>
            <a:off x="3239824" y="804977"/>
            <a:ext cx="5712352" cy="947515"/>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4200" b="0" i="0" kern="1200">
                <a:solidFill>
                  <a:schemeClr val="tx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ja-JP" sz="4000" b="1" dirty="0">
                <a:solidFill>
                  <a:schemeClr val="tx1"/>
                </a:solidFill>
              </a:rPr>
              <a:t>事故報告</a:t>
            </a:r>
            <a:r>
              <a:rPr lang="ja-JP" altLang="en-US" sz="4000" b="1" dirty="0">
                <a:solidFill>
                  <a:schemeClr val="tx1"/>
                </a:solidFill>
              </a:rPr>
              <a:t>の様式について</a:t>
            </a:r>
            <a:endParaRPr lang="ja-JP" altLang="en-US" sz="4000" dirty="0">
              <a:solidFill>
                <a:schemeClr val="tx1"/>
              </a:solidFill>
            </a:endParaRPr>
          </a:p>
        </p:txBody>
      </p:sp>
      <p:sp>
        <p:nvSpPr>
          <p:cNvPr id="8" name="テキスト ボックス 7">
            <a:extLst>
              <a:ext uri="{FF2B5EF4-FFF2-40B4-BE49-F238E27FC236}">
                <a16:creationId xmlns:a16="http://schemas.microsoft.com/office/drawing/2014/main" id="{BD9B039F-CAE0-4647-A5F3-A1BBA5D2F074}"/>
              </a:ext>
            </a:extLst>
          </p:cNvPr>
          <p:cNvSpPr txBox="1"/>
          <p:nvPr/>
        </p:nvSpPr>
        <p:spPr>
          <a:xfrm>
            <a:off x="5153430" y="4486227"/>
            <a:ext cx="6297614" cy="1015663"/>
          </a:xfrm>
          <a:prstGeom prst="rect">
            <a:avLst/>
          </a:prstGeom>
          <a:noFill/>
        </p:spPr>
        <p:txBody>
          <a:bodyPr wrap="square" rtlCol="0">
            <a:spAutoFit/>
          </a:bodyPr>
          <a:lstStyle/>
          <a:p>
            <a:r>
              <a:rPr kumimoji="1" lang="ja-JP" altLang="en-US" sz="2000" dirty="0">
                <a:solidFill>
                  <a:srgbClr val="FF0000"/>
                </a:solidFill>
                <a:latin typeface="メイリオ" panose="020B0604030504040204" pitchFamily="50" charset="-128"/>
                <a:ea typeface="メイリオ" panose="020B0604030504040204" pitchFamily="50" charset="-128"/>
              </a:rPr>
              <a:t>速報は事故発生から</a:t>
            </a:r>
            <a:r>
              <a:rPr kumimoji="1" lang="ja-JP" altLang="en-US" sz="2000" b="1" dirty="0">
                <a:solidFill>
                  <a:srgbClr val="FF0000"/>
                </a:solidFill>
                <a:latin typeface="メイリオ" panose="020B0604030504040204" pitchFamily="50" charset="-128"/>
                <a:ea typeface="メイリオ" panose="020B0604030504040204" pitchFamily="50" charset="-128"/>
              </a:rPr>
              <a:t>２日以内</a:t>
            </a:r>
            <a:r>
              <a:rPr kumimoji="1" lang="ja-JP" altLang="en-US" sz="2000" dirty="0">
                <a:solidFill>
                  <a:srgbClr val="FF0000"/>
                </a:solidFill>
                <a:latin typeface="メイリオ" panose="020B0604030504040204" pitchFamily="50" charset="-128"/>
                <a:ea typeface="メイリオ" panose="020B0604030504040204" pitchFamily="50" charset="-128"/>
              </a:rPr>
              <a:t>、</a:t>
            </a:r>
            <a:endParaRPr kumimoji="1" lang="en-US" altLang="ja-JP" sz="2000" dirty="0">
              <a:solidFill>
                <a:srgbClr val="FF0000"/>
              </a:solidFill>
              <a:latin typeface="メイリオ" panose="020B0604030504040204" pitchFamily="50" charset="-128"/>
              <a:ea typeface="メイリオ" panose="020B0604030504040204" pitchFamily="50" charset="-128"/>
            </a:endParaRPr>
          </a:p>
          <a:p>
            <a:r>
              <a:rPr lang="ja-JP" altLang="en-US" sz="2000" dirty="0">
                <a:solidFill>
                  <a:srgbClr val="FF0000"/>
                </a:solidFill>
                <a:latin typeface="メイリオ" panose="020B0604030504040204" pitchFamily="50" charset="-128"/>
                <a:ea typeface="メイリオ" panose="020B0604030504040204" pitchFamily="50" charset="-128"/>
              </a:rPr>
              <a:t>再発防止策報告は</a:t>
            </a:r>
            <a:r>
              <a:rPr lang="ja-JP" altLang="en-US" sz="2000" b="1" dirty="0">
                <a:solidFill>
                  <a:srgbClr val="FF0000"/>
                </a:solidFill>
                <a:latin typeface="メイリオ" panose="020B0604030504040204" pitchFamily="50" charset="-128"/>
                <a:ea typeface="メイリオ" panose="020B0604030504040204" pitchFamily="50" charset="-128"/>
              </a:rPr>
              <a:t>１か月以内</a:t>
            </a:r>
            <a:r>
              <a:rPr lang="ja-JP" altLang="en-US" sz="2000" dirty="0">
                <a:solidFill>
                  <a:srgbClr val="FF0000"/>
                </a:solidFill>
                <a:latin typeface="メイリオ" panose="020B0604030504040204" pitchFamily="50" charset="-128"/>
                <a:ea typeface="メイリオ" panose="020B0604030504040204" pitchFamily="50" charset="-128"/>
              </a:rPr>
              <a:t>に提出するようにお願いします。</a:t>
            </a:r>
            <a:endParaRPr kumimoji="1" lang="ja-JP" altLang="en-US" sz="2000" dirty="0">
              <a:solidFill>
                <a:srgbClr val="FF0000"/>
              </a:solidFill>
              <a:latin typeface="メイリオ" panose="020B0604030504040204" pitchFamily="50" charset="-128"/>
              <a:ea typeface="メイリオ" panose="020B0604030504040204" pitchFamily="50" charset="-128"/>
            </a:endParaRPr>
          </a:p>
        </p:txBody>
      </p:sp>
      <p:pic>
        <p:nvPicPr>
          <p:cNvPr id="9" name="図 8">
            <a:extLst>
              <a:ext uri="{FF2B5EF4-FFF2-40B4-BE49-F238E27FC236}">
                <a16:creationId xmlns:a16="http://schemas.microsoft.com/office/drawing/2014/main" id="{2B6D801B-D2F8-4649-98D9-628B41FAE9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570" y="1544283"/>
            <a:ext cx="3429187" cy="4408955"/>
          </a:xfrm>
          <a:prstGeom prst="rect">
            <a:avLst/>
          </a:prstGeom>
        </p:spPr>
      </p:pic>
      <p:sp>
        <p:nvSpPr>
          <p:cNvPr id="10" name="テキスト ボックス 9">
            <a:extLst>
              <a:ext uri="{FF2B5EF4-FFF2-40B4-BE49-F238E27FC236}">
                <a16:creationId xmlns:a16="http://schemas.microsoft.com/office/drawing/2014/main" id="{F0E18678-D377-4A82-9343-65AFEF3B423D}"/>
              </a:ext>
            </a:extLst>
          </p:cNvPr>
          <p:cNvSpPr txBox="1"/>
          <p:nvPr/>
        </p:nvSpPr>
        <p:spPr>
          <a:xfrm>
            <a:off x="5207831" y="2225458"/>
            <a:ext cx="6297614" cy="2215991"/>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事故報告書の書式は市公式</a:t>
            </a:r>
            <a:r>
              <a:rPr kumimoji="1" lang="en-US" altLang="ja-JP" sz="2400" dirty="0">
                <a:latin typeface="メイリオ" panose="020B0604030504040204" pitchFamily="50" charset="-128"/>
                <a:ea typeface="メイリオ" panose="020B0604030504040204" pitchFamily="50" charset="-128"/>
              </a:rPr>
              <a:t>HP</a:t>
            </a:r>
            <a:r>
              <a:rPr kumimoji="1" lang="ja-JP" altLang="en-US" sz="2400" dirty="0">
                <a:latin typeface="メイリオ" panose="020B0604030504040204" pitchFamily="50" charset="-128"/>
                <a:ea typeface="メイリオ" panose="020B0604030504040204" pitchFamily="50" charset="-128"/>
              </a:rPr>
              <a:t>に掲載してあります。</a:t>
            </a:r>
            <a:endParaRPr kumimoji="1" lang="en-US" altLang="ja-JP" sz="2400" dirty="0">
              <a:latin typeface="メイリオ" panose="020B0604030504040204" pitchFamily="50" charset="-128"/>
              <a:ea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rPr>
              <a:t>事業所独自の書式がある場合は独自の物を提出可能です。ただし、入間市の書式の内容と確認し、無い項目があれば追記してください。</a:t>
            </a:r>
          </a:p>
          <a:p>
            <a:endParaRPr kumimoji="1" lang="ja-JP" altLang="en-US" dirty="0"/>
          </a:p>
        </p:txBody>
      </p:sp>
      <p:pic>
        <p:nvPicPr>
          <p:cNvPr id="11" name="図 10">
            <a:extLst>
              <a:ext uri="{FF2B5EF4-FFF2-40B4-BE49-F238E27FC236}">
                <a16:creationId xmlns:a16="http://schemas.microsoft.com/office/drawing/2014/main" id="{042B2B0B-CD10-48EA-A67F-35D0FF2218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24243" y="2172037"/>
            <a:ext cx="3219450" cy="4376173"/>
          </a:xfrm>
          <a:prstGeom prst="rect">
            <a:avLst/>
          </a:prstGeom>
        </p:spPr>
      </p:pic>
      <p:pic>
        <p:nvPicPr>
          <p:cNvPr id="2" name="録音したサウンド">
            <a:hlinkClick r:id="" action="ppaction://media"/>
            <a:extLst>
              <a:ext uri="{FF2B5EF4-FFF2-40B4-BE49-F238E27FC236}">
                <a16:creationId xmlns:a16="http://schemas.microsoft.com/office/drawing/2014/main" id="{31EB7804-39FE-4291-8028-7851B184B26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704637" y="0"/>
            <a:ext cx="487363" cy="487363"/>
          </a:xfrm>
          <a:prstGeom prst="rect">
            <a:avLst/>
          </a:prstGeom>
        </p:spPr>
      </p:pic>
    </p:spTree>
    <p:extLst>
      <p:ext uri="{BB962C8B-B14F-4D97-AF65-F5344CB8AC3E}">
        <p14:creationId xmlns:p14="http://schemas.microsoft.com/office/powerpoint/2010/main" val="286671186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53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96799" y="540422"/>
            <a:ext cx="8911687" cy="1280890"/>
          </a:xfrm>
        </p:spPr>
        <p:txBody>
          <a:bodyPr/>
          <a:lstStyle/>
          <a:p>
            <a:r>
              <a:rPr kumimoji="1" lang="ja-JP" altLang="en-US" sz="3600" dirty="0"/>
              <a:t>他市の総合事業を利用する場合の注意点</a:t>
            </a:r>
          </a:p>
        </p:txBody>
      </p:sp>
      <p:sp>
        <p:nvSpPr>
          <p:cNvPr id="3" name="コンテンツ プレースホルダー 2"/>
          <p:cNvSpPr>
            <a:spLocks noGrp="1"/>
          </p:cNvSpPr>
          <p:nvPr>
            <p:ph idx="1"/>
          </p:nvPr>
        </p:nvSpPr>
        <p:spPr>
          <a:xfrm>
            <a:off x="915158" y="2169886"/>
            <a:ext cx="9674967" cy="4078514"/>
          </a:xfrm>
        </p:spPr>
        <p:txBody>
          <a:bodyPr>
            <a:normAutofit/>
          </a:bodyPr>
          <a:lstStyle/>
          <a:p>
            <a:r>
              <a:rPr kumimoji="1" lang="ja-JP" altLang="en-US" sz="2800" dirty="0">
                <a:solidFill>
                  <a:schemeClr val="tx1"/>
                </a:solidFill>
                <a:latin typeface="+mj-ea"/>
                <a:ea typeface="+mj-ea"/>
              </a:rPr>
              <a:t>要支援の方が他市の</a:t>
            </a:r>
            <a:r>
              <a:rPr lang="ja-JP" altLang="en-US" sz="2800" dirty="0">
                <a:solidFill>
                  <a:schemeClr val="tx1"/>
                </a:solidFill>
                <a:latin typeface="+mj-ea"/>
                <a:ea typeface="+mj-ea"/>
              </a:rPr>
              <a:t>通所型サービス</a:t>
            </a:r>
            <a:r>
              <a:rPr kumimoji="1" lang="ja-JP" altLang="en-US" sz="2800" dirty="0">
                <a:solidFill>
                  <a:schemeClr val="tx1"/>
                </a:solidFill>
                <a:latin typeface="+mj-ea"/>
                <a:ea typeface="+mj-ea"/>
              </a:rPr>
              <a:t>を利用</a:t>
            </a:r>
            <a:r>
              <a:rPr lang="ja-JP" altLang="en-US" sz="2800" dirty="0">
                <a:solidFill>
                  <a:schemeClr val="tx1"/>
                </a:solidFill>
                <a:latin typeface="+mj-ea"/>
                <a:ea typeface="+mj-ea"/>
              </a:rPr>
              <a:t>する</a:t>
            </a:r>
            <a:r>
              <a:rPr kumimoji="1" lang="ja-JP" altLang="en-US" sz="2800" dirty="0">
                <a:solidFill>
                  <a:schemeClr val="tx1"/>
                </a:solidFill>
                <a:latin typeface="+mj-ea"/>
                <a:ea typeface="+mj-ea"/>
              </a:rPr>
              <a:t>場合、入間市がその事業所を総合事業として指定をしていれば利用できます。</a:t>
            </a:r>
            <a:endParaRPr lang="en-US" altLang="ja-JP" sz="2800" dirty="0">
              <a:solidFill>
                <a:schemeClr val="tx1"/>
              </a:solidFill>
              <a:latin typeface="+mj-ea"/>
              <a:ea typeface="+mj-ea"/>
            </a:endParaRPr>
          </a:p>
          <a:p>
            <a:endParaRPr lang="en-US" altLang="ja-JP" sz="2800" dirty="0">
              <a:solidFill>
                <a:schemeClr val="tx1"/>
              </a:solidFill>
              <a:latin typeface="+mj-ea"/>
              <a:ea typeface="+mj-ea"/>
            </a:endParaRPr>
          </a:p>
          <a:p>
            <a:r>
              <a:rPr lang="ja-JP" altLang="en-US" sz="2800" dirty="0">
                <a:solidFill>
                  <a:schemeClr val="tx1"/>
                </a:solidFill>
                <a:latin typeface="+mj-ea"/>
                <a:ea typeface="+mj-ea"/>
              </a:rPr>
              <a:t>要介護になると総合事業が利用できません。</a:t>
            </a:r>
            <a:endParaRPr lang="en-US" altLang="ja-JP" sz="2800" dirty="0">
              <a:solidFill>
                <a:schemeClr val="tx1"/>
              </a:solidFill>
              <a:latin typeface="+mj-ea"/>
              <a:ea typeface="+mj-ea"/>
            </a:endParaRPr>
          </a:p>
          <a:p>
            <a:r>
              <a:rPr lang="ja-JP" altLang="en-US" sz="2800" dirty="0">
                <a:solidFill>
                  <a:schemeClr val="tx1"/>
                </a:solidFill>
                <a:latin typeface="+mj-ea"/>
                <a:ea typeface="+mj-ea"/>
              </a:rPr>
              <a:t>地域密着型サービス事業所は所在市民が対象です。</a:t>
            </a:r>
            <a:endParaRPr lang="en-US" altLang="ja-JP" sz="2800" dirty="0">
              <a:solidFill>
                <a:schemeClr val="tx1"/>
              </a:solidFill>
              <a:latin typeface="+mj-ea"/>
              <a:ea typeface="+mj-ea"/>
            </a:endParaRPr>
          </a:p>
          <a:p>
            <a:endParaRPr lang="en-US" altLang="ja-JP" sz="2800" dirty="0">
              <a:solidFill>
                <a:schemeClr val="tx1"/>
              </a:solidFill>
              <a:latin typeface="+mj-ea"/>
              <a:ea typeface="+mj-ea"/>
            </a:endParaRPr>
          </a:p>
          <a:p>
            <a:r>
              <a:rPr lang="ja-JP" altLang="en-US" sz="2800" dirty="0">
                <a:solidFill>
                  <a:schemeClr val="tx1"/>
                </a:solidFill>
                <a:latin typeface="+mj-ea"/>
                <a:ea typeface="+mj-ea"/>
              </a:rPr>
              <a:t>要介護になったのに指定のないままその事業所を利用していると、介護保険で請求ができないといったことが起こります。</a:t>
            </a:r>
            <a:endParaRPr lang="en-US" altLang="ja-JP" sz="2800" dirty="0">
              <a:solidFill>
                <a:schemeClr val="tx1"/>
              </a:solidFill>
              <a:latin typeface="+mj-ea"/>
              <a:ea typeface="+mj-ea"/>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15</a:t>
            </a:fld>
            <a:endParaRPr kumimoji="1" lang="ja-JP" altLang="en-US"/>
          </a:p>
        </p:txBody>
      </p:sp>
      <p:pic>
        <p:nvPicPr>
          <p:cNvPr id="5" name="録音したサウンド">
            <a:hlinkClick r:id="" action="ppaction://media"/>
            <a:extLst>
              <a:ext uri="{FF2B5EF4-FFF2-40B4-BE49-F238E27FC236}">
                <a16:creationId xmlns:a16="http://schemas.microsoft.com/office/drawing/2014/main" id="{87E8A8BB-8164-47D1-9731-75AFF9D458E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35012335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64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16</a:t>
            </a:fld>
            <a:endParaRPr kumimoji="1" lang="ja-JP" altLang="en-US"/>
          </a:p>
        </p:txBody>
      </p:sp>
      <p:sp>
        <p:nvSpPr>
          <p:cNvPr id="3" name="角丸四角形吹き出し 2"/>
          <p:cNvSpPr/>
          <p:nvPr/>
        </p:nvSpPr>
        <p:spPr>
          <a:xfrm>
            <a:off x="8829182" y="2218107"/>
            <a:ext cx="3195022" cy="2610793"/>
          </a:xfrm>
          <a:prstGeom prst="wedgeRoundRectCallout">
            <a:avLst>
              <a:gd name="adj1" fmla="val -75552"/>
              <a:gd name="adj2" fmla="val -5921"/>
              <a:gd name="adj3" fmla="val 16667"/>
            </a:avLst>
          </a:prstGeom>
          <a:solidFill>
            <a:srgbClr val="7030A0"/>
          </a:solidFill>
          <a:ln>
            <a:solidFill>
              <a:srgbClr val="F452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t>介護申請や更新申請により介護度が変わる可能性がある場合には、</a:t>
            </a:r>
            <a:endParaRPr lang="en-US" altLang="ja-JP" dirty="0"/>
          </a:p>
          <a:p>
            <a:r>
              <a:rPr lang="ja-JP" altLang="en-US" dirty="0"/>
              <a:t>事前に市へご相談ください。</a:t>
            </a:r>
            <a:endParaRPr lang="en-US" altLang="ja-JP" dirty="0"/>
          </a:p>
        </p:txBody>
      </p:sp>
      <p:graphicFrame>
        <p:nvGraphicFramePr>
          <p:cNvPr id="2" name="オブジェクト 1">
            <a:extLst>
              <a:ext uri="{FF2B5EF4-FFF2-40B4-BE49-F238E27FC236}">
                <a16:creationId xmlns:a16="http://schemas.microsoft.com/office/drawing/2014/main" id="{7C2610FC-BF30-4F75-BAE6-488F7EF784E0}"/>
              </a:ext>
            </a:extLst>
          </p:cNvPr>
          <p:cNvGraphicFramePr>
            <a:graphicFrameLocks noChangeAspect="1"/>
          </p:cNvGraphicFramePr>
          <p:nvPr>
            <p:extLst>
              <p:ext uri="{D42A27DB-BD31-4B8C-83A1-F6EECF244321}">
                <p14:modId xmlns:p14="http://schemas.microsoft.com/office/powerpoint/2010/main" val="3010358603"/>
              </p:ext>
            </p:extLst>
          </p:nvPr>
        </p:nvGraphicFramePr>
        <p:xfrm>
          <a:off x="2286021" y="189743"/>
          <a:ext cx="6015661" cy="6070379"/>
        </p:xfrm>
        <a:graphic>
          <a:graphicData uri="http://schemas.openxmlformats.org/presentationml/2006/ole">
            <mc:AlternateContent xmlns:mc="http://schemas.openxmlformats.org/markup-compatibility/2006">
              <mc:Choice xmlns:v="urn:schemas-microsoft-com:vml" Requires="v">
                <p:oleObj spid="_x0000_s1051" name="Document" r:id="rId6" imgW="5753663" imgH="5807778" progId="Word.Document.12">
                  <p:embed/>
                </p:oleObj>
              </mc:Choice>
              <mc:Fallback>
                <p:oleObj name="Document" r:id="rId6" imgW="5753663" imgH="5807778" progId="Word.Document.12">
                  <p:embed/>
                  <p:pic>
                    <p:nvPicPr>
                      <p:cNvPr id="0" name=""/>
                      <p:cNvPicPr/>
                      <p:nvPr/>
                    </p:nvPicPr>
                    <p:blipFill>
                      <a:blip r:embed="rId7"/>
                      <a:stretch>
                        <a:fillRect/>
                      </a:stretch>
                    </p:blipFill>
                    <p:spPr>
                      <a:xfrm>
                        <a:off x="2286021" y="189743"/>
                        <a:ext cx="6015661" cy="6070379"/>
                      </a:xfrm>
                      <a:prstGeom prst="rect">
                        <a:avLst/>
                      </a:prstGeom>
                    </p:spPr>
                  </p:pic>
                </p:oleObj>
              </mc:Fallback>
            </mc:AlternateContent>
          </a:graphicData>
        </a:graphic>
      </p:graphicFrame>
      <p:pic>
        <p:nvPicPr>
          <p:cNvPr id="5" name="録音したサウンド">
            <a:hlinkClick r:id="" action="ppaction://media"/>
            <a:extLst>
              <a:ext uri="{FF2B5EF4-FFF2-40B4-BE49-F238E27FC236}">
                <a16:creationId xmlns:a16="http://schemas.microsoft.com/office/drawing/2014/main" id="{763548C2-6AB3-481A-9407-155B629203DE}"/>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704637" y="0"/>
            <a:ext cx="487363" cy="487363"/>
          </a:xfrm>
          <a:prstGeom prst="rect">
            <a:avLst/>
          </a:prstGeom>
        </p:spPr>
      </p:pic>
    </p:spTree>
    <p:extLst>
      <p:ext uri="{BB962C8B-B14F-4D97-AF65-F5344CB8AC3E}">
        <p14:creationId xmlns:p14="http://schemas.microsoft.com/office/powerpoint/2010/main" val="312359446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105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86555" y="559385"/>
            <a:ext cx="10964749" cy="1303867"/>
          </a:xfrm>
        </p:spPr>
        <p:txBody>
          <a:bodyPr>
            <a:normAutofit fontScale="90000"/>
          </a:bodyPr>
          <a:lstStyle/>
          <a:p>
            <a:r>
              <a:rPr kumimoji="1" lang="ja-JP" altLang="en-US" dirty="0"/>
              <a:t>居宅サービス計画作成依頼・変更届出書について</a:t>
            </a:r>
          </a:p>
        </p:txBody>
      </p:sp>
      <p:sp>
        <p:nvSpPr>
          <p:cNvPr id="3" name="コンテンツ プレースホルダー 2"/>
          <p:cNvSpPr>
            <a:spLocks noGrp="1"/>
          </p:cNvSpPr>
          <p:nvPr>
            <p:ph idx="1"/>
          </p:nvPr>
        </p:nvSpPr>
        <p:spPr>
          <a:xfrm>
            <a:off x="686555" y="2607147"/>
            <a:ext cx="8534400" cy="3691468"/>
          </a:xfrm>
        </p:spPr>
        <p:txBody>
          <a:bodyPr>
            <a:normAutofit/>
          </a:bodyPr>
          <a:lstStyle/>
          <a:p>
            <a:r>
              <a:rPr lang="ja-JP" altLang="en-US" sz="3200" dirty="0">
                <a:solidFill>
                  <a:schemeClr val="tx1"/>
                </a:solidFill>
              </a:rPr>
              <a:t>入力漏れを防ぐため毎月２５日までのご提出にご協力ください。</a:t>
            </a:r>
            <a:endParaRPr lang="en-US" altLang="ja-JP" sz="3200" dirty="0">
              <a:solidFill>
                <a:schemeClr val="tx1"/>
              </a:solidFill>
            </a:endParaRPr>
          </a:p>
          <a:p>
            <a:endParaRPr lang="en-US" altLang="ja-JP" sz="3200" dirty="0"/>
          </a:p>
          <a:p>
            <a:r>
              <a:rPr kumimoji="1" lang="ja-JP" altLang="en-US" sz="3200" dirty="0"/>
              <a:t>締め切</a:t>
            </a:r>
            <a:r>
              <a:rPr lang="ja-JP" altLang="en-US" sz="3200" dirty="0"/>
              <a:t>り：</a:t>
            </a:r>
            <a:r>
              <a:rPr lang="ja-JP" altLang="en-US" sz="3200" dirty="0">
                <a:solidFill>
                  <a:srgbClr val="FF0000"/>
                </a:solidFill>
              </a:rPr>
              <a:t>毎月</a:t>
            </a:r>
            <a:r>
              <a:rPr lang="en-US" altLang="ja-JP" sz="3200" dirty="0">
                <a:solidFill>
                  <a:srgbClr val="FF0000"/>
                </a:solidFill>
              </a:rPr>
              <a:t>25</a:t>
            </a:r>
            <a:r>
              <a:rPr lang="ja-JP" altLang="en-US" sz="3200" dirty="0">
                <a:solidFill>
                  <a:srgbClr val="FF0000"/>
                </a:solidFill>
              </a:rPr>
              <a:t>日まで</a:t>
            </a:r>
            <a:endParaRPr lang="en-US" altLang="ja-JP" sz="3200" dirty="0">
              <a:solidFill>
                <a:srgbClr val="FF0000"/>
              </a:solidFill>
            </a:endParaRPr>
          </a:p>
          <a:p>
            <a:r>
              <a:rPr lang="en-US" altLang="ja-JP" sz="3200" u="sng" dirty="0">
                <a:solidFill>
                  <a:schemeClr val="tx1"/>
                </a:solidFill>
              </a:rPr>
              <a:t>25</a:t>
            </a:r>
            <a:r>
              <a:rPr lang="ja-JP" altLang="en-US" sz="3200" u="sng" dirty="0">
                <a:solidFill>
                  <a:schemeClr val="tx1"/>
                </a:solidFill>
              </a:rPr>
              <a:t>日を過ぎた分に関しては翌々月の請求</a:t>
            </a:r>
            <a:r>
              <a:rPr lang="ja-JP" altLang="en-US" sz="3200" dirty="0">
                <a:solidFill>
                  <a:schemeClr val="tx1"/>
                </a:solidFill>
              </a:rPr>
              <a:t>でお願い致します</a:t>
            </a:r>
            <a:r>
              <a:rPr lang="ja-JP" altLang="en-US" dirty="0">
                <a:solidFill>
                  <a:schemeClr val="tx1"/>
                </a:solidFill>
              </a:rPr>
              <a:t>。</a:t>
            </a:r>
            <a:endParaRPr lang="en-US" altLang="ja-JP" dirty="0">
              <a:solidFill>
                <a:schemeClr val="tx1"/>
              </a:solidFill>
            </a:endParaRPr>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17</a:t>
            </a:fld>
            <a:endParaRPr kumimoji="1" lang="ja-JP" altLang="en-US"/>
          </a:p>
        </p:txBody>
      </p:sp>
      <p:pic>
        <p:nvPicPr>
          <p:cNvPr id="5" name="録音したサウンド">
            <a:hlinkClick r:id="" action="ppaction://media"/>
            <a:extLst>
              <a:ext uri="{FF2B5EF4-FFF2-40B4-BE49-F238E27FC236}">
                <a16:creationId xmlns:a16="http://schemas.microsoft.com/office/drawing/2014/main" id="{C0EE0586-7853-42FC-861F-7AC8992EC33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86282227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69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40156" y="308774"/>
            <a:ext cx="8911687" cy="1387571"/>
          </a:xfrm>
        </p:spPr>
        <p:txBody>
          <a:bodyPr>
            <a:normAutofit/>
          </a:bodyPr>
          <a:lstStyle/>
          <a:p>
            <a:r>
              <a:rPr kumimoji="1" lang="ja-JP" altLang="en-US" sz="4400" dirty="0"/>
              <a:t>届出が必要なケアプランについて</a:t>
            </a:r>
          </a:p>
        </p:txBody>
      </p:sp>
      <p:sp>
        <p:nvSpPr>
          <p:cNvPr id="3" name="コンテンツ プレースホルダー 2"/>
          <p:cNvSpPr>
            <a:spLocks noGrp="1"/>
          </p:cNvSpPr>
          <p:nvPr>
            <p:ph idx="1"/>
          </p:nvPr>
        </p:nvSpPr>
        <p:spPr>
          <a:xfrm>
            <a:off x="1213795" y="1514771"/>
            <a:ext cx="10093823" cy="5034455"/>
          </a:xfrm>
        </p:spPr>
        <p:txBody>
          <a:bodyPr>
            <a:normAutofit/>
          </a:bodyPr>
          <a:lstStyle/>
          <a:p>
            <a:pPr marL="0" indent="0">
              <a:buNone/>
            </a:pPr>
            <a:r>
              <a:rPr lang="ja-JP" altLang="en-US" sz="2200" dirty="0">
                <a:solidFill>
                  <a:schemeClr val="tx1"/>
                </a:solidFill>
              </a:rPr>
              <a:t>　</a:t>
            </a:r>
            <a:endParaRPr lang="en-US" altLang="ja-JP" sz="2200" dirty="0">
              <a:solidFill>
                <a:schemeClr val="tx1"/>
              </a:solidFill>
            </a:endParaRPr>
          </a:p>
          <a:p>
            <a:pPr marL="0" indent="0">
              <a:buNone/>
            </a:pPr>
            <a:r>
              <a:rPr lang="ja-JP" altLang="en-US" sz="3200" dirty="0">
                <a:solidFill>
                  <a:schemeClr val="tx1"/>
                </a:solidFill>
              </a:rPr>
              <a:t>（１）認定期間の半数を超える短期入所利用</a:t>
            </a:r>
            <a:endParaRPr lang="en-US" altLang="ja-JP" sz="3200" dirty="0">
              <a:solidFill>
                <a:schemeClr val="tx1"/>
              </a:solidFill>
            </a:endParaRPr>
          </a:p>
          <a:p>
            <a:pPr marL="0" indent="0">
              <a:buNone/>
            </a:pPr>
            <a:r>
              <a:rPr lang="ja-JP" altLang="en-US" sz="3200" dirty="0">
                <a:solidFill>
                  <a:schemeClr val="tx1"/>
                </a:solidFill>
              </a:rPr>
              <a:t>（２）同居家族のいる場合の生活援助</a:t>
            </a:r>
            <a:endParaRPr lang="en-US" altLang="ja-JP" sz="3200" dirty="0">
              <a:solidFill>
                <a:schemeClr val="tx1"/>
              </a:solidFill>
            </a:endParaRPr>
          </a:p>
          <a:p>
            <a:pPr marL="0" indent="0">
              <a:buNone/>
            </a:pPr>
            <a:r>
              <a:rPr lang="ja-JP" altLang="en-US" sz="3200" dirty="0">
                <a:solidFill>
                  <a:schemeClr val="tx1"/>
                </a:solidFill>
              </a:rPr>
              <a:t>（３）軽度者の福祉用具貸与　</a:t>
            </a:r>
            <a:endParaRPr lang="en-US" altLang="ja-JP" sz="3200" dirty="0">
              <a:solidFill>
                <a:schemeClr val="tx1"/>
              </a:solidFill>
            </a:endParaRPr>
          </a:p>
          <a:p>
            <a:pPr marL="0" indent="0">
              <a:buNone/>
            </a:pPr>
            <a:r>
              <a:rPr lang="ja-JP" altLang="en-US" sz="3200" dirty="0">
                <a:solidFill>
                  <a:schemeClr val="tx1"/>
                </a:solidFill>
              </a:rPr>
              <a:t>（４）頻回な訪問介護（生活援助中心型）　　</a:t>
            </a:r>
            <a:endParaRPr lang="en-US" altLang="ja-JP" sz="3200" dirty="0">
              <a:solidFill>
                <a:schemeClr val="tx1"/>
              </a:solidFill>
            </a:endParaRPr>
          </a:p>
          <a:p>
            <a:pPr marL="0" indent="0">
              <a:buNone/>
            </a:pPr>
            <a:r>
              <a:rPr lang="ja-JP" altLang="en-US" sz="2200" dirty="0">
                <a:solidFill>
                  <a:schemeClr val="tx1"/>
                </a:solidFill>
              </a:rPr>
              <a:t>　</a:t>
            </a:r>
            <a:endParaRPr lang="en-US" altLang="ja-JP" sz="2200" dirty="0">
              <a:solidFill>
                <a:schemeClr val="tx1"/>
              </a:solidFill>
            </a:endParaRPr>
          </a:p>
          <a:p>
            <a:pPr marL="0" indent="0">
              <a:buNone/>
            </a:pPr>
            <a:r>
              <a:rPr kumimoji="1" lang="en-US" altLang="ja-JP" dirty="0">
                <a:solidFill>
                  <a:schemeClr val="tx1"/>
                </a:solidFill>
              </a:rPr>
              <a:t>※</a:t>
            </a:r>
            <a:r>
              <a:rPr kumimoji="1" lang="ja-JP" altLang="en-US" dirty="0">
                <a:solidFill>
                  <a:schemeClr val="tx1"/>
                </a:solidFill>
              </a:rPr>
              <a:t>様式等は</a:t>
            </a:r>
            <a:r>
              <a:rPr kumimoji="1" lang="en-US" altLang="ja-JP" dirty="0">
                <a:solidFill>
                  <a:schemeClr val="tx1"/>
                </a:solidFill>
              </a:rPr>
              <a:t>HP</a:t>
            </a:r>
            <a:r>
              <a:rPr kumimoji="1" lang="ja-JP" altLang="en-US" dirty="0">
                <a:solidFill>
                  <a:schemeClr val="tx1"/>
                </a:solidFill>
              </a:rPr>
              <a:t>をご確認ください。</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18</a:t>
            </a:fld>
            <a:endParaRPr kumimoji="1" lang="ja-JP" altLang="en-US"/>
          </a:p>
        </p:txBody>
      </p:sp>
      <p:pic>
        <p:nvPicPr>
          <p:cNvPr id="5" name="録音したサウンド">
            <a:hlinkClick r:id="" action="ppaction://media"/>
            <a:extLst>
              <a:ext uri="{FF2B5EF4-FFF2-40B4-BE49-F238E27FC236}">
                <a16:creationId xmlns:a16="http://schemas.microsoft.com/office/drawing/2014/main" id="{8B3F21BC-1075-4CAC-85CB-CD1818C61CE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01457666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0481" y="398215"/>
            <a:ext cx="11284195" cy="1241249"/>
          </a:xfrm>
        </p:spPr>
        <p:txBody>
          <a:bodyPr>
            <a:noAutofit/>
          </a:bodyPr>
          <a:lstStyle/>
          <a:p>
            <a:r>
              <a:rPr lang="ja-JP" altLang="en-US" sz="4000" dirty="0"/>
              <a:t>（１）</a:t>
            </a:r>
            <a:r>
              <a:rPr lang="ja-JP" altLang="en-US" dirty="0"/>
              <a:t>認定期間の半数を超える短期入所利用</a:t>
            </a:r>
            <a:endParaRPr kumimoji="1" lang="ja-JP" altLang="en-US" sz="4000" dirty="0"/>
          </a:p>
        </p:txBody>
      </p:sp>
      <p:sp>
        <p:nvSpPr>
          <p:cNvPr id="3" name="コンテンツ プレースホルダー 2"/>
          <p:cNvSpPr>
            <a:spLocks noGrp="1"/>
          </p:cNvSpPr>
          <p:nvPr>
            <p:ph idx="1"/>
          </p:nvPr>
        </p:nvSpPr>
        <p:spPr>
          <a:xfrm>
            <a:off x="2125953" y="1730464"/>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19</a:t>
            </a:fld>
            <a:endParaRPr kumimoji="1" lang="ja-JP" altLang="en-US"/>
          </a:p>
        </p:txBody>
      </p:sp>
      <p:sp>
        <p:nvSpPr>
          <p:cNvPr id="7" name="正方形/長方形 6"/>
          <p:cNvSpPr/>
          <p:nvPr/>
        </p:nvSpPr>
        <p:spPr>
          <a:xfrm>
            <a:off x="627324" y="1627693"/>
            <a:ext cx="11165283" cy="4401205"/>
          </a:xfrm>
          <a:prstGeom prst="rect">
            <a:avLst/>
          </a:prstGeom>
        </p:spPr>
        <p:txBody>
          <a:bodyPr wrap="square">
            <a:spAutoFit/>
          </a:bodyPr>
          <a:lstStyle/>
          <a:p>
            <a:r>
              <a:rPr lang="ja-JP" altLang="en-US" sz="2800" dirty="0">
                <a:latin typeface="+mj-ea"/>
                <a:ea typeface="+mj-ea"/>
              </a:rPr>
              <a:t>短期入所の利用については、要介護認定の有効期間のおおむね半数を超えないようにしなければならないとされています。</a:t>
            </a:r>
            <a:endParaRPr lang="en-US" altLang="ja-JP" sz="2800" dirty="0">
              <a:latin typeface="+mj-ea"/>
              <a:ea typeface="+mj-ea"/>
            </a:endParaRPr>
          </a:p>
          <a:p>
            <a:r>
              <a:rPr lang="ja-JP" altLang="en-US" sz="2800" dirty="0">
                <a:latin typeface="+mj-ea"/>
                <a:ea typeface="+mj-ea"/>
              </a:rPr>
              <a:t>しかし、利用者の心身の状況やその置かれている環境等の適切な評価に基づき、必要な場合には、半数を超えての利用が可能となりますので、半数を超えることが見込まれる場合には、超える月に届出をお願いします。</a:t>
            </a:r>
            <a:endParaRPr lang="en-US" altLang="ja-JP" sz="2800" dirty="0">
              <a:latin typeface="+mj-ea"/>
              <a:ea typeface="+mj-ea"/>
            </a:endParaRPr>
          </a:p>
          <a:p>
            <a:endParaRPr lang="ja-JP" altLang="en-US" sz="2800" dirty="0">
              <a:latin typeface="+mj-ea"/>
              <a:ea typeface="+mj-ea"/>
            </a:endParaRPr>
          </a:p>
          <a:p>
            <a:r>
              <a:rPr lang="en-US" altLang="ja-JP" sz="2800" dirty="0">
                <a:latin typeface="+mj-ea"/>
                <a:ea typeface="+mj-ea"/>
              </a:rPr>
              <a:t>【</a:t>
            </a:r>
            <a:r>
              <a:rPr lang="ja-JP" altLang="en-US" sz="2800" dirty="0">
                <a:latin typeface="+mj-ea"/>
                <a:ea typeface="+mj-ea"/>
              </a:rPr>
              <a:t>提出書類</a:t>
            </a:r>
            <a:r>
              <a:rPr lang="en-US" altLang="ja-JP" sz="2800" dirty="0">
                <a:latin typeface="+mj-ea"/>
                <a:ea typeface="+mj-ea"/>
              </a:rPr>
              <a:t>】</a:t>
            </a:r>
          </a:p>
          <a:p>
            <a:r>
              <a:rPr lang="ja-JP" altLang="en-US" sz="2800" dirty="0">
                <a:latin typeface="+mj-ea"/>
                <a:ea typeface="+mj-ea"/>
              </a:rPr>
              <a:t>短期入所利用（認定期間の半数を超える）に関わる理由書</a:t>
            </a:r>
          </a:p>
          <a:p>
            <a:r>
              <a:rPr lang="ja-JP" altLang="en-US" sz="2800" dirty="0">
                <a:latin typeface="+mj-ea"/>
                <a:ea typeface="+mj-ea"/>
              </a:rPr>
              <a:t>居宅サービス計画書（１）（２）</a:t>
            </a:r>
          </a:p>
          <a:p>
            <a:r>
              <a:rPr lang="ja-JP" altLang="en-US" sz="2800" dirty="0">
                <a:latin typeface="+mj-ea"/>
                <a:ea typeface="+mj-ea"/>
              </a:rPr>
              <a:t>週間サービス計画表</a:t>
            </a:r>
          </a:p>
        </p:txBody>
      </p:sp>
      <p:pic>
        <p:nvPicPr>
          <p:cNvPr id="5" name="録音したサウンド">
            <a:hlinkClick r:id="" action="ppaction://media"/>
            <a:extLst>
              <a:ext uri="{FF2B5EF4-FFF2-40B4-BE49-F238E27FC236}">
                <a16:creationId xmlns:a16="http://schemas.microsoft.com/office/drawing/2014/main" id="{B881D47B-2795-474D-B598-C32E4EE53A1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67837" y="0"/>
            <a:ext cx="487363" cy="487363"/>
          </a:xfrm>
          <a:prstGeom prst="rect">
            <a:avLst/>
          </a:prstGeom>
        </p:spPr>
      </p:pic>
    </p:spTree>
    <p:extLst>
      <p:ext uri="{BB962C8B-B14F-4D97-AF65-F5344CB8AC3E}">
        <p14:creationId xmlns:p14="http://schemas.microsoft.com/office/powerpoint/2010/main" val="348294657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72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6478" y="203199"/>
            <a:ext cx="9977949" cy="1483712"/>
          </a:xfrm>
        </p:spPr>
        <p:txBody>
          <a:bodyPr>
            <a:normAutofit fontScale="90000"/>
          </a:bodyPr>
          <a:lstStyle/>
          <a:p>
            <a:r>
              <a:rPr kumimoji="1" lang="en-US" altLang="ja-JP" sz="2400" dirty="0"/>
              <a:t>【</a:t>
            </a:r>
            <a:r>
              <a:rPr kumimoji="1" lang="ja-JP" altLang="en-US" sz="2400" dirty="0"/>
              <a:t>居宅介護支援事業所　運営規定・重要事項説明書</a:t>
            </a:r>
            <a:r>
              <a:rPr kumimoji="1" lang="en-US" altLang="ja-JP" sz="2400" dirty="0"/>
              <a:t>】</a:t>
            </a:r>
            <a:br>
              <a:rPr kumimoji="1" lang="en-US" altLang="ja-JP" dirty="0"/>
            </a:br>
            <a:r>
              <a:rPr lang="ja-JP" altLang="ja-JP" dirty="0"/>
              <a:t>①　運営規定と重要事項説明書の整合性</a:t>
            </a:r>
            <a:endParaRPr kumimoji="1" lang="ja-JP" altLang="en-US" dirty="0"/>
          </a:p>
        </p:txBody>
      </p:sp>
      <p:sp>
        <p:nvSpPr>
          <p:cNvPr id="3" name="コンテンツ プレースホルダー 2"/>
          <p:cNvSpPr>
            <a:spLocks noGrp="1"/>
          </p:cNvSpPr>
          <p:nvPr>
            <p:ph idx="1"/>
          </p:nvPr>
        </p:nvSpPr>
        <p:spPr>
          <a:xfrm>
            <a:off x="492807" y="1939159"/>
            <a:ext cx="10845800" cy="6210442"/>
          </a:xfrm>
        </p:spPr>
        <p:txBody>
          <a:bodyPr>
            <a:noAutofit/>
          </a:bodyPr>
          <a:lstStyle/>
          <a:p>
            <a:pPr marL="0" indent="0">
              <a:buNone/>
            </a:pPr>
            <a:r>
              <a:rPr lang="ja-JP" altLang="ja-JP" sz="2800" dirty="0">
                <a:solidFill>
                  <a:schemeClr val="tx1"/>
                </a:solidFill>
                <a:latin typeface="+mj-ea"/>
                <a:ea typeface="+mj-ea"/>
              </a:rPr>
              <a:t>運営規定の記載内容と重要事項説明書の記載内容は、常に整合性が図れていることが望まし</a:t>
            </a:r>
            <a:r>
              <a:rPr lang="ja-JP" altLang="en-US" sz="2800" dirty="0">
                <a:solidFill>
                  <a:schemeClr val="tx1"/>
                </a:solidFill>
                <a:latin typeface="+mj-ea"/>
                <a:ea typeface="+mj-ea"/>
              </a:rPr>
              <a:t>いです。</a:t>
            </a:r>
            <a:endParaRPr lang="en-US" altLang="ja-JP" sz="2800" dirty="0">
              <a:solidFill>
                <a:schemeClr val="tx1"/>
              </a:solidFill>
              <a:latin typeface="+mj-ea"/>
              <a:ea typeface="+mj-ea"/>
            </a:endParaRPr>
          </a:p>
          <a:p>
            <a:pPr marL="0" indent="0">
              <a:buNone/>
            </a:pPr>
            <a:r>
              <a:rPr lang="ja-JP" altLang="en-US" sz="2800" dirty="0">
                <a:solidFill>
                  <a:schemeClr val="tx1"/>
                </a:solidFill>
                <a:latin typeface="+mj-ea"/>
                <a:ea typeface="+mj-ea"/>
              </a:rPr>
              <a:t>「</a:t>
            </a:r>
            <a:r>
              <a:rPr lang="ja-JP" altLang="ja-JP" sz="2800" dirty="0">
                <a:solidFill>
                  <a:schemeClr val="tx1"/>
                </a:solidFill>
                <a:latin typeface="+mj-ea"/>
                <a:ea typeface="+mj-ea"/>
              </a:rPr>
              <a:t>運営規定</a:t>
            </a:r>
            <a:r>
              <a:rPr lang="ja-JP" altLang="en-US" sz="2800" dirty="0">
                <a:solidFill>
                  <a:schemeClr val="tx1"/>
                </a:solidFill>
                <a:latin typeface="+mj-ea"/>
                <a:ea typeface="+mj-ea"/>
              </a:rPr>
              <a:t>」</a:t>
            </a:r>
            <a:r>
              <a:rPr lang="ja-JP" altLang="ja-JP" sz="2800" dirty="0">
                <a:solidFill>
                  <a:schemeClr val="tx1"/>
                </a:solidFill>
                <a:latin typeface="+mj-ea"/>
                <a:ea typeface="+mj-ea"/>
              </a:rPr>
              <a:t>と</a:t>
            </a:r>
            <a:r>
              <a:rPr lang="ja-JP" altLang="en-US" sz="2800" dirty="0">
                <a:solidFill>
                  <a:schemeClr val="tx1"/>
                </a:solidFill>
                <a:latin typeface="+mj-ea"/>
                <a:ea typeface="+mj-ea"/>
              </a:rPr>
              <a:t>「</a:t>
            </a:r>
            <a:r>
              <a:rPr lang="ja-JP" altLang="ja-JP" sz="2800" dirty="0">
                <a:solidFill>
                  <a:schemeClr val="tx1"/>
                </a:solidFill>
                <a:latin typeface="+mj-ea"/>
                <a:ea typeface="+mj-ea"/>
              </a:rPr>
              <a:t>重要事項説明書</a:t>
            </a:r>
            <a:r>
              <a:rPr lang="ja-JP" altLang="en-US" sz="2800" dirty="0">
                <a:solidFill>
                  <a:schemeClr val="tx1"/>
                </a:solidFill>
                <a:latin typeface="+mj-ea"/>
                <a:ea typeface="+mj-ea"/>
              </a:rPr>
              <a:t>」</a:t>
            </a:r>
            <a:endParaRPr lang="en-US" altLang="ja-JP" sz="2800" dirty="0">
              <a:solidFill>
                <a:schemeClr val="tx1"/>
              </a:solidFill>
              <a:latin typeface="+mj-ea"/>
              <a:ea typeface="+mj-ea"/>
            </a:endParaRPr>
          </a:p>
          <a:p>
            <a:pPr marL="0" indent="0">
              <a:buNone/>
            </a:pPr>
            <a:r>
              <a:rPr lang="ja-JP" altLang="en-US" sz="2800" dirty="0">
                <a:solidFill>
                  <a:schemeClr val="tx1"/>
                </a:solidFill>
                <a:latin typeface="+mj-ea"/>
                <a:ea typeface="+mj-ea"/>
              </a:rPr>
              <a:t>で</a:t>
            </a:r>
            <a:r>
              <a:rPr lang="ja-JP" altLang="ja-JP" sz="2800" dirty="0">
                <a:solidFill>
                  <a:schemeClr val="tx1"/>
                </a:solidFill>
                <a:latin typeface="+mj-ea"/>
                <a:ea typeface="+mj-ea"/>
              </a:rPr>
              <a:t>営業時間</a:t>
            </a:r>
            <a:r>
              <a:rPr lang="ja-JP" altLang="en-US" sz="2800" dirty="0">
                <a:solidFill>
                  <a:schemeClr val="tx1"/>
                </a:solidFill>
                <a:latin typeface="+mj-ea"/>
                <a:ea typeface="+mj-ea"/>
              </a:rPr>
              <a:t>等の記載</a:t>
            </a:r>
            <a:r>
              <a:rPr lang="ja-JP" altLang="ja-JP" sz="2800" dirty="0">
                <a:solidFill>
                  <a:schemeClr val="tx1"/>
                </a:solidFill>
                <a:latin typeface="+mj-ea"/>
                <a:ea typeface="+mj-ea"/>
              </a:rPr>
              <a:t>が</a:t>
            </a:r>
            <a:r>
              <a:rPr lang="ja-JP" altLang="en-US" sz="2800" dirty="0">
                <a:solidFill>
                  <a:schemeClr val="tx1"/>
                </a:solidFill>
                <a:latin typeface="+mj-ea"/>
                <a:ea typeface="+mj-ea"/>
              </a:rPr>
              <a:t>異なるケースなどがありましたので統一するようにしてください。</a:t>
            </a:r>
            <a:endParaRPr lang="ja-JP" altLang="ja-JP" sz="2800" dirty="0">
              <a:solidFill>
                <a:schemeClr val="tx1"/>
              </a:solidFill>
              <a:latin typeface="+mj-ea"/>
              <a:ea typeface="+mj-ea"/>
            </a:endParaRPr>
          </a:p>
          <a:p>
            <a:pPr marL="0" indent="0">
              <a:buNone/>
            </a:pPr>
            <a:r>
              <a:rPr lang="ja-JP" altLang="en-US" sz="2800" dirty="0">
                <a:solidFill>
                  <a:schemeClr val="tx1"/>
                </a:solidFill>
                <a:latin typeface="+mj-ea"/>
                <a:ea typeface="+mj-ea"/>
              </a:rPr>
              <a:t>・ターミナルマネジメント加算を取得希望の事業所に関して</a:t>
            </a:r>
            <a:endParaRPr lang="en-US" altLang="ja-JP" sz="2800" dirty="0">
              <a:solidFill>
                <a:schemeClr val="tx1"/>
              </a:solidFill>
              <a:latin typeface="+mj-ea"/>
              <a:ea typeface="+mj-ea"/>
            </a:endParaRPr>
          </a:p>
          <a:p>
            <a:pPr marL="0" indent="0">
              <a:buNone/>
            </a:pPr>
            <a:r>
              <a:rPr lang="ja-JP" altLang="ja-JP" sz="2800" dirty="0">
                <a:solidFill>
                  <a:schemeClr val="tx1"/>
                </a:solidFill>
                <a:latin typeface="+mj-ea"/>
                <a:ea typeface="+mj-ea"/>
              </a:rPr>
              <a:t>算定要件となっている２４時間連絡が取れる体制を確保することについて、</a:t>
            </a:r>
            <a:r>
              <a:rPr lang="ja-JP" altLang="en-US" sz="2800" dirty="0">
                <a:solidFill>
                  <a:schemeClr val="tx1"/>
                </a:solidFill>
                <a:latin typeface="+mj-ea"/>
                <a:ea typeface="+mj-ea"/>
              </a:rPr>
              <a:t>重要事項説明書に記載されてない事業所がありました。利用者に説明する必要があるため記載するようにしてください。</a:t>
            </a:r>
            <a:endParaRPr lang="ja-JP" altLang="ja-JP" sz="2800" dirty="0">
              <a:solidFill>
                <a:schemeClr val="tx1"/>
              </a:solidFill>
              <a:latin typeface="+mj-ea"/>
              <a:ea typeface="+mj-ea"/>
            </a:endParaRPr>
          </a:p>
          <a:p>
            <a:pPr marL="0" indent="0">
              <a:buNone/>
            </a:pP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a:t>
            </a:fld>
            <a:endParaRPr kumimoji="1" lang="ja-JP" altLang="en-US"/>
          </a:p>
        </p:txBody>
      </p:sp>
      <p:pic>
        <p:nvPicPr>
          <p:cNvPr id="5" name="録音したサウンド">
            <a:hlinkClick r:id="" action="ppaction://media"/>
            <a:extLst>
              <a:ext uri="{FF2B5EF4-FFF2-40B4-BE49-F238E27FC236}">
                <a16:creationId xmlns:a16="http://schemas.microsoft.com/office/drawing/2014/main" id="{5AA0BB83-BA05-43A5-92BC-D955F49EC68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50075222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723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29172" y="449574"/>
            <a:ext cx="9726062" cy="1280890"/>
          </a:xfrm>
        </p:spPr>
        <p:txBody>
          <a:bodyPr>
            <a:noAutofit/>
          </a:bodyPr>
          <a:lstStyle/>
          <a:p>
            <a:r>
              <a:rPr lang="ja-JP" altLang="en-US" sz="4000" dirty="0"/>
              <a:t>（２）同居家族のいる場合の生活援助</a:t>
            </a:r>
            <a:endParaRPr kumimoji="1" lang="ja-JP" altLang="en-US" sz="4000" dirty="0"/>
          </a:p>
        </p:txBody>
      </p:sp>
      <p:sp>
        <p:nvSpPr>
          <p:cNvPr id="3" name="コンテンツ プレースホルダー 2"/>
          <p:cNvSpPr>
            <a:spLocks noGrp="1"/>
          </p:cNvSpPr>
          <p:nvPr>
            <p:ph idx="1"/>
          </p:nvPr>
        </p:nvSpPr>
        <p:spPr>
          <a:xfrm>
            <a:off x="2125953" y="1730464"/>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20</a:t>
            </a:fld>
            <a:endParaRPr kumimoji="1" lang="ja-JP" altLang="en-US"/>
          </a:p>
        </p:txBody>
      </p:sp>
      <p:sp>
        <p:nvSpPr>
          <p:cNvPr id="7" name="正方形/長方形 6"/>
          <p:cNvSpPr/>
          <p:nvPr/>
        </p:nvSpPr>
        <p:spPr>
          <a:xfrm>
            <a:off x="809392" y="1730464"/>
            <a:ext cx="11162191" cy="4262705"/>
          </a:xfrm>
          <a:prstGeom prst="rect">
            <a:avLst/>
          </a:prstGeom>
        </p:spPr>
        <p:txBody>
          <a:bodyPr wrap="square">
            <a:spAutoFit/>
          </a:bodyPr>
          <a:lstStyle/>
          <a:p>
            <a:r>
              <a:rPr lang="ja-JP" altLang="en-US" sz="2800" dirty="0">
                <a:latin typeface="+mj-ea"/>
                <a:ea typeface="+mj-ea"/>
              </a:rPr>
              <a:t>　</a:t>
            </a:r>
            <a:r>
              <a:rPr lang="ja-JP" altLang="en-US" sz="2700" dirty="0">
                <a:latin typeface="+mj-ea"/>
                <a:ea typeface="+mj-ea"/>
              </a:rPr>
              <a:t>訪問介護の生活援助とは、基本的に要介護者が一人暮らしの場合に限られます。</a:t>
            </a:r>
          </a:p>
          <a:p>
            <a:r>
              <a:rPr lang="ja-JP" altLang="en-US" sz="2700" dirty="0">
                <a:latin typeface="+mj-ea"/>
                <a:ea typeface="+mj-ea"/>
              </a:rPr>
              <a:t>　同居家族が障害や疾病の為、これらの家事を行うことが困難な場合には例外的に提供することが可能とされています。また、家族に障害や疾病が無い場合でも様々な理由で生活援助を利用せざるを得ない場合（家族関係に深刻な問題がある場合や、家族の不在時に行わなければ生活に支障をきたす等）があると考えられますので、これらの場合には届出をお願いします。</a:t>
            </a:r>
          </a:p>
          <a:p>
            <a:r>
              <a:rPr lang="en-US" altLang="ja-JP" sz="2700" dirty="0">
                <a:latin typeface="+mj-ea"/>
                <a:ea typeface="+mj-ea"/>
              </a:rPr>
              <a:t>【</a:t>
            </a:r>
            <a:r>
              <a:rPr lang="ja-JP" altLang="en-US" sz="2700" dirty="0">
                <a:latin typeface="+mj-ea"/>
                <a:ea typeface="+mj-ea"/>
              </a:rPr>
              <a:t>提出書類</a:t>
            </a:r>
            <a:r>
              <a:rPr lang="en-US" altLang="ja-JP" sz="2700" dirty="0">
                <a:latin typeface="+mj-ea"/>
                <a:ea typeface="+mj-ea"/>
              </a:rPr>
              <a:t>】</a:t>
            </a:r>
          </a:p>
          <a:p>
            <a:r>
              <a:rPr lang="ja-JP" altLang="en-US" sz="2700" dirty="0">
                <a:latin typeface="+mj-ea"/>
                <a:ea typeface="+mj-ea"/>
              </a:rPr>
              <a:t>居宅サービス計画書（１）（２）</a:t>
            </a:r>
          </a:p>
          <a:p>
            <a:r>
              <a:rPr lang="ja-JP" altLang="en-US" sz="2700" dirty="0">
                <a:latin typeface="+mj-ea"/>
                <a:ea typeface="+mj-ea"/>
              </a:rPr>
              <a:t>週間サービス計画</a:t>
            </a:r>
          </a:p>
        </p:txBody>
      </p:sp>
      <p:pic>
        <p:nvPicPr>
          <p:cNvPr id="5" name="録音したサウンド">
            <a:hlinkClick r:id="" action="ppaction://media"/>
            <a:extLst>
              <a:ext uri="{FF2B5EF4-FFF2-40B4-BE49-F238E27FC236}">
                <a16:creationId xmlns:a16="http://schemas.microsoft.com/office/drawing/2014/main" id="{1244A424-AE44-4FC5-82CD-AEDD513673C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62828" y="38459"/>
            <a:ext cx="487363" cy="487363"/>
          </a:xfrm>
          <a:prstGeom prst="rect">
            <a:avLst/>
          </a:prstGeom>
        </p:spPr>
      </p:pic>
    </p:spTree>
    <p:extLst>
      <p:ext uri="{BB962C8B-B14F-4D97-AF65-F5344CB8AC3E}">
        <p14:creationId xmlns:p14="http://schemas.microsoft.com/office/powerpoint/2010/main" val="267828377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0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75500" y="219467"/>
            <a:ext cx="10336765" cy="1400530"/>
          </a:xfrm>
        </p:spPr>
        <p:txBody>
          <a:bodyPr>
            <a:normAutofit/>
          </a:bodyPr>
          <a:lstStyle/>
          <a:p>
            <a:r>
              <a:rPr lang="ja-JP" altLang="en-US" sz="4400" dirty="0"/>
              <a:t>（３）軽度者の福祉用具貸与申請について</a:t>
            </a:r>
            <a:endParaRPr kumimoji="1" lang="ja-JP" altLang="en-US" sz="4400" dirty="0"/>
          </a:p>
        </p:txBody>
      </p:sp>
      <p:sp>
        <p:nvSpPr>
          <p:cNvPr id="3" name="コンテンツ プレースホルダー 2"/>
          <p:cNvSpPr>
            <a:spLocks noGrp="1"/>
          </p:cNvSpPr>
          <p:nvPr>
            <p:ph idx="1"/>
          </p:nvPr>
        </p:nvSpPr>
        <p:spPr>
          <a:xfrm>
            <a:off x="472966" y="1353087"/>
            <a:ext cx="10739299" cy="5516827"/>
          </a:xfrm>
        </p:spPr>
        <p:txBody>
          <a:bodyPr>
            <a:normAutofit/>
          </a:bodyPr>
          <a:lstStyle/>
          <a:p>
            <a:pPr marL="0" indent="0">
              <a:buNone/>
            </a:pPr>
            <a:endParaRPr lang="ja-JP" altLang="en-US" dirty="0">
              <a:solidFill>
                <a:schemeClr val="tx1"/>
              </a:solidFill>
            </a:endParaRPr>
          </a:p>
          <a:p>
            <a:pPr marL="0" indent="0">
              <a:buNone/>
            </a:pPr>
            <a:r>
              <a:rPr lang="ja-JP" altLang="en-US" sz="2600" dirty="0">
                <a:solidFill>
                  <a:schemeClr val="tx1"/>
                </a:solidFill>
                <a:latin typeface="+mj-ea"/>
                <a:ea typeface="+mj-ea"/>
              </a:rPr>
              <a:t>軽度者（要支援１・２、要介護１）の方については、福祉用具貸与は原則として認められませんが、一定の条件に当てはまる場合は、申請により、特殊寝台や床ずれ防止用具等の貸与が例外的に認められます。（申請は認定期間ごとに行ってください）</a:t>
            </a:r>
            <a:endParaRPr lang="en-US" altLang="ja-JP" sz="2600" dirty="0">
              <a:solidFill>
                <a:schemeClr val="tx1"/>
              </a:solidFill>
              <a:latin typeface="+mj-ea"/>
              <a:ea typeface="+mj-ea"/>
            </a:endParaRPr>
          </a:p>
          <a:p>
            <a:pPr marL="0" indent="0">
              <a:buNone/>
            </a:pPr>
            <a:r>
              <a:rPr lang="en-US" altLang="ja-JP" sz="2600" dirty="0">
                <a:solidFill>
                  <a:schemeClr val="tx1"/>
                </a:solidFill>
                <a:latin typeface="+mj-ea"/>
                <a:ea typeface="+mj-ea"/>
              </a:rPr>
              <a:t>【</a:t>
            </a:r>
            <a:r>
              <a:rPr lang="ja-JP" altLang="en-US" sz="2600" dirty="0">
                <a:solidFill>
                  <a:schemeClr val="tx1"/>
                </a:solidFill>
                <a:latin typeface="+mj-ea"/>
                <a:ea typeface="+mj-ea"/>
              </a:rPr>
              <a:t>提出書類</a:t>
            </a:r>
            <a:r>
              <a:rPr lang="en-US" altLang="ja-JP" sz="2600" dirty="0">
                <a:solidFill>
                  <a:schemeClr val="tx1"/>
                </a:solidFill>
                <a:latin typeface="+mj-ea"/>
                <a:ea typeface="+mj-ea"/>
              </a:rPr>
              <a:t>】</a:t>
            </a:r>
          </a:p>
          <a:p>
            <a:pPr marL="0" indent="0">
              <a:buNone/>
            </a:pPr>
            <a:r>
              <a:rPr lang="ja-JP" altLang="en-US" sz="2600" dirty="0">
                <a:solidFill>
                  <a:schemeClr val="tx1"/>
                </a:solidFill>
                <a:latin typeface="+mj-ea"/>
                <a:ea typeface="+mj-ea"/>
              </a:rPr>
              <a:t>軽度者の福祉用具貸与に係る確認申請書</a:t>
            </a:r>
          </a:p>
          <a:p>
            <a:pPr marL="0" indent="0">
              <a:buNone/>
            </a:pPr>
            <a:r>
              <a:rPr lang="ja-JP" altLang="en-US" sz="2600" dirty="0">
                <a:solidFill>
                  <a:schemeClr val="tx1"/>
                </a:solidFill>
                <a:latin typeface="+mj-ea"/>
                <a:ea typeface="+mj-ea"/>
              </a:rPr>
              <a:t>居宅サービス計画書（１）（２）</a:t>
            </a:r>
          </a:p>
          <a:p>
            <a:pPr marL="0" indent="0">
              <a:buNone/>
            </a:pPr>
            <a:r>
              <a:rPr lang="ja-JP" altLang="en-US" sz="2600" dirty="0">
                <a:solidFill>
                  <a:schemeClr val="tx1"/>
                </a:solidFill>
                <a:latin typeface="+mj-ea"/>
                <a:ea typeface="+mj-ea"/>
              </a:rPr>
              <a:t>サービス担当者会議の要点</a:t>
            </a:r>
          </a:p>
          <a:p>
            <a:pPr marL="0" indent="0">
              <a:buNone/>
            </a:pPr>
            <a:r>
              <a:rPr lang="ja-JP" altLang="en-US" sz="2600" dirty="0">
                <a:solidFill>
                  <a:schemeClr val="tx1"/>
                </a:solidFill>
                <a:latin typeface="+mj-ea"/>
                <a:ea typeface="+mj-ea"/>
              </a:rPr>
              <a:t>主治医からの情報（写し）、または聴取内容のわかるもの（サービス担当者会議の要点に医師の意見が反映、記載されていてもよい）</a:t>
            </a:r>
          </a:p>
          <a:p>
            <a:pPr marL="0" indent="0">
              <a:buNone/>
            </a:pPr>
            <a:endParaRPr lang="ja-JP" altLang="en-US" sz="2400" dirty="0"/>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21</a:t>
            </a:fld>
            <a:endParaRPr kumimoji="1" lang="ja-JP" altLang="en-US"/>
          </a:p>
        </p:txBody>
      </p:sp>
      <p:pic>
        <p:nvPicPr>
          <p:cNvPr id="5" name="録音したサウンド">
            <a:hlinkClick r:id="" action="ppaction://media"/>
            <a:extLst>
              <a:ext uri="{FF2B5EF4-FFF2-40B4-BE49-F238E27FC236}">
                <a16:creationId xmlns:a16="http://schemas.microsoft.com/office/drawing/2014/main" id="{1B5D4DD2-51E6-4EA1-A682-B9D25DEE43B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71153629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7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56755" y="679572"/>
            <a:ext cx="8911687" cy="1280890"/>
          </a:xfrm>
        </p:spPr>
        <p:txBody>
          <a:bodyPr>
            <a:normAutofit/>
          </a:bodyPr>
          <a:lstStyle/>
          <a:p>
            <a:r>
              <a:rPr lang="ja-JP" altLang="en-US" sz="3600" dirty="0"/>
              <a:t>車いすと段差解消機などに関して</a:t>
            </a:r>
            <a:br>
              <a:rPr lang="en-US" altLang="ja-JP" sz="4400" dirty="0"/>
            </a:br>
            <a:endParaRPr kumimoji="1" lang="ja-JP" altLang="en-US" dirty="0"/>
          </a:p>
        </p:txBody>
      </p:sp>
      <p:sp>
        <p:nvSpPr>
          <p:cNvPr id="3" name="コンテンツ プレースホルダー 2"/>
          <p:cNvSpPr>
            <a:spLocks noGrp="1"/>
          </p:cNvSpPr>
          <p:nvPr>
            <p:ph idx="1"/>
          </p:nvPr>
        </p:nvSpPr>
        <p:spPr>
          <a:xfrm>
            <a:off x="569883" y="1745686"/>
            <a:ext cx="10642600" cy="5705093"/>
          </a:xfrm>
        </p:spPr>
        <p:txBody>
          <a:bodyPr>
            <a:noAutofit/>
          </a:bodyPr>
          <a:lstStyle/>
          <a:p>
            <a:pPr marL="0" indent="0">
              <a:buNone/>
            </a:pPr>
            <a:r>
              <a:rPr lang="en-US" altLang="ja-JP" sz="2400" dirty="0">
                <a:solidFill>
                  <a:schemeClr val="tx1"/>
                </a:solidFill>
                <a:latin typeface="+mj-ea"/>
                <a:ea typeface="+mj-ea"/>
              </a:rPr>
              <a:t>『</a:t>
            </a:r>
            <a:r>
              <a:rPr lang="ja-JP" altLang="en-US" sz="2400" dirty="0">
                <a:solidFill>
                  <a:schemeClr val="tx1"/>
                </a:solidFill>
                <a:latin typeface="+mj-ea"/>
                <a:ea typeface="+mj-ea"/>
              </a:rPr>
              <a:t>主治医の意見を踏まえつつサービス担当者会議を開催するなどの適切なアセスメントを通じてレンタルできる</a:t>
            </a:r>
            <a:r>
              <a:rPr lang="en-US" altLang="ja-JP" sz="2400" dirty="0">
                <a:solidFill>
                  <a:schemeClr val="tx1"/>
                </a:solidFill>
                <a:latin typeface="+mj-ea"/>
                <a:ea typeface="+mj-ea"/>
              </a:rPr>
              <a:t>』</a:t>
            </a:r>
            <a:r>
              <a:rPr lang="ja-JP" altLang="en-US" sz="2400" dirty="0">
                <a:solidFill>
                  <a:schemeClr val="tx1"/>
                </a:solidFill>
                <a:latin typeface="+mj-ea"/>
                <a:ea typeface="+mj-ea"/>
              </a:rPr>
              <a:t>とありますので、適切なアセスメントにより市への申請を省略することが出来ます。</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　・その際には、必ず主治医の意見も確認した上で判断してください。</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　・電話で確認した時には、</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　　</a:t>
            </a:r>
            <a:r>
              <a:rPr lang="en-US" altLang="ja-JP" sz="2400" dirty="0">
                <a:solidFill>
                  <a:schemeClr val="tx1"/>
                </a:solidFill>
                <a:latin typeface="+mj-ea"/>
                <a:ea typeface="+mj-ea"/>
              </a:rPr>
              <a:t>『</a:t>
            </a:r>
            <a:r>
              <a:rPr lang="ja-JP" altLang="en-US" sz="2400" dirty="0">
                <a:solidFill>
                  <a:schemeClr val="tx1"/>
                </a:solidFill>
                <a:latin typeface="+mj-ea"/>
                <a:ea typeface="+mj-ea"/>
              </a:rPr>
              <a:t>○月○日に主治医の□□先生から△△のため</a:t>
            </a:r>
            <a:r>
              <a:rPr lang="en-US" altLang="ja-JP" sz="2400" dirty="0">
                <a:solidFill>
                  <a:schemeClr val="tx1"/>
                </a:solidFill>
                <a:latin typeface="+mj-ea"/>
                <a:ea typeface="+mj-ea"/>
              </a:rPr>
              <a:t>(</a:t>
            </a:r>
            <a:r>
              <a:rPr lang="ja-JP" altLang="en-US" sz="2400" dirty="0">
                <a:solidFill>
                  <a:schemeClr val="tx1"/>
                </a:solidFill>
                <a:latin typeface="+mj-ea"/>
                <a:ea typeface="+mj-ea"/>
              </a:rPr>
              <a:t>福祉用具名</a:t>
            </a:r>
            <a:r>
              <a:rPr lang="en-US" altLang="ja-JP" sz="2400" dirty="0">
                <a:solidFill>
                  <a:schemeClr val="tx1"/>
                </a:solidFill>
                <a:latin typeface="+mj-ea"/>
                <a:ea typeface="+mj-ea"/>
              </a:rPr>
              <a:t>)</a:t>
            </a:r>
            <a:r>
              <a:rPr lang="ja-JP" altLang="en-US" sz="2400" dirty="0">
                <a:solidFill>
                  <a:schemeClr val="tx1"/>
                </a:solidFill>
                <a:latin typeface="+mj-ea"/>
                <a:ea typeface="+mj-ea"/>
              </a:rPr>
              <a:t>が必要との　</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　　　意見を伺った。</a:t>
            </a:r>
            <a:r>
              <a:rPr lang="en-US" altLang="ja-JP" sz="2400" dirty="0">
                <a:solidFill>
                  <a:schemeClr val="tx1"/>
                </a:solidFill>
                <a:latin typeface="+mj-ea"/>
                <a:ea typeface="+mj-ea"/>
              </a:rPr>
              <a:t>』</a:t>
            </a:r>
            <a:r>
              <a:rPr lang="ja-JP" altLang="en-US" sz="2400" dirty="0">
                <a:solidFill>
                  <a:schemeClr val="tx1"/>
                </a:solidFill>
                <a:latin typeface="+mj-ea"/>
                <a:ea typeface="+mj-ea"/>
              </a:rPr>
              <a:t>等、いつ、どの先生から確認したかわかるように記</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　　　録を残してください。</a:t>
            </a:r>
            <a:endParaRPr lang="en-US" altLang="ja-JP" sz="2400" dirty="0">
              <a:solidFill>
                <a:schemeClr val="tx1"/>
              </a:solidFill>
              <a:latin typeface="+mj-ea"/>
              <a:ea typeface="+mj-ea"/>
            </a:endParaRPr>
          </a:p>
          <a:p>
            <a:r>
              <a:rPr lang="ja-JP" altLang="en-US" sz="2400" u="sng" dirty="0">
                <a:solidFill>
                  <a:srgbClr val="FF0000"/>
                </a:solidFill>
                <a:latin typeface="+mj-ea"/>
                <a:ea typeface="+mj-ea"/>
              </a:rPr>
              <a:t>主治医からの意見は必ずケアマネジャーが確認してください</a:t>
            </a:r>
            <a:r>
              <a:rPr lang="en-US" altLang="ja-JP" sz="2400" u="sng" dirty="0">
                <a:solidFill>
                  <a:srgbClr val="FF0000"/>
                </a:solidFill>
                <a:latin typeface="+mj-ea"/>
                <a:ea typeface="+mj-ea"/>
              </a:rPr>
              <a:t>(</a:t>
            </a:r>
            <a:r>
              <a:rPr lang="ja-JP" altLang="en-US" sz="2400" u="sng" dirty="0">
                <a:solidFill>
                  <a:srgbClr val="FF0000"/>
                </a:solidFill>
                <a:latin typeface="+mj-ea"/>
                <a:ea typeface="+mj-ea"/>
              </a:rPr>
              <a:t>本人・家族が確認したというのは認められません。</a:t>
            </a:r>
            <a:r>
              <a:rPr lang="en-US" altLang="ja-JP" sz="2400" u="sng" dirty="0">
                <a:solidFill>
                  <a:srgbClr val="FF0000"/>
                </a:solidFill>
                <a:latin typeface="+mj-ea"/>
                <a:ea typeface="+mj-ea"/>
              </a:rPr>
              <a:t>)</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22</a:t>
            </a:fld>
            <a:endParaRPr kumimoji="1" lang="ja-JP" altLang="en-US"/>
          </a:p>
        </p:txBody>
      </p:sp>
      <p:pic>
        <p:nvPicPr>
          <p:cNvPr id="5" name="録音したサウンド">
            <a:hlinkClick r:id="" action="ppaction://media"/>
            <a:extLst>
              <a:ext uri="{FF2B5EF4-FFF2-40B4-BE49-F238E27FC236}">
                <a16:creationId xmlns:a16="http://schemas.microsoft.com/office/drawing/2014/main" id="{3EDCC20E-8B7A-4A7D-954D-C73CB77772A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679821153"/>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7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89677" y="217302"/>
            <a:ext cx="9726062" cy="1280890"/>
          </a:xfrm>
        </p:spPr>
        <p:txBody>
          <a:bodyPr>
            <a:noAutofit/>
          </a:bodyPr>
          <a:lstStyle/>
          <a:p>
            <a:r>
              <a:rPr lang="ja-JP" altLang="en-US" sz="4000" dirty="0"/>
              <a:t>（４）頻回な訪問介護（生活援助中型）</a:t>
            </a:r>
            <a:endParaRPr kumimoji="1" lang="ja-JP" altLang="en-US" sz="4000" dirty="0"/>
          </a:p>
        </p:txBody>
      </p:sp>
      <p:sp>
        <p:nvSpPr>
          <p:cNvPr id="3" name="コンテンツ プレースホルダー 2"/>
          <p:cNvSpPr>
            <a:spLocks noGrp="1"/>
          </p:cNvSpPr>
          <p:nvPr>
            <p:ph idx="1"/>
          </p:nvPr>
        </p:nvSpPr>
        <p:spPr>
          <a:xfrm>
            <a:off x="2125953" y="1730464"/>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23</a:t>
            </a:fld>
            <a:endParaRPr kumimoji="1" lang="ja-JP" altLang="en-US"/>
          </a:p>
        </p:txBody>
      </p:sp>
      <p:sp>
        <p:nvSpPr>
          <p:cNvPr id="7" name="正方形/長方形 6"/>
          <p:cNvSpPr/>
          <p:nvPr/>
        </p:nvSpPr>
        <p:spPr>
          <a:xfrm>
            <a:off x="892933" y="1778386"/>
            <a:ext cx="10319550" cy="4401205"/>
          </a:xfrm>
          <a:prstGeom prst="rect">
            <a:avLst/>
          </a:prstGeom>
        </p:spPr>
        <p:txBody>
          <a:bodyPr wrap="square">
            <a:spAutoFit/>
          </a:bodyPr>
          <a:lstStyle/>
          <a:p>
            <a:r>
              <a:rPr lang="ja-JP" altLang="en-US" sz="2000" dirty="0">
                <a:latin typeface="+mj-ea"/>
                <a:ea typeface="+mj-ea"/>
              </a:rPr>
              <a:t>平成３０年１０月サービス利用分からケアプランに下記の回数以上の訪問介護（生活援助中心型）を位置づける場合には、市町村へ届け出る必要があります。届出のあったケアプランに関しては、必要に応じて地域ケア会議等で検証を行うことになります。</a:t>
            </a:r>
          </a:p>
          <a:p>
            <a:endParaRPr lang="en-US" altLang="ja-JP" sz="2000" dirty="0">
              <a:latin typeface="+mj-ea"/>
              <a:ea typeface="+mj-ea"/>
            </a:endParaRPr>
          </a:p>
          <a:p>
            <a:endParaRPr lang="en-US" altLang="ja-JP" sz="2000" dirty="0">
              <a:latin typeface="+mj-ea"/>
              <a:ea typeface="+mj-ea"/>
            </a:endParaRPr>
          </a:p>
          <a:p>
            <a:endParaRPr lang="en-US" altLang="ja-JP" sz="2000" dirty="0">
              <a:latin typeface="+mj-ea"/>
              <a:ea typeface="+mj-ea"/>
            </a:endParaRPr>
          </a:p>
          <a:p>
            <a:endParaRPr lang="en-US" altLang="ja-JP" sz="2000" dirty="0">
              <a:latin typeface="+mj-ea"/>
              <a:ea typeface="+mj-ea"/>
            </a:endParaRPr>
          </a:p>
          <a:p>
            <a:r>
              <a:rPr lang="en-US" altLang="ja-JP" sz="2000" dirty="0">
                <a:latin typeface="+mj-ea"/>
                <a:ea typeface="+mj-ea"/>
              </a:rPr>
              <a:t>【</a:t>
            </a:r>
            <a:r>
              <a:rPr lang="ja-JP" altLang="en-US" sz="2000" dirty="0">
                <a:latin typeface="+mj-ea"/>
                <a:ea typeface="+mj-ea"/>
              </a:rPr>
              <a:t>提出書類</a:t>
            </a:r>
            <a:r>
              <a:rPr lang="en-US" altLang="ja-JP" sz="2000" dirty="0">
                <a:latin typeface="+mj-ea"/>
                <a:ea typeface="+mj-ea"/>
              </a:rPr>
              <a:t>】</a:t>
            </a:r>
          </a:p>
          <a:p>
            <a:r>
              <a:rPr lang="ja-JP" altLang="en-US" sz="2000" dirty="0">
                <a:latin typeface="+mj-ea"/>
                <a:ea typeface="+mj-ea"/>
              </a:rPr>
              <a:t>訪問介護（生活援助中心型）の回数が頻回なケアプランの届出書</a:t>
            </a:r>
          </a:p>
          <a:p>
            <a:r>
              <a:rPr lang="ja-JP" altLang="en-US" sz="2000" dirty="0">
                <a:latin typeface="+mj-ea"/>
                <a:ea typeface="+mj-ea"/>
              </a:rPr>
              <a:t>居宅サービス計画書（１）（２）</a:t>
            </a:r>
          </a:p>
          <a:p>
            <a:r>
              <a:rPr lang="ja-JP" altLang="en-US" sz="2000" dirty="0">
                <a:latin typeface="+mj-ea"/>
                <a:ea typeface="+mj-ea"/>
              </a:rPr>
              <a:t>週間サービス計画表</a:t>
            </a:r>
          </a:p>
          <a:p>
            <a:r>
              <a:rPr lang="ja-JP" altLang="en-US" sz="2000" dirty="0">
                <a:latin typeface="+mj-ea"/>
                <a:ea typeface="+mj-ea"/>
              </a:rPr>
              <a:t>サービス担当者会議の要点</a:t>
            </a:r>
          </a:p>
          <a:p>
            <a:r>
              <a:rPr lang="ja-JP" altLang="en-US" sz="2000" dirty="0">
                <a:latin typeface="+mj-ea"/>
                <a:ea typeface="+mj-ea"/>
              </a:rPr>
              <a:t>課題分析表（アセスメント表）</a:t>
            </a:r>
          </a:p>
          <a:p>
            <a:r>
              <a:rPr lang="ja-JP" altLang="en-US" sz="2000" dirty="0">
                <a:latin typeface="+mj-ea"/>
                <a:ea typeface="+mj-ea"/>
              </a:rPr>
              <a:t>訪問介護計画書</a:t>
            </a:r>
          </a:p>
        </p:txBody>
      </p:sp>
      <p:graphicFrame>
        <p:nvGraphicFramePr>
          <p:cNvPr id="5" name="表 4"/>
          <p:cNvGraphicFramePr>
            <a:graphicFrameLocks noGrp="1"/>
          </p:cNvGraphicFramePr>
          <p:nvPr>
            <p:extLst>
              <p:ext uri="{D42A27DB-BD31-4B8C-83A1-F6EECF244321}">
                <p14:modId xmlns:p14="http://schemas.microsoft.com/office/powerpoint/2010/main" val="2051057377"/>
              </p:ext>
            </p:extLst>
          </p:nvPr>
        </p:nvGraphicFramePr>
        <p:xfrm>
          <a:off x="1213657" y="2880376"/>
          <a:ext cx="8686801" cy="914400"/>
        </p:xfrm>
        <a:graphic>
          <a:graphicData uri="http://schemas.openxmlformats.org/drawingml/2006/table">
            <a:tbl>
              <a:tblPr firstRow="1" bandRow="1">
                <a:tableStyleId>{5C22544A-7EE6-4342-B048-85BDC9FD1C3A}</a:tableStyleId>
              </a:tblPr>
              <a:tblGrid>
                <a:gridCol w="1694297">
                  <a:extLst>
                    <a:ext uri="{9D8B030D-6E8A-4147-A177-3AD203B41FA5}">
                      <a16:colId xmlns:a16="http://schemas.microsoft.com/office/drawing/2014/main" val="3402264918"/>
                    </a:ext>
                  </a:extLst>
                </a:gridCol>
                <a:gridCol w="1748126">
                  <a:extLst>
                    <a:ext uri="{9D8B030D-6E8A-4147-A177-3AD203B41FA5}">
                      <a16:colId xmlns:a16="http://schemas.microsoft.com/office/drawing/2014/main" val="3844717364"/>
                    </a:ext>
                  </a:extLst>
                </a:gridCol>
                <a:gridCol w="1748126">
                  <a:extLst>
                    <a:ext uri="{9D8B030D-6E8A-4147-A177-3AD203B41FA5}">
                      <a16:colId xmlns:a16="http://schemas.microsoft.com/office/drawing/2014/main" val="2138439777"/>
                    </a:ext>
                  </a:extLst>
                </a:gridCol>
                <a:gridCol w="1748126">
                  <a:extLst>
                    <a:ext uri="{9D8B030D-6E8A-4147-A177-3AD203B41FA5}">
                      <a16:colId xmlns:a16="http://schemas.microsoft.com/office/drawing/2014/main" val="1438614509"/>
                    </a:ext>
                  </a:extLst>
                </a:gridCol>
                <a:gridCol w="1748126">
                  <a:extLst>
                    <a:ext uri="{9D8B030D-6E8A-4147-A177-3AD203B41FA5}">
                      <a16:colId xmlns:a16="http://schemas.microsoft.com/office/drawing/2014/main" val="3053897196"/>
                    </a:ext>
                  </a:extLst>
                </a:gridCol>
              </a:tblGrid>
              <a:tr h="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要介護１</a:t>
                      </a:r>
                      <a:endParaRPr kumimoji="1" lang="en-US" altLang="ja-JP"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要介護２</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要介護３</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要介護４</a:t>
                      </a:r>
                      <a:endParaRPr kumimoji="1" lang="ja-JP" altLang="en-US" sz="2400" dirty="0"/>
                    </a:p>
                  </a:txBody>
                  <a:tcPr/>
                </a:tc>
                <a:tc>
                  <a:txBody>
                    <a:bodyPr/>
                    <a:lstStyle/>
                    <a:p>
                      <a:pPr algn="ctr"/>
                      <a:r>
                        <a:rPr lang="zh-TW" altLang="en-US" sz="2400" dirty="0"/>
                        <a:t>要介護５</a:t>
                      </a:r>
                      <a:endParaRPr kumimoji="1" lang="ja-JP" altLang="en-US" sz="2400" dirty="0"/>
                    </a:p>
                  </a:txBody>
                  <a:tcPr/>
                </a:tc>
                <a:extLst>
                  <a:ext uri="{0D108BD9-81ED-4DB2-BD59-A6C34878D82A}">
                    <a16:rowId xmlns:a16="http://schemas.microsoft.com/office/drawing/2014/main" val="2206317226"/>
                  </a:ext>
                </a:extLst>
              </a:tr>
              <a:tr h="377174">
                <a:tc>
                  <a:txBody>
                    <a:bodyPr/>
                    <a:lstStyle/>
                    <a:p>
                      <a:pPr algn="ctr"/>
                      <a:r>
                        <a:rPr lang="zh-TW" altLang="en-US" sz="2400" dirty="0"/>
                        <a:t>２７回</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３４回</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４３回</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３８回</a:t>
                      </a:r>
                      <a:endParaRPr kumimoji="1" lang="ja-JP" altLang="en-US" sz="2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2400" dirty="0"/>
                        <a:t>３１回</a:t>
                      </a:r>
                    </a:p>
                  </a:txBody>
                  <a:tcPr/>
                </a:tc>
                <a:extLst>
                  <a:ext uri="{0D108BD9-81ED-4DB2-BD59-A6C34878D82A}">
                    <a16:rowId xmlns:a16="http://schemas.microsoft.com/office/drawing/2014/main" val="3402436614"/>
                  </a:ext>
                </a:extLst>
              </a:tr>
            </a:tbl>
          </a:graphicData>
        </a:graphic>
      </p:graphicFrame>
      <p:pic>
        <p:nvPicPr>
          <p:cNvPr id="6" name="録音したサウンド">
            <a:hlinkClick r:id="" action="ppaction://media"/>
            <a:extLst>
              <a:ext uri="{FF2B5EF4-FFF2-40B4-BE49-F238E27FC236}">
                <a16:creationId xmlns:a16="http://schemas.microsoft.com/office/drawing/2014/main" id="{FC9681FA-FF42-4EE1-BA98-8C8F86D9F21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73511372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74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39735" y="285683"/>
            <a:ext cx="8911687" cy="1280890"/>
          </a:xfrm>
        </p:spPr>
        <p:txBody>
          <a:bodyPr/>
          <a:lstStyle/>
          <a:p>
            <a:r>
              <a:rPr lang="ja-JP" altLang="en-US" dirty="0"/>
              <a:t>運営基準減算について</a:t>
            </a:r>
            <a:endParaRPr kumimoji="1" lang="ja-JP" altLang="en-US" dirty="0"/>
          </a:p>
        </p:txBody>
      </p:sp>
      <p:sp>
        <p:nvSpPr>
          <p:cNvPr id="3" name="コンテンツ プレースホルダー 2"/>
          <p:cNvSpPr>
            <a:spLocks noGrp="1"/>
          </p:cNvSpPr>
          <p:nvPr>
            <p:ph idx="1"/>
          </p:nvPr>
        </p:nvSpPr>
        <p:spPr>
          <a:xfrm>
            <a:off x="774662" y="1857284"/>
            <a:ext cx="10437821" cy="4311789"/>
          </a:xfrm>
        </p:spPr>
        <p:txBody>
          <a:bodyPr>
            <a:noAutofit/>
          </a:bodyPr>
          <a:lstStyle/>
          <a:p>
            <a:r>
              <a:rPr lang="ja-JP" altLang="en-US" sz="2400" dirty="0">
                <a:solidFill>
                  <a:schemeClr val="tx1"/>
                </a:solidFill>
                <a:latin typeface="+mj-ea"/>
                <a:ea typeface="+mj-ea"/>
              </a:rPr>
              <a:t>以下の①から⑥に定める規定に適合していないと、運営基準減算として所定単位数の５０％の減算、２か月以上継続している場合は所定単位数を算定することができません。</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①契約時の説明（ 複数事業所の紹介、選定理由の説明）</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②居宅サービス計画の新規作成・変更時、居宅を訪問し、面接</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③居宅サービス計画の新規作成・変更時、サービス担当者会議を開催</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④居宅介護サービス計画の原案の内容を説明し同意を得た上で交付</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⑤更新認定時等のサービス担当者会議開催</a:t>
            </a:r>
            <a:endParaRPr lang="en-US" altLang="ja-JP" sz="2400" dirty="0">
              <a:solidFill>
                <a:schemeClr val="tx1"/>
              </a:solidFill>
              <a:latin typeface="+mj-ea"/>
              <a:ea typeface="+mj-ea"/>
            </a:endParaRPr>
          </a:p>
          <a:p>
            <a:pPr marL="0" indent="0">
              <a:buNone/>
            </a:pPr>
            <a:r>
              <a:rPr lang="ja-JP" altLang="en-US" sz="2400" dirty="0">
                <a:solidFill>
                  <a:schemeClr val="tx1"/>
                </a:solidFill>
                <a:latin typeface="+mj-ea"/>
                <a:ea typeface="+mj-ea"/>
              </a:rPr>
              <a:t>⑥１月１回居宅訪問･面接及びモニタリング記録</a:t>
            </a:r>
            <a:endParaRPr lang="en-US" altLang="ja-JP" sz="2400" dirty="0">
              <a:solidFill>
                <a:schemeClr val="tx1"/>
              </a:solidFill>
              <a:latin typeface="+mj-ea"/>
              <a:ea typeface="+mj-ea"/>
            </a:endParaRPr>
          </a:p>
          <a:p>
            <a:pPr marL="0" indent="0">
              <a:buNone/>
            </a:pP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24</a:t>
            </a:fld>
            <a:endParaRPr kumimoji="1" lang="ja-JP" altLang="en-US"/>
          </a:p>
        </p:txBody>
      </p:sp>
      <p:pic>
        <p:nvPicPr>
          <p:cNvPr id="6" name="録音したサウンド">
            <a:hlinkClick r:id="" action="ppaction://media"/>
            <a:extLst>
              <a:ext uri="{FF2B5EF4-FFF2-40B4-BE49-F238E27FC236}">
                <a16:creationId xmlns:a16="http://schemas.microsoft.com/office/drawing/2014/main" id="{50CEB982-44B3-41CB-BF83-090911C7678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09148186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29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95401" y="430339"/>
            <a:ext cx="10270065" cy="1303867"/>
          </a:xfrm>
        </p:spPr>
        <p:txBody>
          <a:bodyPr>
            <a:normAutofit fontScale="90000"/>
          </a:bodyPr>
          <a:lstStyle/>
          <a:p>
            <a:r>
              <a:rPr lang="ja-JP" altLang="en-US" dirty="0"/>
              <a:t>運営</a:t>
            </a:r>
            <a:r>
              <a:rPr kumimoji="1" lang="ja-JP" altLang="en-US" dirty="0"/>
              <a:t>指導は</a:t>
            </a:r>
            <a:r>
              <a:rPr kumimoji="1" lang="ja-JP" altLang="en-US" dirty="0">
                <a:solidFill>
                  <a:srgbClr val="FF0000"/>
                </a:solidFill>
              </a:rPr>
              <a:t>新規指定時</a:t>
            </a:r>
            <a:r>
              <a:rPr kumimoji="1" lang="ja-JP" altLang="en-US" dirty="0"/>
              <a:t>と、</a:t>
            </a:r>
            <a:r>
              <a:rPr kumimoji="1" lang="ja-JP" altLang="en-US" dirty="0">
                <a:solidFill>
                  <a:srgbClr val="FF0000"/>
                </a:solidFill>
              </a:rPr>
              <a:t>更新期間中</a:t>
            </a:r>
            <a:br>
              <a:rPr kumimoji="1" lang="en-US" altLang="ja-JP" dirty="0">
                <a:solidFill>
                  <a:srgbClr val="FF0000"/>
                </a:solidFill>
              </a:rPr>
            </a:br>
            <a:r>
              <a:rPr kumimoji="1" lang="ja-JP" altLang="en-US" dirty="0"/>
              <a:t>（</a:t>
            </a:r>
            <a:r>
              <a:rPr kumimoji="1" lang="en-US" altLang="ja-JP" dirty="0"/>
              <a:t>6</a:t>
            </a:r>
            <a:r>
              <a:rPr kumimoji="1" lang="ja-JP" altLang="en-US" dirty="0"/>
              <a:t>年間）に</a:t>
            </a:r>
            <a:r>
              <a:rPr kumimoji="1" lang="en-US" altLang="ja-JP" dirty="0"/>
              <a:t>1</a:t>
            </a:r>
            <a:r>
              <a:rPr kumimoji="1" lang="ja-JP" altLang="en-US" dirty="0"/>
              <a:t>回行います。</a:t>
            </a:r>
          </a:p>
        </p:txBody>
      </p:sp>
      <p:sp>
        <p:nvSpPr>
          <p:cNvPr id="3" name="コンテンツ プレースホルダー 2"/>
          <p:cNvSpPr>
            <a:spLocks noGrp="1"/>
          </p:cNvSpPr>
          <p:nvPr>
            <p:ph idx="1"/>
          </p:nvPr>
        </p:nvSpPr>
        <p:spPr>
          <a:xfrm>
            <a:off x="1295401" y="2616409"/>
            <a:ext cx="9601197" cy="3607558"/>
          </a:xfrm>
        </p:spPr>
        <p:txBody>
          <a:bodyPr>
            <a:normAutofit/>
          </a:bodyPr>
          <a:lstStyle/>
          <a:p>
            <a:r>
              <a:rPr kumimoji="1" lang="ja-JP" altLang="en-US" sz="3200" dirty="0">
                <a:solidFill>
                  <a:schemeClr val="tx1"/>
                </a:solidFill>
              </a:rPr>
              <a:t>実地指導時に、運営基準減算の項目の確認を行います。</a:t>
            </a:r>
            <a:endParaRPr kumimoji="1" lang="en-US" altLang="ja-JP" sz="3200" dirty="0">
              <a:solidFill>
                <a:schemeClr val="tx1"/>
              </a:solidFill>
            </a:endParaRPr>
          </a:p>
          <a:p>
            <a:r>
              <a:rPr lang="ja-JP" altLang="en-US" sz="3200" dirty="0">
                <a:solidFill>
                  <a:schemeClr val="tx1"/>
                </a:solidFill>
              </a:rPr>
              <a:t>減算項目に当てはまる事象が確認された場合は、その事象が発生した時から、さかのぼっての減算適用になりますのでご注意ください</a:t>
            </a:r>
            <a:r>
              <a:rPr lang="ja-JP" altLang="en-US" sz="3200" dirty="0"/>
              <a:t>。</a:t>
            </a:r>
            <a:endParaRPr lang="en-US" altLang="ja-JP" sz="32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25</a:t>
            </a:fld>
            <a:endParaRPr kumimoji="1" lang="ja-JP" altLang="en-US"/>
          </a:p>
        </p:txBody>
      </p:sp>
      <p:pic>
        <p:nvPicPr>
          <p:cNvPr id="5" name="録音したサウンド">
            <a:hlinkClick r:id="" action="ppaction://media"/>
            <a:extLst>
              <a:ext uri="{FF2B5EF4-FFF2-40B4-BE49-F238E27FC236}">
                <a16:creationId xmlns:a16="http://schemas.microsoft.com/office/drawing/2014/main" id="{2FFE60B6-ADD9-4C08-AC0D-B441A6CBEF4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84682457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69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F2507C-48CD-49BB-BBEA-8B93E510F1B8}"/>
              </a:ext>
            </a:extLst>
          </p:cNvPr>
          <p:cNvSpPr>
            <a:spLocks noGrp="1"/>
          </p:cNvSpPr>
          <p:nvPr>
            <p:ph type="title"/>
          </p:nvPr>
        </p:nvSpPr>
        <p:spPr>
          <a:xfrm>
            <a:off x="1295402" y="299397"/>
            <a:ext cx="9601196" cy="1303867"/>
          </a:xfrm>
        </p:spPr>
        <p:txBody>
          <a:bodyPr>
            <a:normAutofit/>
          </a:bodyPr>
          <a:lstStyle/>
          <a:p>
            <a:r>
              <a:rPr kumimoji="1" lang="ja-JP" altLang="en-US" dirty="0"/>
              <a:t>介護予防支援の指定について</a:t>
            </a:r>
          </a:p>
        </p:txBody>
      </p:sp>
      <p:sp>
        <p:nvSpPr>
          <p:cNvPr id="3" name="コンテンツ プレースホルダー 2">
            <a:extLst>
              <a:ext uri="{FF2B5EF4-FFF2-40B4-BE49-F238E27FC236}">
                <a16:creationId xmlns:a16="http://schemas.microsoft.com/office/drawing/2014/main" id="{248D9F58-A186-4B6E-936B-9383150E4648}"/>
              </a:ext>
            </a:extLst>
          </p:cNvPr>
          <p:cNvSpPr>
            <a:spLocks noGrp="1"/>
          </p:cNvSpPr>
          <p:nvPr>
            <p:ph idx="1"/>
          </p:nvPr>
        </p:nvSpPr>
        <p:spPr>
          <a:xfrm>
            <a:off x="1010088" y="2325490"/>
            <a:ext cx="10171823" cy="3412068"/>
          </a:xfrm>
        </p:spPr>
        <p:txBody>
          <a:bodyPr>
            <a:normAutofit/>
          </a:bodyPr>
          <a:lstStyle/>
          <a:p>
            <a:r>
              <a:rPr kumimoji="1" lang="ja-JP" altLang="en-US" sz="3600" dirty="0">
                <a:solidFill>
                  <a:schemeClr val="tx1"/>
                </a:solidFill>
              </a:rPr>
              <a:t>改正により今年度から居宅介護支援事業所が介護予防支援の指定を受けることが可能になりました。</a:t>
            </a:r>
            <a:endParaRPr kumimoji="1" lang="en-US" altLang="ja-JP" sz="3600" dirty="0">
              <a:solidFill>
                <a:schemeClr val="tx1"/>
              </a:solidFill>
            </a:endParaRPr>
          </a:p>
          <a:p>
            <a:r>
              <a:rPr kumimoji="1" lang="ja-JP" altLang="en-US" sz="3600" dirty="0">
                <a:solidFill>
                  <a:schemeClr val="tx1"/>
                </a:solidFill>
              </a:rPr>
              <a:t>指定申請をお考えの方にあっては市にご相談ください。</a:t>
            </a:r>
            <a:endParaRPr kumimoji="1" lang="en-US" altLang="ja-JP" sz="3600" dirty="0">
              <a:solidFill>
                <a:schemeClr val="tx1"/>
              </a:solidFill>
            </a:endParaRPr>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6F623A92-36DB-494C-AB76-C7EBC4002096}"/>
              </a:ext>
            </a:extLst>
          </p:cNvPr>
          <p:cNvSpPr>
            <a:spLocks noGrp="1"/>
          </p:cNvSpPr>
          <p:nvPr>
            <p:ph type="sldNum" sz="quarter" idx="12"/>
          </p:nvPr>
        </p:nvSpPr>
        <p:spPr/>
        <p:txBody>
          <a:bodyPr/>
          <a:lstStyle/>
          <a:p>
            <a:fld id="{C9C2AF26-EAE5-4B8E-BB8F-2062AE9C7BE0}" type="slidenum">
              <a:rPr kumimoji="1" lang="ja-JP" altLang="en-US" smtClean="0"/>
              <a:t>26</a:t>
            </a:fld>
            <a:endParaRPr kumimoji="1" lang="ja-JP" altLang="en-US"/>
          </a:p>
        </p:txBody>
      </p:sp>
      <p:pic>
        <p:nvPicPr>
          <p:cNvPr id="6" name="録音したサウンド">
            <a:hlinkClick r:id="" action="ppaction://media"/>
            <a:extLst>
              <a:ext uri="{FF2B5EF4-FFF2-40B4-BE49-F238E27FC236}">
                <a16:creationId xmlns:a16="http://schemas.microsoft.com/office/drawing/2014/main" id="{B2968475-2100-4C5D-9F7F-190AADF8A8F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71299" y="55715"/>
            <a:ext cx="487363" cy="487363"/>
          </a:xfrm>
          <a:prstGeom prst="rect">
            <a:avLst/>
          </a:prstGeom>
        </p:spPr>
      </p:pic>
    </p:spTree>
    <p:extLst>
      <p:ext uri="{BB962C8B-B14F-4D97-AF65-F5344CB8AC3E}">
        <p14:creationId xmlns:p14="http://schemas.microsoft.com/office/powerpoint/2010/main" val="36018261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84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A15702-8E59-4A83-B6C7-584A23C4AFB7}"/>
              </a:ext>
            </a:extLst>
          </p:cNvPr>
          <p:cNvSpPr>
            <a:spLocks noGrp="1"/>
          </p:cNvSpPr>
          <p:nvPr>
            <p:ph type="title"/>
          </p:nvPr>
        </p:nvSpPr>
        <p:spPr>
          <a:xfrm>
            <a:off x="1611287" y="940081"/>
            <a:ext cx="9601196" cy="1303867"/>
          </a:xfrm>
        </p:spPr>
        <p:txBody>
          <a:bodyPr>
            <a:normAutofit/>
          </a:bodyPr>
          <a:lstStyle/>
          <a:p>
            <a:r>
              <a:rPr kumimoji="1" lang="ja-JP" altLang="en-US" sz="4400" dirty="0"/>
              <a:t>ご視聴ありがとうございました</a:t>
            </a:r>
            <a:br>
              <a:rPr kumimoji="1" lang="en-US" altLang="ja-JP" sz="4400" dirty="0"/>
            </a:br>
            <a:endParaRPr kumimoji="1" lang="ja-JP" altLang="en-US" dirty="0"/>
          </a:p>
        </p:txBody>
      </p:sp>
      <p:sp>
        <p:nvSpPr>
          <p:cNvPr id="4" name="スライド番号プレースホルダー 3">
            <a:extLst>
              <a:ext uri="{FF2B5EF4-FFF2-40B4-BE49-F238E27FC236}">
                <a16:creationId xmlns:a16="http://schemas.microsoft.com/office/drawing/2014/main" id="{85F5A5F0-2032-41DF-8A3E-0D21B4F6A9DF}"/>
              </a:ext>
            </a:extLst>
          </p:cNvPr>
          <p:cNvSpPr>
            <a:spLocks noGrp="1"/>
          </p:cNvSpPr>
          <p:nvPr>
            <p:ph type="sldNum" sz="quarter" idx="12"/>
          </p:nvPr>
        </p:nvSpPr>
        <p:spPr/>
        <p:txBody>
          <a:bodyPr/>
          <a:lstStyle/>
          <a:p>
            <a:fld id="{C9C2AF26-EAE5-4B8E-BB8F-2062AE9C7BE0}" type="slidenum">
              <a:rPr kumimoji="1" lang="ja-JP" altLang="en-US" smtClean="0"/>
              <a:t>27</a:t>
            </a:fld>
            <a:endParaRPr kumimoji="1" lang="ja-JP" altLang="en-US"/>
          </a:p>
        </p:txBody>
      </p:sp>
      <p:pic>
        <p:nvPicPr>
          <p:cNvPr id="5" name="録音したサウンド">
            <a:hlinkClick r:id="" action="ppaction://media"/>
            <a:extLst>
              <a:ext uri="{FF2B5EF4-FFF2-40B4-BE49-F238E27FC236}">
                <a16:creationId xmlns:a16="http://schemas.microsoft.com/office/drawing/2014/main" id="{ED7C0E54-F043-4506-8C99-F84C59664E2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
        <p:nvSpPr>
          <p:cNvPr id="6" name="コンテンツ プレースホルダー 2">
            <a:extLst>
              <a:ext uri="{FF2B5EF4-FFF2-40B4-BE49-F238E27FC236}">
                <a16:creationId xmlns:a16="http://schemas.microsoft.com/office/drawing/2014/main" id="{74E2B1A3-680E-4821-A1EC-4FB6FB610010}"/>
              </a:ext>
            </a:extLst>
          </p:cNvPr>
          <p:cNvSpPr txBox="1">
            <a:spLocks/>
          </p:cNvSpPr>
          <p:nvPr/>
        </p:nvSpPr>
        <p:spPr>
          <a:xfrm>
            <a:off x="1295402" y="1845734"/>
            <a:ext cx="9601196" cy="4072185"/>
          </a:xfrm>
          <a:prstGeom prst="rect">
            <a:avLst/>
          </a:prstGeom>
        </p:spPr>
        <p:txBody>
          <a:bodyPr vert="horz" lIns="0" tIns="45720" rIns="0" bIns="45720" rtlCol="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indent="0">
              <a:buNone/>
            </a:pPr>
            <a:r>
              <a:rPr lang="ja-JP" altLang="en-US" sz="2800" dirty="0">
                <a:solidFill>
                  <a:schemeClr val="tx1"/>
                </a:solidFill>
              </a:rPr>
              <a:t>この集団指導の動画を視聴後、アンケートに回答することで、「出席」とさせていただきます。</a:t>
            </a:r>
            <a:endParaRPr lang="en-US" altLang="ja-JP" sz="2800" dirty="0">
              <a:solidFill>
                <a:schemeClr val="tx1"/>
              </a:solidFill>
            </a:endParaRPr>
          </a:p>
          <a:p>
            <a:pPr marL="0" indent="0">
              <a:buNone/>
            </a:pPr>
            <a:endParaRPr lang="en-US" altLang="ja-JP" sz="2800" dirty="0">
              <a:solidFill>
                <a:schemeClr val="tx1"/>
              </a:solidFill>
            </a:endParaRPr>
          </a:p>
          <a:p>
            <a:pPr marL="0" indent="0">
              <a:buNone/>
            </a:pPr>
            <a:r>
              <a:rPr lang="ja-JP" altLang="en-US" sz="2800" dirty="0">
                <a:solidFill>
                  <a:schemeClr val="tx1"/>
                </a:solidFill>
              </a:rPr>
              <a:t>回答は、その事業所の管理者等責任者の方が「各事業所ごとに１度」いただきますようお願いします。</a:t>
            </a:r>
            <a:endParaRPr lang="en-US" altLang="ja-JP" sz="2800" dirty="0">
              <a:solidFill>
                <a:schemeClr val="tx1"/>
              </a:solidFill>
            </a:endParaRPr>
          </a:p>
          <a:p>
            <a:pPr marL="0" indent="0">
              <a:buFont typeface="Calibri" panose="020F0502020204030204" pitchFamily="34" charset="0"/>
              <a:buNone/>
            </a:pPr>
            <a:endParaRPr lang="en-US" altLang="ja-JP" dirty="0"/>
          </a:p>
          <a:p>
            <a:pPr marL="0" indent="0">
              <a:buFont typeface="Calibri" panose="020F0502020204030204" pitchFamily="34" charset="0"/>
              <a:buNone/>
            </a:pPr>
            <a:r>
              <a:rPr lang="ja-JP" altLang="en-US" sz="2800" dirty="0"/>
              <a:t>アンケートは、集団指導案内のメール、</a:t>
            </a:r>
            <a:r>
              <a:rPr lang="en-US" altLang="ja-JP" sz="2800" dirty="0"/>
              <a:t>HP</a:t>
            </a:r>
            <a:r>
              <a:rPr lang="ja-JP" altLang="en-US" sz="2800" dirty="0"/>
              <a:t>に記載してある</a:t>
            </a:r>
            <a:r>
              <a:rPr lang="en-US" altLang="ja-JP" sz="2800" dirty="0"/>
              <a:t>URL</a:t>
            </a:r>
            <a:r>
              <a:rPr lang="ja-JP" altLang="en-US" sz="2800" dirty="0"/>
              <a:t>から回答フォームにお進みください。</a:t>
            </a:r>
          </a:p>
        </p:txBody>
      </p:sp>
    </p:spTree>
    <p:extLst>
      <p:ext uri="{BB962C8B-B14F-4D97-AF65-F5344CB8AC3E}">
        <p14:creationId xmlns:p14="http://schemas.microsoft.com/office/powerpoint/2010/main" val="178837134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52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0512" y="326797"/>
            <a:ext cx="9404723" cy="1343582"/>
          </a:xfrm>
        </p:spPr>
        <p:txBody>
          <a:bodyPr>
            <a:normAutofit/>
          </a:bodyPr>
          <a:lstStyle/>
          <a:p>
            <a:r>
              <a:rPr lang="en-US" altLang="ja-JP" sz="2700" dirty="0"/>
              <a:t>【</a:t>
            </a:r>
            <a:r>
              <a:rPr lang="ja-JP" altLang="en-US" sz="2700" dirty="0"/>
              <a:t>居宅介護支援事業所　運営規定・重要事項説明書</a:t>
            </a:r>
            <a:r>
              <a:rPr lang="en-US" altLang="ja-JP" sz="2700" dirty="0"/>
              <a:t>】</a:t>
            </a:r>
            <a:br>
              <a:rPr lang="en-US" altLang="ja-JP" sz="2700" dirty="0"/>
            </a:br>
            <a:r>
              <a:rPr lang="ja-JP" altLang="ja-JP" dirty="0"/>
              <a:t>②　秘密の保持</a:t>
            </a:r>
            <a:endParaRPr kumimoji="1" lang="ja-JP" altLang="en-US" dirty="0"/>
          </a:p>
        </p:txBody>
      </p:sp>
      <p:sp>
        <p:nvSpPr>
          <p:cNvPr id="3" name="コンテンツ プレースホルダー 2"/>
          <p:cNvSpPr>
            <a:spLocks noGrp="1"/>
          </p:cNvSpPr>
          <p:nvPr>
            <p:ph idx="1"/>
          </p:nvPr>
        </p:nvSpPr>
        <p:spPr>
          <a:xfrm>
            <a:off x="912722" y="1670380"/>
            <a:ext cx="10366556" cy="3516476"/>
          </a:xfrm>
        </p:spPr>
        <p:txBody>
          <a:bodyPr>
            <a:noAutofit/>
          </a:bodyPr>
          <a:lstStyle/>
          <a:p>
            <a:pPr marL="0" indent="0">
              <a:buNone/>
            </a:pPr>
            <a:r>
              <a:rPr lang="ja-JP" altLang="ja-JP" sz="2800" dirty="0">
                <a:solidFill>
                  <a:schemeClr val="tx1"/>
                </a:solidFill>
              </a:rPr>
              <a:t>個人情報の取り扱い等を規定している秘密の保持について、ガイドラインが平成２９年に改訂し</a:t>
            </a:r>
            <a:r>
              <a:rPr lang="ja-JP" altLang="en-US" sz="2800" dirty="0">
                <a:solidFill>
                  <a:schemeClr val="tx1"/>
                </a:solidFill>
              </a:rPr>
              <a:t>ております。</a:t>
            </a:r>
            <a:endParaRPr lang="en-US" altLang="ja-JP" sz="2800" dirty="0">
              <a:solidFill>
                <a:schemeClr val="tx1"/>
              </a:solidFill>
            </a:endParaRPr>
          </a:p>
          <a:p>
            <a:pPr marL="0" indent="0">
              <a:buNone/>
            </a:pPr>
            <a:endParaRPr lang="en-US" altLang="ja-JP" sz="2800" dirty="0">
              <a:solidFill>
                <a:schemeClr val="tx1"/>
              </a:solidFill>
            </a:endParaRPr>
          </a:p>
          <a:p>
            <a:r>
              <a:rPr lang="en-US" altLang="ja-JP" sz="2800" dirty="0">
                <a:solidFill>
                  <a:schemeClr val="tx1"/>
                </a:solidFill>
              </a:rPr>
              <a:t>(</a:t>
            </a:r>
            <a:r>
              <a:rPr lang="ja-JP" altLang="ja-JP" sz="2800" dirty="0">
                <a:solidFill>
                  <a:schemeClr val="tx1"/>
                </a:solidFill>
              </a:rPr>
              <a:t>秘密保持及び個人情報の保護</a:t>
            </a:r>
            <a:r>
              <a:rPr lang="en-US" altLang="ja-JP" sz="2800" dirty="0">
                <a:solidFill>
                  <a:schemeClr val="tx1"/>
                </a:solidFill>
              </a:rPr>
              <a:t>)</a:t>
            </a:r>
            <a:r>
              <a:rPr lang="ja-JP" altLang="ja-JP" sz="2800" dirty="0">
                <a:solidFill>
                  <a:schemeClr val="tx1"/>
                </a:solidFill>
              </a:rPr>
              <a:t>について、</a:t>
            </a:r>
            <a:endParaRPr lang="en-US" altLang="ja-JP" sz="2800" dirty="0">
              <a:solidFill>
                <a:schemeClr val="tx1"/>
              </a:solidFill>
            </a:endParaRPr>
          </a:p>
          <a:p>
            <a:pPr marL="0" indent="0">
              <a:buNone/>
            </a:pPr>
            <a:r>
              <a:rPr lang="ja-JP" altLang="en-US" sz="2800" dirty="0">
                <a:solidFill>
                  <a:schemeClr val="tx1"/>
                </a:solidFill>
              </a:rPr>
              <a:t>　</a:t>
            </a:r>
            <a:r>
              <a:rPr lang="ja-JP" altLang="ja-JP" sz="2800" dirty="0">
                <a:solidFill>
                  <a:schemeClr val="tx1"/>
                </a:solidFill>
              </a:rPr>
              <a:t>自主点検表に記載の「医療・介護関係事業者における個人情報の適切な取扱いのためのガイダンス」を遵守する旨を記載してください。</a:t>
            </a:r>
            <a:endParaRPr lang="ja-JP" altLang="en-US" sz="2800" dirty="0">
              <a:solidFill>
                <a:schemeClr val="tx1"/>
              </a:solidFill>
            </a:endParaRPr>
          </a:p>
          <a:p>
            <a:pPr marL="0" indent="0">
              <a:buNone/>
            </a:pPr>
            <a:endParaRPr lang="en-US" altLang="ja-JP" sz="2800" dirty="0"/>
          </a:p>
          <a:p>
            <a:pPr marL="0" indent="0">
              <a:buNone/>
            </a:pPr>
            <a:endParaRPr lang="ja-JP" altLang="ja-JP"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3</a:t>
            </a:fld>
            <a:endParaRPr kumimoji="1" lang="ja-JP" altLang="en-US"/>
          </a:p>
        </p:txBody>
      </p:sp>
      <p:pic>
        <p:nvPicPr>
          <p:cNvPr id="5" name="録音したサウンド">
            <a:hlinkClick r:id="" action="ppaction://media"/>
            <a:extLst>
              <a:ext uri="{FF2B5EF4-FFF2-40B4-BE49-F238E27FC236}">
                <a16:creationId xmlns:a16="http://schemas.microsoft.com/office/drawing/2014/main" id="{0A40D0D7-4CC4-48D1-92D0-27DDA55783A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5915607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27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14319" y="237531"/>
            <a:ext cx="9404723" cy="1400530"/>
          </a:xfrm>
        </p:spPr>
        <p:txBody>
          <a:bodyPr>
            <a:normAutofit/>
          </a:bodyPr>
          <a:lstStyle/>
          <a:p>
            <a:r>
              <a:rPr lang="en-US" altLang="ja-JP" sz="2400" dirty="0"/>
              <a:t>【</a:t>
            </a:r>
            <a:r>
              <a:rPr lang="ja-JP" altLang="en-US" sz="2400" dirty="0"/>
              <a:t>居宅介護支援事業所　運営規定・重要事項説明書</a:t>
            </a:r>
            <a:r>
              <a:rPr lang="en-US" altLang="ja-JP" sz="2400" dirty="0"/>
              <a:t>】</a:t>
            </a:r>
            <a:br>
              <a:rPr lang="en-US" altLang="ja-JP" sz="2400" dirty="0"/>
            </a:br>
            <a:r>
              <a:rPr lang="ja-JP" altLang="en-US" dirty="0"/>
              <a:t>③</a:t>
            </a:r>
            <a:r>
              <a:rPr lang="ja-JP" altLang="ja-JP" dirty="0"/>
              <a:t>通常の事業の実施地域</a:t>
            </a:r>
            <a:endParaRPr kumimoji="1" lang="ja-JP" altLang="en-US" dirty="0"/>
          </a:p>
        </p:txBody>
      </p:sp>
      <p:sp>
        <p:nvSpPr>
          <p:cNvPr id="3" name="コンテンツ プレースホルダー 2"/>
          <p:cNvSpPr>
            <a:spLocks noGrp="1"/>
          </p:cNvSpPr>
          <p:nvPr>
            <p:ph idx="1"/>
          </p:nvPr>
        </p:nvSpPr>
        <p:spPr>
          <a:xfrm>
            <a:off x="424526" y="1784752"/>
            <a:ext cx="11080086" cy="1586134"/>
          </a:xfrm>
        </p:spPr>
        <p:txBody>
          <a:bodyPr>
            <a:normAutofit/>
          </a:bodyPr>
          <a:lstStyle/>
          <a:p>
            <a:r>
              <a:rPr lang="ja-JP" altLang="en-US" sz="2800" dirty="0">
                <a:solidFill>
                  <a:schemeClr val="tx1"/>
                </a:solidFill>
              </a:rPr>
              <a:t>運営規定や重要事項説明書において、</a:t>
            </a:r>
            <a:r>
              <a:rPr lang="ja-JP" altLang="ja-JP" sz="2800" dirty="0">
                <a:solidFill>
                  <a:schemeClr val="tx1"/>
                </a:solidFill>
              </a:rPr>
              <a:t>交通費を徴収する</a:t>
            </a:r>
            <a:r>
              <a:rPr lang="ja-JP" altLang="en-US" sz="2800" dirty="0">
                <a:solidFill>
                  <a:schemeClr val="tx1"/>
                </a:solidFill>
              </a:rPr>
              <a:t>項目で</a:t>
            </a:r>
            <a:r>
              <a:rPr lang="en-US" altLang="ja-JP" sz="2800" dirty="0">
                <a:solidFill>
                  <a:schemeClr val="tx1"/>
                </a:solidFill>
              </a:rPr>
              <a:t>『</a:t>
            </a:r>
            <a:r>
              <a:rPr lang="ja-JP" altLang="ja-JP" sz="2800" dirty="0">
                <a:solidFill>
                  <a:schemeClr val="tx1"/>
                </a:solidFill>
              </a:rPr>
              <a:t>サービス提供地域</a:t>
            </a:r>
            <a:r>
              <a:rPr lang="en-US" altLang="ja-JP" sz="2800" dirty="0">
                <a:solidFill>
                  <a:schemeClr val="tx1"/>
                </a:solidFill>
              </a:rPr>
              <a:t>』</a:t>
            </a:r>
            <a:r>
              <a:rPr lang="ja-JP" altLang="en-US" sz="2800" dirty="0">
                <a:solidFill>
                  <a:schemeClr val="tx1"/>
                </a:solidFill>
              </a:rPr>
              <a:t>の文言を使っている事業所があります。</a:t>
            </a:r>
            <a:r>
              <a:rPr lang="en-US" altLang="ja-JP" sz="2800" dirty="0">
                <a:solidFill>
                  <a:schemeClr val="tx1"/>
                </a:solidFill>
              </a:rPr>
              <a:t>『</a:t>
            </a:r>
            <a:r>
              <a:rPr kumimoji="0" lang="ja-JP" altLang="ja-JP" sz="2800" dirty="0">
                <a:solidFill>
                  <a:schemeClr val="tx1"/>
                </a:solidFill>
                <a:latin typeface="+mj-ea"/>
                <a:cs typeface="Times New Roman" panose="02020603050405020304" pitchFamily="18" charset="0"/>
              </a:rPr>
              <a:t>通常の事業の実施地域</a:t>
            </a:r>
            <a:r>
              <a:rPr kumimoji="0" lang="en-US" altLang="ja-JP" sz="2800" dirty="0">
                <a:solidFill>
                  <a:schemeClr val="tx1"/>
                </a:solidFill>
                <a:latin typeface="+mj-ea"/>
                <a:cs typeface="Times New Roman" panose="02020603050405020304" pitchFamily="18" charset="0"/>
              </a:rPr>
              <a:t>』</a:t>
            </a:r>
            <a:r>
              <a:rPr lang="ja-JP" altLang="en-US" sz="2800" dirty="0">
                <a:solidFill>
                  <a:schemeClr val="tx1"/>
                </a:solidFill>
              </a:rPr>
              <a:t>の文言で統一して下さい。</a:t>
            </a:r>
          </a:p>
        </p:txBody>
      </p:sp>
      <p:sp>
        <p:nvSpPr>
          <p:cNvPr id="18" name="スライド番号プレースホルダー 17"/>
          <p:cNvSpPr>
            <a:spLocks noGrp="1"/>
          </p:cNvSpPr>
          <p:nvPr>
            <p:ph type="sldNum" sz="quarter" idx="12"/>
          </p:nvPr>
        </p:nvSpPr>
        <p:spPr/>
        <p:txBody>
          <a:bodyPr/>
          <a:lstStyle/>
          <a:p>
            <a:fld id="{C9C2AF26-EAE5-4B8E-BB8F-2062AE9C7BE0}" type="slidenum">
              <a:rPr kumimoji="1" lang="ja-JP" altLang="en-US" smtClean="0"/>
              <a:t>4</a:t>
            </a:fld>
            <a:endParaRPr kumimoji="1" lang="ja-JP" altLang="en-US"/>
          </a:p>
        </p:txBody>
      </p:sp>
      <p:graphicFrame>
        <p:nvGraphicFramePr>
          <p:cNvPr id="4" name="表 3"/>
          <p:cNvGraphicFramePr>
            <a:graphicFrameLocks noGrp="1"/>
          </p:cNvGraphicFramePr>
          <p:nvPr>
            <p:extLst>
              <p:ext uri="{D42A27DB-BD31-4B8C-83A1-F6EECF244321}">
                <p14:modId xmlns:p14="http://schemas.microsoft.com/office/powerpoint/2010/main" val="2206956629"/>
              </p:ext>
            </p:extLst>
          </p:nvPr>
        </p:nvGraphicFramePr>
        <p:xfrm>
          <a:off x="5910856" y="3655028"/>
          <a:ext cx="5593756" cy="1362204"/>
        </p:xfrm>
        <a:graphic>
          <a:graphicData uri="http://schemas.openxmlformats.org/drawingml/2006/table">
            <a:tbl>
              <a:tblPr firstRow="1" firstCol="1" bandRow="1">
                <a:tableStyleId>{5C22544A-7EE6-4342-B048-85BDC9FD1C3A}</a:tableStyleId>
              </a:tblPr>
              <a:tblGrid>
                <a:gridCol w="2226907">
                  <a:extLst>
                    <a:ext uri="{9D8B030D-6E8A-4147-A177-3AD203B41FA5}">
                      <a16:colId xmlns:a16="http://schemas.microsoft.com/office/drawing/2014/main" val="20000"/>
                    </a:ext>
                  </a:extLst>
                </a:gridCol>
                <a:gridCol w="3366849">
                  <a:extLst>
                    <a:ext uri="{9D8B030D-6E8A-4147-A177-3AD203B41FA5}">
                      <a16:colId xmlns:a16="http://schemas.microsoft.com/office/drawing/2014/main" val="20001"/>
                    </a:ext>
                  </a:extLst>
                </a:gridCol>
              </a:tblGrid>
              <a:tr h="544416">
                <a:tc>
                  <a:txBody>
                    <a:bodyPr/>
                    <a:lstStyle/>
                    <a:p>
                      <a:pPr algn="just">
                        <a:lnSpc>
                          <a:spcPts val="1600"/>
                        </a:lnSpc>
                        <a:spcAft>
                          <a:spcPts val="0"/>
                        </a:spcAft>
                      </a:pPr>
                      <a:r>
                        <a:rPr lang="ja-JP" sz="1600" kern="0" dirty="0">
                          <a:effectLst/>
                        </a:rPr>
                        <a:t>事業所名称</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600"/>
                        </a:lnSpc>
                        <a:spcAft>
                          <a:spcPts val="0"/>
                        </a:spcAft>
                      </a:pPr>
                      <a:r>
                        <a:rPr lang="ja-JP" sz="1600" kern="0" dirty="0">
                          <a:effectLst/>
                        </a:rPr>
                        <a:t>○○居宅介護支援</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408894">
                <a:tc>
                  <a:txBody>
                    <a:bodyPr/>
                    <a:lstStyle/>
                    <a:p>
                      <a:pPr algn="just">
                        <a:lnSpc>
                          <a:spcPts val="1600"/>
                        </a:lnSpc>
                        <a:spcAft>
                          <a:spcPts val="0"/>
                        </a:spcAft>
                      </a:pPr>
                      <a:r>
                        <a:rPr lang="ja-JP" sz="1600" kern="0" dirty="0">
                          <a:effectLst/>
                        </a:rPr>
                        <a:t>事業所所在地</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600"/>
                        </a:lnSpc>
                        <a:spcAft>
                          <a:spcPts val="0"/>
                        </a:spcAft>
                      </a:pPr>
                      <a:r>
                        <a:rPr lang="ja-JP" sz="1600" kern="0" dirty="0">
                          <a:effectLst/>
                        </a:rPr>
                        <a:t>入間市○○○○</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408894">
                <a:tc>
                  <a:txBody>
                    <a:bodyPr/>
                    <a:lstStyle/>
                    <a:p>
                      <a:pPr algn="just">
                        <a:lnSpc>
                          <a:spcPts val="1600"/>
                        </a:lnSpc>
                        <a:spcAft>
                          <a:spcPts val="0"/>
                        </a:spcAft>
                      </a:pPr>
                      <a:r>
                        <a:rPr lang="ja-JP" sz="1600" kern="0" dirty="0">
                          <a:solidFill>
                            <a:srgbClr val="002060"/>
                          </a:solidFill>
                          <a:effectLst/>
                        </a:rPr>
                        <a:t>サービス提供地域</a:t>
                      </a:r>
                      <a:endParaRPr lang="ja-JP" sz="1600" kern="100" dirty="0">
                        <a:solidFill>
                          <a:srgbClr val="002060"/>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600"/>
                        </a:lnSpc>
                        <a:spcAft>
                          <a:spcPts val="0"/>
                        </a:spcAft>
                      </a:pPr>
                      <a:r>
                        <a:rPr lang="ja-JP" sz="1600" kern="0" dirty="0">
                          <a:effectLst/>
                        </a:rPr>
                        <a:t>入間市、所沢市、狭山市・・・</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bl>
          </a:graphicData>
        </a:graphic>
      </p:graphicFrame>
      <p:graphicFrame>
        <p:nvGraphicFramePr>
          <p:cNvPr id="5" name="表 4"/>
          <p:cNvGraphicFramePr>
            <a:graphicFrameLocks noGrp="1"/>
          </p:cNvGraphicFramePr>
          <p:nvPr>
            <p:extLst>
              <p:ext uri="{D42A27DB-BD31-4B8C-83A1-F6EECF244321}">
                <p14:modId xmlns:p14="http://schemas.microsoft.com/office/powerpoint/2010/main" val="51554829"/>
              </p:ext>
            </p:extLst>
          </p:nvPr>
        </p:nvGraphicFramePr>
        <p:xfrm>
          <a:off x="5910856" y="5510397"/>
          <a:ext cx="5614836" cy="1283229"/>
        </p:xfrm>
        <a:graphic>
          <a:graphicData uri="http://schemas.openxmlformats.org/drawingml/2006/table">
            <a:tbl>
              <a:tblPr firstRow="1" firstCol="1" bandRow="1">
                <a:tableStyleId>{5C22544A-7EE6-4342-B048-85BDC9FD1C3A}</a:tableStyleId>
              </a:tblPr>
              <a:tblGrid>
                <a:gridCol w="2235299">
                  <a:extLst>
                    <a:ext uri="{9D8B030D-6E8A-4147-A177-3AD203B41FA5}">
                      <a16:colId xmlns:a16="http://schemas.microsoft.com/office/drawing/2014/main" val="20000"/>
                    </a:ext>
                  </a:extLst>
                </a:gridCol>
                <a:gridCol w="3379537">
                  <a:extLst>
                    <a:ext uri="{9D8B030D-6E8A-4147-A177-3AD203B41FA5}">
                      <a16:colId xmlns:a16="http://schemas.microsoft.com/office/drawing/2014/main" val="20001"/>
                    </a:ext>
                  </a:extLst>
                </a:gridCol>
              </a:tblGrid>
              <a:tr h="422384">
                <a:tc>
                  <a:txBody>
                    <a:bodyPr/>
                    <a:lstStyle/>
                    <a:p>
                      <a:pPr algn="just">
                        <a:lnSpc>
                          <a:spcPts val="1600"/>
                        </a:lnSpc>
                        <a:spcAft>
                          <a:spcPts val="0"/>
                        </a:spcAft>
                      </a:pPr>
                      <a:r>
                        <a:rPr lang="ja-JP" sz="1600" kern="0" dirty="0">
                          <a:effectLst/>
                        </a:rPr>
                        <a:t>事業所名称</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600"/>
                        </a:lnSpc>
                        <a:spcAft>
                          <a:spcPts val="0"/>
                        </a:spcAft>
                      </a:pPr>
                      <a:r>
                        <a:rPr lang="ja-JP" sz="1600" kern="0" dirty="0">
                          <a:effectLst/>
                        </a:rPr>
                        <a:t>○○居宅介護支援</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422384">
                <a:tc>
                  <a:txBody>
                    <a:bodyPr/>
                    <a:lstStyle/>
                    <a:p>
                      <a:pPr algn="just">
                        <a:lnSpc>
                          <a:spcPts val="1600"/>
                        </a:lnSpc>
                        <a:spcAft>
                          <a:spcPts val="0"/>
                        </a:spcAft>
                      </a:pPr>
                      <a:r>
                        <a:rPr lang="ja-JP" sz="1600" kern="0" dirty="0">
                          <a:effectLst/>
                        </a:rPr>
                        <a:t>事業所所在地</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600"/>
                        </a:lnSpc>
                        <a:spcAft>
                          <a:spcPts val="0"/>
                        </a:spcAft>
                      </a:pPr>
                      <a:r>
                        <a:rPr lang="ja-JP" sz="1600" kern="0" dirty="0">
                          <a:effectLst/>
                        </a:rPr>
                        <a:t>入間市○○○○</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438461">
                <a:tc>
                  <a:txBody>
                    <a:bodyPr/>
                    <a:lstStyle/>
                    <a:p>
                      <a:pPr algn="just">
                        <a:lnSpc>
                          <a:spcPts val="1600"/>
                        </a:lnSpc>
                        <a:spcAft>
                          <a:spcPts val="0"/>
                        </a:spcAft>
                      </a:pPr>
                      <a:r>
                        <a:rPr lang="ja-JP" sz="1600" kern="0" dirty="0">
                          <a:solidFill>
                            <a:srgbClr val="FFFF00"/>
                          </a:solidFill>
                          <a:effectLst/>
                        </a:rPr>
                        <a:t>通常の事業の実施地域</a:t>
                      </a:r>
                      <a:endParaRPr lang="ja-JP" sz="1600" kern="100" dirty="0">
                        <a:solidFill>
                          <a:srgbClr val="FFFF00"/>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600"/>
                        </a:lnSpc>
                        <a:spcAft>
                          <a:spcPts val="0"/>
                        </a:spcAft>
                      </a:pPr>
                      <a:r>
                        <a:rPr lang="ja-JP" sz="1600" kern="0" dirty="0">
                          <a:effectLst/>
                        </a:rPr>
                        <a:t>入間市、所沢市、狭山市・・・</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bl>
          </a:graphicData>
        </a:graphic>
      </p:graphicFrame>
      <p:sp>
        <p:nvSpPr>
          <p:cNvPr id="6" name="Rectangle 1"/>
          <p:cNvSpPr>
            <a:spLocks noChangeArrowheads="1"/>
          </p:cNvSpPr>
          <p:nvPr/>
        </p:nvSpPr>
        <p:spPr bwMode="auto">
          <a:xfrm>
            <a:off x="649129" y="4148376"/>
            <a:ext cx="4605887" cy="181588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33350" algn="l" defTabSz="914400" rtl="0" eaLnBrk="0" fontAlgn="base" latinLnBrk="0" hangingPunct="0">
              <a:lnSpc>
                <a:spcPct val="100000"/>
              </a:lnSpc>
              <a:spcBef>
                <a:spcPct val="0"/>
              </a:spcBef>
              <a:spcAft>
                <a:spcPct val="0"/>
              </a:spcAft>
              <a:buClrTx/>
              <a:buSzTx/>
              <a:buFontTx/>
              <a:buNone/>
              <a:tabLst/>
            </a:pPr>
            <a:r>
              <a:rPr kumimoji="0" lang="ja-JP" altLang="ja-JP" sz="2800" b="0" i="0" u="none" strike="noStrike" cap="none" normalizeH="0" baseline="0" dirty="0">
                <a:ln>
                  <a:noFill/>
                </a:ln>
                <a:solidFill>
                  <a:schemeClr val="tx1"/>
                </a:solidFill>
                <a:effectLst/>
                <a:latin typeface="+mj-ea"/>
                <a:ea typeface="+mj-ea"/>
                <a:cs typeface="Times New Roman" panose="02020603050405020304" pitchFamily="18" charset="0"/>
              </a:rPr>
              <a:t>「サービス提供地域」</a:t>
            </a:r>
            <a:endParaRPr kumimoji="0" lang="en-US" altLang="ja-JP" sz="2800" b="0" i="0" u="none" strike="noStrike" cap="none" normalizeH="0" baseline="0" dirty="0">
              <a:ln>
                <a:noFill/>
              </a:ln>
              <a:solidFill>
                <a:schemeClr val="tx1"/>
              </a:solidFill>
              <a:effectLst/>
              <a:latin typeface="+mj-ea"/>
              <a:ea typeface="+mj-ea"/>
              <a:cs typeface="Times New Roman" panose="02020603050405020304" pitchFamily="18" charset="0"/>
            </a:endParaRPr>
          </a:p>
          <a:p>
            <a:pPr marL="0" marR="0" lvl="0" indent="133350" algn="l" defTabSz="914400" rtl="0" eaLnBrk="0" fontAlgn="base" latinLnBrk="0" hangingPunct="0">
              <a:lnSpc>
                <a:spcPct val="100000"/>
              </a:lnSpc>
              <a:spcBef>
                <a:spcPct val="0"/>
              </a:spcBef>
              <a:spcAft>
                <a:spcPct val="0"/>
              </a:spcAft>
              <a:buClrTx/>
              <a:buSzTx/>
              <a:buFontTx/>
              <a:buNone/>
              <a:tabLst/>
            </a:pPr>
            <a:r>
              <a:rPr kumimoji="0" lang="ja-JP" altLang="en-US" sz="2800" dirty="0">
                <a:latin typeface="+mj-ea"/>
                <a:ea typeface="+mj-ea"/>
                <a:cs typeface="Times New Roman" panose="02020603050405020304" pitchFamily="18" charset="0"/>
              </a:rPr>
              <a:t>　</a:t>
            </a:r>
            <a:r>
              <a:rPr kumimoji="0" lang="ja-JP" altLang="en-US" sz="2800" b="0" i="0" u="none" strike="noStrike" cap="none" normalizeH="0" baseline="0" dirty="0">
                <a:ln>
                  <a:noFill/>
                </a:ln>
                <a:solidFill>
                  <a:schemeClr val="tx1"/>
                </a:solidFill>
                <a:effectLst/>
                <a:latin typeface="+mj-ea"/>
                <a:ea typeface="+mj-ea"/>
                <a:cs typeface="Times New Roman" panose="02020603050405020304" pitchFamily="18" charset="0"/>
              </a:rPr>
              <a:t>ではなく</a:t>
            </a:r>
            <a:endParaRPr kumimoji="0" lang="en-US" altLang="ja-JP" sz="2800" b="0" i="0" u="none" strike="noStrike" cap="none" normalizeH="0" baseline="0" dirty="0">
              <a:ln>
                <a:noFill/>
              </a:ln>
              <a:solidFill>
                <a:schemeClr val="tx1"/>
              </a:solidFill>
              <a:effectLst/>
              <a:latin typeface="+mj-ea"/>
              <a:ea typeface="+mj-ea"/>
              <a:cs typeface="Times New Roman" panose="02020603050405020304" pitchFamily="18" charset="0"/>
            </a:endParaRPr>
          </a:p>
          <a:p>
            <a:pPr marL="0" marR="0" lvl="0" indent="133350" algn="l" defTabSz="914400" rtl="0" eaLnBrk="0" fontAlgn="base" latinLnBrk="0" hangingPunct="0">
              <a:lnSpc>
                <a:spcPct val="100000"/>
              </a:lnSpc>
              <a:spcBef>
                <a:spcPct val="0"/>
              </a:spcBef>
              <a:spcAft>
                <a:spcPct val="0"/>
              </a:spcAft>
              <a:buClrTx/>
              <a:buSzTx/>
              <a:buFontTx/>
              <a:buNone/>
              <a:tabLst/>
            </a:pPr>
            <a:r>
              <a:rPr kumimoji="0" lang="ja-JP" altLang="ja-JP" sz="2800" b="0" i="0" u="none" strike="noStrike" cap="none" normalizeH="0" baseline="0" dirty="0">
                <a:ln>
                  <a:noFill/>
                </a:ln>
                <a:solidFill>
                  <a:srgbClr val="FF0000"/>
                </a:solidFill>
                <a:effectLst/>
                <a:latin typeface="+mj-ea"/>
                <a:ea typeface="+mj-ea"/>
                <a:cs typeface="Times New Roman" panose="02020603050405020304" pitchFamily="18" charset="0"/>
              </a:rPr>
              <a:t>「通常の事業の実施地域」</a:t>
            </a:r>
            <a:r>
              <a:rPr kumimoji="0" lang="ja-JP" altLang="en-US" sz="2800" b="0" i="0" u="none" strike="noStrike" cap="none" normalizeH="0" baseline="0" dirty="0">
                <a:ln>
                  <a:noFill/>
                </a:ln>
                <a:solidFill>
                  <a:srgbClr val="FF0000"/>
                </a:solidFill>
                <a:effectLst/>
                <a:latin typeface="+mj-ea"/>
                <a:ea typeface="+mj-ea"/>
                <a:cs typeface="Times New Roman" panose="02020603050405020304" pitchFamily="18" charset="0"/>
              </a:rPr>
              <a:t>　　</a:t>
            </a:r>
            <a:r>
              <a:rPr kumimoji="0" lang="ja-JP" altLang="en-US" sz="2800" b="0" i="0" u="none" strike="noStrike" cap="none" normalizeH="0" baseline="0" dirty="0">
                <a:ln>
                  <a:noFill/>
                </a:ln>
                <a:solidFill>
                  <a:schemeClr val="tx1"/>
                </a:solidFill>
                <a:effectLst/>
                <a:latin typeface="+mj-ea"/>
                <a:ea typeface="+mj-ea"/>
                <a:cs typeface="Times New Roman" panose="02020603050405020304" pitchFamily="18" charset="0"/>
              </a:rPr>
              <a:t>と</a:t>
            </a:r>
            <a:r>
              <a:rPr kumimoji="0" lang="ja-JP" altLang="en-US" sz="2800" dirty="0">
                <a:latin typeface="+mj-ea"/>
                <a:ea typeface="+mj-ea"/>
                <a:cs typeface="Times New Roman" panose="02020603050405020304" pitchFamily="18" charset="0"/>
              </a:rPr>
              <a:t>記載</a:t>
            </a:r>
            <a:r>
              <a:rPr kumimoji="0" lang="ja-JP" altLang="ja-JP" sz="2800" b="0" i="0" u="none" strike="noStrike" cap="none" normalizeH="0" baseline="0" dirty="0">
                <a:ln>
                  <a:noFill/>
                </a:ln>
                <a:solidFill>
                  <a:schemeClr val="tx1"/>
                </a:solidFill>
                <a:effectLst/>
                <a:latin typeface="+mj-ea"/>
                <a:ea typeface="+mj-ea"/>
                <a:cs typeface="Times New Roman" panose="02020603050405020304" pitchFamily="18" charset="0"/>
              </a:rPr>
              <a:t>してください。</a:t>
            </a:r>
            <a:endParaRPr kumimoji="0" lang="ja-JP" altLang="ja-JP" sz="2800" b="0" i="0" u="none" strike="noStrike" cap="none" normalizeH="0" baseline="0" dirty="0">
              <a:ln>
                <a:noFill/>
              </a:ln>
              <a:solidFill>
                <a:schemeClr val="tx1"/>
              </a:solidFill>
              <a:effectLst/>
              <a:latin typeface="+mj-ea"/>
              <a:ea typeface="+mj-ea"/>
            </a:endParaRPr>
          </a:p>
        </p:txBody>
      </p:sp>
      <p:sp>
        <p:nvSpPr>
          <p:cNvPr id="7" name="下矢印 6"/>
          <p:cNvSpPr/>
          <p:nvPr/>
        </p:nvSpPr>
        <p:spPr>
          <a:xfrm>
            <a:off x="8262435" y="5049567"/>
            <a:ext cx="911677" cy="3890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5255016" y="3763757"/>
            <a:ext cx="461665" cy="810041"/>
          </a:xfrm>
          <a:prstGeom prst="rect">
            <a:avLst/>
          </a:prstGeom>
          <a:noFill/>
        </p:spPr>
        <p:txBody>
          <a:bodyPr vert="eaVert" wrap="square" rtlCol="0">
            <a:spAutoFit/>
          </a:bodyPr>
          <a:lstStyle/>
          <a:p>
            <a:r>
              <a:rPr kumimoji="1" lang="ja-JP" altLang="en-US" dirty="0"/>
              <a:t>修正前</a:t>
            </a:r>
          </a:p>
        </p:txBody>
      </p:sp>
      <p:sp>
        <p:nvSpPr>
          <p:cNvPr id="12" name="テキスト ボックス 11"/>
          <p:cNvSpPr txBox="1"/>
          <p:nvPr/>
        </p:nvSpPr>
        <p:spPr>
          <a:xfrm>
            <a:off x="5255016" y="5438359"/>
            <a:ext cx="461665" cy="810041"/>
          </a:xfrm>
          <a:prstGeom prst="rect">
            <a:avLst/>
          </a:prstGeom>
          <a:noFill/>
        </p:spPr>
        <p:txBody>
          <a:bodyPr vert="eaVert" wrap="square" rtlCol="0">
            <a:spAutoFit/>
          </a:bodyPr>
          <a:lstStyle/>
          <a:p>
            <a:r>
              <a:rPr kumimoji="1" lang="ja-JP" altLang="en-US" dirty="0"/>
              <a:t>修正後</a:t>
            </a:r>
          </a:p>
        </p:txBody>
      </p:sp>
      <p:pic>
        <p:nvPicPr>
          <p:cNvPr id="8" name="録音したサウンド">
            <a:hlinkClick r:id="" action="ppaction://media"/>
            <a:extLst>
              <a:ext uri="{FF2B5EF4-FFF2-40B4-BE49-F238E27FC236}">
                <a16:creationId xmlns:a16="http://schemas.microsoft.com/office/drawing/2014/main" id="{2E1048C9-EC59-4578-8D1C-79D04010D18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7136"/>
            <a:ext cx="487363" cy="487363"/>
          </a:xfrm>
          <a:prstGeom prst="rect">
            <a:avLst/>
          </a:prstGeom>
        </p:spPr>
      </p:pic>
    </p:spTree>
    <p:extLst>
      <p:ext uri="{BB962C8B-B14F-4D97-AF65-F5344CB8AC3E}">
        <p14:creationId xmlns:p14="http://schemas.microsoft.com/office/powerpoint/2010/main" val="164222811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2134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58477" y="365036"/>
            <a:ext cx="9404723" cy="1458171"/>
          </a:xfrm>
        </p:spPr>
        <p:txBody>
          <a:bodyPr>
            <a:normAutofit/>
          </a:bodyPr>
          <a:lstStyle/>
          <a:p>
            <a:r>
              <a:rPr lang="en-US" altLang="ja-JP" sz="2700" dirty="0"/>
              <a:t>【</a:t>
            </a:r>
            <a:r>
              <a:rPr lang="ja-JP" altLang="en-US" sz="2700" dirty="0"/>
              <a:t>居宅介護支援事業所　運営規定・重要事項説明書</a:t>
            </a:r>
            <a:r>
              <a:rPr lang="en-US" altLang="ja-JP" sz="2700" dirty="0"/>
              <a:t>】</a:t>
            </a:r>
            <a:br>
              <a:rPr lang="en-US" altLang="ja-JP" sz="2700" dirty="0"/>
            </a:br>
            <a:r>
              <a:rPr lang="ja-JP" altLang="en-US" sz="4400" dirty="0"/>
              <a:t>④</a:t>
            </a:r>
            <a:r>
              <a:rPr lang="ja-JP" altLang="ja-JP" dirty="0"/>
              <a:t>利用料金</a:t>
            </a:r>
            <a:endParaRPr kumimoji="1" lang="ja-JP" altLang="en-US" dirty="0"/>
          </a:p>
        </p:txBody>
      </p:sp>
      <p:sp>
        <p:nvSpPr>
          <p:cNvPr id="3" name="コンテンツ プレースホルダー 2"/>
          <p:cNvSpPr>
            <a:spLocks noGrp="1"/>
          </p:cNvSpPr>
          <p:nvPr>
            <p:ph idx="1"/>
          </p:nvPr>
        </p:nvSpPr>
        <p:spPr>
          <a:xfrm>
            <a:off x="542025" y="1938546"/>
            <a:ext cx="11200645" cy="2417379"/>
          </a:xfrm>
        </p:spPr>
        <p:txBody>
          <a:bodyPr>
            <a:normAutofit/>
          </a:bodyPr>
          <a:lstStyle/>
          <a:p>
            <a:r>
              <a:rPr lang="ja-JP" altLang="ja-JP" sz="2800" dirty="0">
                <a:solidFill>
                  <a:schemeClr val="tx1"/>
                </a:solidFill>
              </a:rPr>
              <a:t>利用料金を記載する場合は、地域区分ごとの単価を乗じた金額を記載する必要があります。</a:t>
            </a:r>
            <a:endParaRPr lang="en-US" altLang="ja-JP" sz="2800" dirty="0">
              <a:solidFill>
                <a:schemeClr val="tx1"/>
              </a:solidFill>
            </a:endParaRPr>
          </a:p>
          <a:p>
            <a:r>
              <a:rPr lang="ja-JP" altLang="ja-JP" sz="2800" dirty="0">
                <a:solidFill>
                  <a:schemeClr val="tx1"/>
                </a:solidFill>
              </a:rPr>
              <a:t>利用料金について、介護度別の単位数だけではなく、地域区分ごとの単価</a:t>
            </a:r>
          </a:p>
          <a:p>
            <a:pPr marL="45720" indent="0">
              <a:buNone/>
            </a:pPr>
            <a:r>
              <a:rPr lang="ja-JP" altLang="en-US" sz="2800" dirty="0">
                <a:solidFill>
                  <a:schemeClr val="tx1"/>
                </a:solidFill>
              </a:rPr>
              <a:t>（</a:t>
            </a:r>
            <a:r>
              <a:rPr lang="en-US" altLang="ja-JP" sz="2800" dirty="0">
                <a:solidFill>
                  <a:schemeClr val="tx1"/>
                </a:solidFill>
              </a:rPr>
              <a:t>10.42</a:t>
            </a:r>
            <a:r>
              <a:rPr lang="ja-JP" altLang="ja-JP" sz="2800" dirty="0">
                <a:solidFill>
                  <a:schemeClr val="tx1"/>
                </a:solidFill>
              </a:rPr>
              <a:t>円</a:t>
            </a:r>
            <a:r>
              <a:rPr lang="en-US" altLang="ja-JP" sz="2800" dirty="0">
                <a:solidFill>
                  <a:schemeClr val="tx1"/>
                </a:solidFill>
              </a:rPr>
              <a:t>)</a:t>
            </a:r>
            <a:r>
              <a:rPr lang="ja-JP" altLang="ja-JP" sz="2800" dirty="0">
                <a:solidFill>
                  <a:schemeClr val="tx1"/>
                </a:solidFill>
              </a:rPr>
              <a:t>を乗じた金額も記載してください</a:t>
            </a:r>
            <a:endParaRPr kumimoji="1" lang="ja-JP" altLang="en-US" sz="2800" dirty="0">
              <a:solidFill>
                <a:schemeClr val="tx1"/>
              </a:solidFill>
            </a:endParaRPr>
          </a:p>
        </p:txBody>
      </p:sp>
      <p:sp>
        <p:nvSpPr>
          <p:cNvPr id="5" name="スライド番号プレースホルダー 4"/>
          <p:cNvSpPr>
            <a:spLocks noGrp="1"/>
          </p:cNvSpPr>
          <p:nvPr>
            <p:ph type="sldNum" sz="quarter" idx="12"/>
          </p:nvPr>
        </p:nvSpPr>
        <p:spPr/>
        <p:txBody>
          <a:bodyPr/>
          <a:lstStyle/>
          <a:p>
            <a:fld id="{C9C2AF26-EAE5-4B8E-BB8F-2062AE9C7BE0}" type="slidenum">
              <a:rPr kumimoji="1" lang="ja-JP" altLang="en-US" smtClean="0"/>
              <a:t>5</a:t>
            </a:fld>
            <a:endParaRPr kumimoji="1" lang="ja-JP" altLang="en-US"/>
          </a:p>
        </p:txBody>
      </p:sp>
      <p:graphicFrame>
        <p:nvGraphicFramePr>
          <p:cNvPr id="4" name="表 3"/>
          <p:cNvGraphicFramePr>
            <a:graphicFrameLocks noGrp="1"/>
          </p:cNvGraphicFramePr>
          <p:nvPr>
            <p:extLst>
              <p:ext uri="{D42A27DB-BD31-4B8C-83A1-F6EECF244321}">
                <p14:modId xmlns:p14="http://schemas.microsoft.com/office/powerpoint/2010/main" val="1187389039"/>
              </p:ext>
            </p:extLst>
          </p:nvPr>
        </p:nvGraphicFramePr>
        <p:xfrm>
          <a:off x="1389130" y="4471264"/>
          <a:ext cx="10353540" cy="2217314"/>
        </p:xfrm>
        <a:graphic>
          <a:graphicData uri="http://schemas.openxmlformats.org/drawingml/2006/table">
            <a:tbl>
              <a:tblPr firstRow="1" firstCol="1" bandRow="1">
                <a:tableStyleId>{5C22544A-7EE6-4342-B048-85BDC9FD1C3A}</a:tableStyleId>
              </a:tblPr>
              <a:tblGrid>
                <a:gridCol w="3357905">
                  <a:extLst>
                    <a:ext uri="{9D8B030D-6E8A-4147-A177-3AD203B41FA5}">
                      <a16:colId xmlns:a16="http://schemas.microsoft.com/office/drawing/2014/main" val="20000"/>
                    </a:ext>
                  </a:extLst>
                </a:gridCol>
                <a:gridCol w="2583505">
                  <a:extLst>
                    <a:ext uri="{9D8B030D-6E8A-4147-A177-3AD203B41FA5}">
                      <a16:colId xmlns:a16="http://schemas.microsoft.com/office/drawing/2014/main" val="20001"/>
                    </a:ext>
                  </a:extLst>
                </a:gridCol>
                <a:gridCol w="2206065">
                  <a:extLst>
                    <a:ext uri="{9D8B030D-6E8A-4147-A177-3AD203B41FA5}">
                      <a16:colId xmlns:a16="http://schemas.microsoft.com/office/drawing/2014/main" val="20002"/>
                    </a:ext>
                  </a:extLst>
                </a:gridCol>
                <a:gridCol w="2206065">
                  <a:extLst>
                    <a:ext uri="{9D8B030D-6E8A-4147-A177-3AD203B41FA5}">
                      <a16:colId xmlns:a16="http://schemas.microsoft.com/office/drawing/2014/main" val="20003"/>
                    </a:ext>
                  </a:extLst>
                </a:gridCol>
              </a:tblGrid>
              <a:tr h="345713">
                <a:tc>
                  <a:txBody>
                    <a:bodyPr/>
                    <a:lstStyle/>
                    <a:p>
                      <a:pPr algn="ctr">
                        <a:lnSpc>
                          <a:spcPts val="1600"/>
                        </a:lnSpc>
                        <a:spcAft>
                          <a:spcPts val="0"/>
                        </a:spcAft>
                      </a:pPr>
                      <a:r>
                        <a:rPr lang="ja-JP" sz="1800" kern="0" dirty="0">
                          <a:effectLst/>
                        </a:rPr>
                        <a:t>区分</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介護度</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a:effectLst/>
                        </a:rPr>
                        <a:t>単位</a:t>
                      </a:r>
                      <a:endParaRPr lang="ja-JP" sz="18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a:effectLst/>
                        </a:rPr>
                        <a:t>利用料</a:t>
                      </a:r>
                      <a:endParaRPr lang="ja-JP" sz="18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355225">
                <a:tc rowSpan="2">
                  <a:txBody>
                    <a:bodyPr/>
                    <a:lstStyle/>
                    <a:p>
                      <a:pPr algn="ctr">
                        <a:lnSpc>
                          <a:spcPts val="1600"/>
                        </a:lnSpc>
                        <a:spcAft>
                          <a:spcPts val="0"/>
                        </a:spcAft>
                      </a:pPr>
                      <a:r>
                        <a:rPr lang="ja-JP" sz="1800" kern="0" dirty="0">
                          <a:effectLst/>
                        </a:rPr>
                        <a:t>居宅介護支援費</a:t>
                      </a:r>
                      <a:r>
                        <a:rPr lang="en-US" sz="1800" kern="0" dirty="0">
                          <a:effectLst/>
                        </a:rPr>
                        <a:t>(</a:t>
                      </a:r>
                      <a:r>
                        <a:rPr lang="ja-JP" sz="1800" kern="0" dirty="0">
                          <a:effectLst/>
                        </a:rPr>
                        <a:t>Ⅰ</a:t>
                      </a:r>
                      <a:r>
                        <a:rPr lang="en-US" sz="1800" kern="0" dirty="0">
                          <a:effectLst/>
                        </a:rPr>
                        <a:t>)</a:t>
                      </a:r>
                    </a:p>
                    <a:p>
                      <a:pPr algn="ctr">
                        <a:lnSpc>
                          <a:spcPts val="1600"/>
                        </a:lnSpc>
                        <a:spcAft>
                          <a:spcPts val="0"/>
                        </a:spcAft>
                      </a:pPr>
                      <a:endParaRPr lang="ja-JP" sz="1800" kern="100" dirty="0">
                        <a:effectLst/>
                      </a:endParaRPr>
                    </a:p>
                    <a:p>
                      <a:pPr algn="ctr">
                        <a:lnSpc>
                          <a:spcPts val="1600"/>
                        </a:lnSpc>
                        <a:spcAft>
                          <a:spcPts val="0"/>
                        </a:spcAft>
                      </a:pPr>
                      <a:r>
                        <a:rPr lang="ja-JP" sz="1800" kern="0" dirty="0">
                          <a:effectLst/>
                        </a:rPr>
                        <a:t>利用者が</a:t>
                      </a:r>
                      <a:r>
                        <a:rPr lang="en-US" sz="1800" kern="0" dirty="0">
                          <a:effectLst/>
                        </a:rPr>
                        <a:t>4</a:t>
                      </a:r>
                      <a:r>
                        <a:rPr lang="en-US" altLang="ja-JP" sz="1800" kern="0" dirty="0">
                          <a:effectLst/>
                        </a:rPr>
                        <a:t>5</a:t>
                      </a:r>
                      <a:r>
                        <a:rPr lang="ja-JP" sz="1800" kern="0" dirty="0">
                          <a:effectLst/>
                        </a:rPr>
                        <a:t>件未満</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要介護１、２</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en-US" sz="1800" kern="0" dirty="0">
                          <a:effectLst/>
                        </a:rPr>
                        <a:t>1,0</a:t>
                      </a:r>
                      <a:r>
                        <a:rPr lang="en-US" altLang="ja-JP" sz="1800" kern="0" dirty="0">
                          <a:effectLst/>
                        </a:rPr>
                        <a:t>86</a:t>
                      </a:r>
                      <a:r>
                        <a:rPr lang="ja-JP" sz="1800" kern="0" dirty="0">
                          <a:effectLst/>
                        </a:rPr>
                        <a:t>単位</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en-US" sz="1800" kern="0" dirty="0">
                          <a:effectLst/>
                        </a:rPr>
                        <a:t>11,</a:t>
                      </a:r>
                      <a:r>
                        <a:rPr lang="en-US" altLang="ja-JP" sz="1800" kern="0" dirty="0">
                          <a:effectLst/>
                        </a:rPr>
                        <a:t>316</a:t>
                      </a:r>
                      <a:r>
                        <a:rPr lang="ja-JP" sz="1800" kern="0" dirty="0">
                          <a:effectLst/>
                        </a:rPr>
                        <a:t>円／月</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390222">
                <a:tc vMerge="1">
                  <a:txBody>
                    <a:bodyPr/>
                    <a:lstStyle/>
                    <a:p>
                      <a:endParaRPr kumimoji="1" lang="ja-JP" altLang="en-US"/>
                    </a:p>
                  </a:txBody>
                  <a:tcPr/>
                </a:tc>
                <a:tc>
                  <a:txBody>
                    <a:bodyPr/>
                    <a:lstStyle/>
                    <a:p>
                      <a:pPr algn="ctr">
                        <a:lnSpc>
                          <a:spcPts val="1600"/>
                        </a:lnSpc>
                        <a:spcAft>
                          <a:spcPts val="0"/>
                        </a:spcAft>
                      </a:pPr>
                      <a:r>
                        <a:rPr lang="ja-JP" sz="1800" kern="0" dirty="0">
                          <a:effectLst/>
                        </a:rPr>
                        <a:t>要介護３、４，５</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en-US" sz="1800" kern="0" dirty="0">
                          <a:effectLst/>
                        </a:rPr>
                        <a:t>1,</a:t>
                      </a:r>
                      <a:r>
                        <a:rPr lang="en-US" altLang="ja-JP" sz="1800" kern="0" dirty="0">
                          <a:effectLst/>
                        </a:rPr>
                        <a:t>411</a:t>
                      </a:r>
                      <a:r>
                        <a:rPr lang="ja-JP" sz="1800" kern="0" dirty="0">
                          <a:effectLst/>
                        </a:rPr>
                        <a:t>単位</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en-US" sz="1800" kern="0" dirty="0">
                          <a:effectLst/>
                        </a:rPr>
                        <a:t>14,</a:t>
                      </a:r>
                      <a:r>
                        <a:rPr lang="en-US" altLang="ja-JP" sz="1800" kern="0" dirty="0">
                          <a:effectLst/>
                        </a:rPr>
                        <a:t>702</a:t>
                      </a:r>
                      <a:r>
                        <a:rPr lang="ja-JP" sz="1800" kern="0" dirty="0">
                          <a:effectLst/>
                        </a:rPr>
                        <a:t>円／月</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1126154">
                <a:tc>
                  <a:txBody>
                    <a:bodyPr/>
                    <a:lstStyle/>
                    <a:p>
                      <a:pPr algn="ctr">
                        <a:lnSpc>
                          <a:spcPts val="1600"/>
                        </a:lnSpc>
                        <a:spcAft>
                          <a:spcPts val="0"/>
                        </a:spcAft>
                      </a:pPr>
                      <a:r>
                        <a:rPr lang="ja-JP" sz="1800" kern="0" dirty="0">
                          <a:effectLst/>
                        </a:rPr>
                        <a:t>居宅介護支援費</a:t>
                      </a:r>
                      <a:r>
                        <a:rPr lang="en-US" sz="1800" kern="0" dirty="0">
                          <a:effectLst/>
                        </a:rPr>
                        <a:t>(</a:t>
                      </a:r>
                      <a:r>
                        <a:rPr lang="ja-JP" sz="1800" kern="0" dirty="0">
                          <a:effectLst/>
                        </a:rPr>
                        <a:t>Ⅱ</a:t>
                      </a:r>
                      <a:r>
                        <a:rPr lang="en-US" sz="1800" kern="0" dirty="0">
                          <a:effectLst/>
                        </a:rPr>
                        <a:t>)</a:t>
                      </a:r>
                    </a:p>
                    <a:p>
                      <a:pPr algn="ctr">
                        <a:lnSpc>
                          <a:spcPts val="1600"/>
                        </a:lnSpc>
                        <a:spcAft>
                          <a:spcPts val="0"/>
                        </a:spcAft>
                      </a:pPr>
                      <a:endParaRPr lang="ja-JP" sz="1800" kern="100" dirty="0">
                        <a:effectLst/>
                      </a:endParaRPr>
                    </a:p>
                    <a:p>
                      <a:pPr algn="just">
                        <a:lnSpc>
                          <a:spcPts val="1600"/>
                        </a:lnSpc>
                        <a:spcAft>
                          <a:spcPts val="0"/>
                        </a:spcAft>
                      </a:pPr>
                      <a:r>
                        <a:rPr lang="ja-JP" sz="1800" kern="0" dirty="0">
                          <a:effectLst/>
                        </a:rPr>
                        <a:t>利用者が</a:t>
                      </a:r>
                      <a:r>
                        <a:rPr lang="en-US" sz="1800" kern="0" dirty="0">
                          <a:effectLst/>
                        </a:rPr>
                        <a:t>4</a:t>
                      </a:r>
                      <a:r>
                        <a:rPr lang="en-US" altLang="ja-JP" sz="1800" kern="0" dirty="0">
                          <a:effectLst/>
                        </a:rPr>
                        <a:t>5</a:t>
                      </a:r>
                      <a:r>
                        <a:rPr lang="ja-JP" sz="1800" kern="0" dirty="0">
                          <a:effectLst/>
                        </a:rPr>
                        <a:t>件以上</a:t>
                      </a:r>
                      <a:r>
                        <a:rPr lang="en-US" altLang="ja-JP" sz="1800" kern="0" dirty="0">
                          <a:effectLst/>
                        </a:rPr>
                        <a:t>6</a:t>
                      </a:r>
                      <a:r>
                        <a:rPr lang="en-US" sz="1800" kern="0" dirty="0">
                          <a:effectLst/>
                        </a:rPr>
                        <a:t>0</a:t>
                      </a:r>
                      <a:r>
                        <a:rPr lang="ja-JP" sz="1800" kern="0" dirty="0">
                          <a:effectLst/>
                        </a:rPr>
                        <a:t>件未満</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bl>
          </a:graphicData>
        </a:graphic>
      </p:graphicFrame>
      <p:pic>
        <p:nvPicPr>
          <p:cNvPr id="6" name="録音したサウンド">
            <a:hlinkClick r:id="" action="ppaction://media"/>
            <a:extLst>
              <a:ext uri="{FF2B5EF4-FFF2-40B4-BE49-F238E27FC236}">
                <a16:creationId xmlns:a16="http://schemas.microsoft.com/office/drawing/2014/main" id="{2AA44EE7-0141-4F28-B0B5-9421BFF2D4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60255272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0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98493" y="355599"/>
            <a:ext cx="9601196" cy="1303867"/>
          </a:xfrm>
        </p:spPr>
        <p:txBody>
          <a:bodyPr>
            <a:normAutofit/>
          </a:bodyPr>
          <a:lstStyle/>
          <a:p>
            <a:r>
              <a:rPr lang="en-US" altLang="ja-JP" sz="2400" dirty="0"/>
              <a:t>【</a:t>
            </a:r>
            <a:r>
              <a:rPr lang="ja-JP" altLang="en-US" sz="2400" dirty="0"/>
              <a:t>居宅介護支援事業所　契約書</a:t>
            </a:r>
            <a:r>
              <a:rPr lang="en-US" altLang="ja-JP" sz="2400" dirty="0"/>
              <a:t>】</a:t>
            </a:r>
            <a:br>
              <a:rPr lang="en-US" altLang="ja-JP" sz="2400" dirty="0"/>
            </a:br>
            <a:r>
              <a:rPr lang="ja-JP" altLang="en-US" sz="4400" dirty="0"/>
              <a:t>⑤</a:t>
            </a:r>
            <a:r>
              <a:rPr lang="ja-JP" altLang="ja-JP" dirty="0"/>
              <a:t>サービス提供等の記録</a:t>
            </a:r>
            <a:endParaRPr kumimoji="1" lang="ja-JP" altLang="en-US" dirty="0"/>
          </a:p>
        </p:txBody>
      </p:sp>
      <p:sp>
        <p:nvSpPr>
          <p:cNvPr id="3" name="コンテンツ プレースホルダー 2"/>
          <p:cNvSpPr>
            <a:spLocks noGrp="1"/>
          </p:cNvSpPr>
          <p:nvPr>
            <p:ph idx="1"/>
          </p:nvPr>
        </p:nvSpPr>
        <p:spPr>
          <a:xfrm>
            <a:off x="598493" y="1659466"/>
            <a:ext cx="10906951" cy="4842935"/>
          </a:xfrm>
        </p:spPr>
        <p:txBody>
          <a:bodyPr>
            <a:normAutofit fontScale="70000" lnSpcReduction="20000"/>
          </a:bodyPr>
          <a:lstStyle/>
          <a:p>
            <a:endParaRPr lang="en-US" altLang="ja-JP" sz="1400" dirty="0">
              <a:solidFill>
                <a:schemeClr val="tx1"/>
              </a:solidFill>
              <a:latin typeface="+mn-ea"/>
            </a:endParaRPr>
          </a:p>
          <a:p>
            <a:pPr marL="0" indent="0">
              <a:lnSpc>
                <a:spcPct val="120000"/>
              </a:lnSpc>
              <a:buNone/>
            </a:pPr>
            <a:r>
              <a:rPr lang="ja-JP" altLang="ja-JP" sz="2800" dirty="0">
                <a:solidFill>
                  <a:schemeClr val="tx1"/>
                </a:solidFill>
                <a:latin typeface="+mn-ea"/>
              </a:rPr>
              <a:t>利用者に対するサービス提供に関する次に掲げる記録を整備し、その完結の日の属する年度の翌年度の４月１日から起算して</a:t>
            </a:r>
            <a:r>
              <a:rPr lang="ja-JP" altLang="ja-JP" sz="2800" u="sng" dirty="0">
                <a:solidFill>
                  <a:schemeClr val="tx1"/>
                </a:solidFill>
                <a:latin typeface="+mn-ea"/>
              </a:rPr>
              <a:t>５年間保存</a:t>
            </a:r>
            <a:r>
              <a:rPr lang="ja-JP" altLang="ja-JP" sz="2800" dirty="0">
                <a:solidFill>
                  <a:schemeClr val="tx1"/>
                </a:solidFill>
                <a:latin typeface="+mn-ea"/>
              </a:rPr>
              <a:t>しなければならないと市条例で規定されています。</a:t>
            </a:r>
          </a:p>
          <a:p>
            <a:pPr marL="0" indent="0">
              <a:buNone/>
            </a:pPr>
            <a:r>
              <a:rPr lang="ja-JP" altLang="ja-JP" sz="2800" dirty="0">
                <a:solidFill>
                  <a:schemeClr val="tx1"/>
                </a:solidFill>
                <a:latin typeface="+mn-ea"/>
              </a:rPr>
              <a:t>・　指定居宅サービス事業者等との連絡調整に関する記録</a:t>
            </a:r>
          </a:p>
          <a:p>
            <a:pPr marL="0" indent="0">
              <a:buNone/>
            </a:pPr>
            <a:r>
              <a:rPr lang="ja-JP" altLang="ja-JP" sz="2800" dirty="0">
                <a:solidFill>
                  <a:schemeClr val="tx1"/>
                </a:solidFill>
                <a:latin typeface="+mn-ea"/>
              </a:rPr>
              <a:t>・　個々の利用者ごとに次に掲げる事項を記載した居宅介護支援台帳</a:t>
            </a:r>
          </a:p>
          <a:p>
            <a:pPr marL="0" indent="0">
              <a:buNone/>
            </a:pPr>
            <a:r>
              <a:rPr lang="ja-JP" altLang="en-US" sz="2800" dirty="0">
                <a:solidFill>
                  <a:schemeClr val="tx1"/>
                </a:solidFill>
                <a:latin typeface="+mn-ea"/>
              </a:rPr>
              <a:t>　　</a:t>
            </a:r>
            <a:r>
              <a:rPr lang="ja-JP" altLang="ja-JP" sz="2800" dirty="0">
                <a:solidFill>
                  <a:schemeClr val="tx1"/>
                </a:solidFill>
                <a:latin typeface="+mn-ea"/>
              </a:rPr>
              <a:t>ア　居宅サービス計画</a:t>
            </a:r>
          </a:p>
          <a:p>
            <a:pPr marL="0" indent="0">
              <a:buNone/>
            </a:pPr>
            <a:r>
              <a:rPr lang="ja-JP" altLang="en-US" sz="2800" dirty="0">
                <a:solidFill>
                  <a:schemeClr val="tx1"/>
                </a:solidFill>
                <a:latin typeface="+mn-ea"/>
              </a:rPr>
              <a:t>　　</a:t>
            </a:r>
            <a:r>
              <a:rPr lang="ja-JP" altLang="ja-JP" sz="2800" dirty="0">
                <a:solidFill>
                  <a:schemeClr val="tx1"/>
                </a:solidFill>
                <a:latin typeface="+mn-ea"/>
              </a:rPr>
              <a:t>イ　アセスメントの結果の記録</a:t>
            </a:r>
          </a:p>
          <a:p>
            <a:pPr marL="0" indent="0">
              <a:buNone/>
            </a:pPr>
            <a:r>
              <a:rPr lang="ja-JP" altLang="en-US" sz="2800" dirty="0">
                <a:solidFill>
                  <a:schemeClr val="tx1"/>
                </a:solidFill>
                <a:latin typeface="+mn-ea"/>
              </a:rPr>
              <a:t>　　</a:t>
            </a:r>
            <a:r>
              <a:rPr lang="ja-JP" altLang="ja-JP" sz="2800" dirty="0">
                <a:solidFill>
                  <a:schemeClr val="tx1"/>
                </a:solidFill>
                <a:latin typeface="+mn-ea"/>
              </a:rPr>
              <a:t>ウ　サービス担当者会議等の記録</a:t>
            </a:r>
          </a:p>
          <a:p>
            <a:pPr marL="0" indent="0">
              <a:buNone/>
            </a:pPr>
            <a:r>
              <a:rPr lang="ja-JP" altLang="en-US" sz="2800" dirty="0">
                <a:solidFill>
                  <a:schemeClr val="tx1"/>
                </a:solidFill>
                <a:latin typeface="+mn-ea"/>
              </a:rPr>
              <a:t>　　</a:t>
            </a:r>
            <a:r>
              <a:rPr lang="ja-JP" altLang="ja-JP" sz="2800" dirty="0">
                <a:solidFill>
                  <a:schemeClr val="tx1"/>
                </a:solidFill>
                <a:latin typeface="+mn-ea"/>
              </a:rPr>
              <a:t>エ　モニタリングの結果の記録</a:t>
            </a:r>
          </a:p>
          <a:p>
            <a:pPr marL="0" indent="0">
              <a:buNone/>
            </a:pPr>
            <a:r>
              <a:rPr lang="ja-JP" altLang="en-US" sz="2800" dirty="0">
                <a:solidFill>
                  <a:schemeClr val="tx1"/>
                </a:solidFill>
                <a:latin typeface="+mn-ea"/>
              </a:rPr>
              <a:t>　　オ　</a:t>
            </a:r>
            <a:r>
              <a:rPr lang="ja-JP" altLang="ja-JP" sz="2800" dirty="0">
                <a:solidFill>
                  <a:schemeClr val="tx1"/>
                </a:solidFill>
                <a:latin typeface="+mn-ea"/>
              </a:rPr>
              <a:t>市への通知に係る記録</a:t>
            </a:r>
            <a:endParaRPr lang="en-US" altLang="ja-JP" sz="2800" dirty="0">
              <a:solidFill>
                <a:schemeClr val="tx1"/>
              </a:solidFill>
              <a:latin typeface="+mn-ea"/>
            </a:endParaRPr>
          </a:p>
          <a:p>
            <a:pPr marL="0" indent="0">
              <a:buNone/>
            </a:pPr>
            <a:r>
              <a:rPr lang="ja-JP" altLang="en-US" sz="2800" dirty="0">
                <a:solidFill>
                  <a:schemeClr val="tx1"/>
                </a:solidFill>
                <a:latin typeface="+mn-ea"/>
              </a:rPr>
              <a:t>・　</a:t>
            </a:r>
            <a:r>
              <a:rPr lang="ja-JP" altLang="ja-JP" sz="2800" dirty="0">
                <a:solidFill>
                  <a:schemeClr val="tx1"/>
                </a:solidFill>
                <a:latin typeface="+mn-ea"/>
              </a:rPr>
              <a:t>苦情の内容等の記録</a:t>
            </a:r>
          </a:p>
          <a:p>
            <a:pPr marL="0" indent="0">
              <a:buNone/>
            </a:pPr>
            <a:r>
              <a:rPr lang="ja-JP" altLang="en-US" sz="2800" dirty="0">
                <a:solidFill>
                  <a:schemeClr val="tx1"/>
                </a:solidFill>
                <a:latin typeface="+mn-ea"/>
              </a:rPr>
              <a:t>・　</a:t>
            </a:r>
            <a:r>
              <a:rPr lang="ja-JP" altLang="ja-JP" sz="2800" dirty="0">
                <a:solidFill>
                  <a:schemeClr val="tx1"/>
                </a:solidFill>
                <a:latin typeface="+mn-ea"/>
              </a:rPr>
              <a:t>事故の状況及び事故に際して採った処置についての記録</a:t>
            </a:r>
          </a:p>
        </p:txBody>
      </p:sp>
      <p:sp>
        <p:nvSpPr>
          <p:cNvPr id="5" name="スライド番号プレースホルダー 4"/>
          <p:cNvSpPr>
            <a:spLocks noGrp="1"/>
          </p:cNvSpPr>
          <p:nvPr>
            <p:ph type="sldNum" sz="quarter" idx="12"/>
          </p:nvPr>
        </p:nvSpPr>
        <p:spPr/>
        <p:txBody>
          <a:bodyPr/>
          <a:lstStyle/>
          <a:p>
            <a:fld id="{C9C2AF26-EAE5-4B8E-BB8F-2062AE9C7BE0}" type="slidenum">
              <a:rPr kumimoji="1" lang="ja-JP" altLang="en-US" smtClean="0"/>
              <a:t>6</a:t>
            </a:fld>
            <a:endParaRPr kumimoji="1" lang="ja-JP" altLang="en-US"/>
          </a:p>
        </p:txBody>
      </p:sp>
      <p:sp>
        <p:nvSpPr>
          <p:cNvPr id="4" name="角丸四角形 3"/>
          <p:cNvSpPr/>
          <p:nvPr/>
        </p:nvSpPr>
        <p:spPr>
          <a:xfrm>
            <a:off x="7325376" y="4187133"/>
            <a:ext cx="3608946" cy="202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契約書に記載のある</a:t>
            </a:r>
            <a:endParaRPr kumimoji="1" lang="en-US" altLang="ja-JP" dirty="0"/>
          </a:p>
          <a:p>
            <a:pPr algn="ctr"/>
            <a:r>
              <a:rPr kumimoji="1" lang="ja-JP" altLang="en-US" dirty="0"/>
              <a:t>保存期間が</a:t>
            </a:r>
            <a:r>
              <a:rPr kumimoji="1" lang="en-US" altLang="ja-JP" dirty="0"/>
              <a:t>5</a:t>
            </a:r>
            <a:r>
              <a:rPr kumimoji="1" lang="ja-JP" altLang="en-US" dirty="0"/>
              <a:t>年間になっているか</a:t>
            </a:r>
            <a:r>
              <a:rPr lang="ja-JP" altLang="en-US" dirty="0"/>
              <a:t>確認してください。</a:t>
            </a:r>
            <a:endParaRPr kumimoji="1" lang="ja-JP" altLang="en-US" dirty="0"/>
          </a:p>
        </p:txBody>
      </p:sp>
      <p:pic>
        <p:nvPicPr>
          <p:cNvPr id="6" name="録音したサウンド">
            <a:hlinkClick r:id="" action="ppaction://media"/>
            <a:extLst>
              <a:ext uri="{FF2B5EF4-FFF2-40B4-BE49-F238E27FC236}">
                <a16:creationId xmlns:a16="http://schemas.microsoft.com/office/drawing/2014/main" id="{B95DA238-81D3-4A0E-9312-791B42E4B5C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71096679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446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6"/>
                </p:tgtEl>
              </p:cMediaNode>
            </p:audio>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68346" y="397928"/>
            <a:ext cx="9601196" cy="1303867"/>
          </a:xfrm>
        </p:spPr>
        <p:txBody>
          <a:bodyPr>
            <a:normAutofit/>
          </a:bodyPr>
          <a:lstStyle/>
          <a:p>
            <a:r>
              <a:rPr lang="en-US" altLang="ja-JP" sz="2400" dirty="0"/>
              <a:t>【</a:t>
            </a:r>
            <a:r>
              <a:rPr lang="ja-JP" altLang="en-US" sz="2400" dirty="0"/>
              <a:t>居宅介護支援事業所　運営に関すること</a:t>
            </a:r>
            <a:r>
              <a:rPr lang="en-US" altLang="ja-JP" sz="2400" dirty="0"/>
              <a:t>】</a:t>
            </a:r>
            <a:br>
              <a:rPr lang="en-US" altLang="ja-JP" dirty="0"/>
            </a:br>
            <a:r>
              <a:rPr lang="ja-JP" altLang="en-US" dirty="0"/>
              <a:t>⑥</a:t>
            </a:r>
            <a:r>
              <a:rPr lang="ja-JP" altLang="ja-JP" dirty="0"/>
              <a:t>苦情処理</a:t>
            </a:r>
            <a:endParaRPr kumimoji="1" lang="ja-JP" altLang="en-US" dirty="0"/>
          </a:p>
        </p:txBody>
      </p:sp>
      <p:sp>
        <p:nvSpPr>
          <p:cNvPr id="3" name="コンテンツ プレースホルダー 2"/>
          <p:cNvSpPr>
            <a:spLocks noGrp="1"/>
          </p:cNvSpPr>
          <p:nvPr>
            <p:ph idx="1"/>
          </p:nvPr>
        </p:nvSpPr>
        <p:spPr>
          <a:xfrm>
            <a:off x="841292" y="2459421"/>
            <a:ext cx="10055305" cy="3788979"/>
          </a:xfrm>
        </p:spPr>
        <p:txBody>
          <a:bodyPr>
            <a:noAutofit/>
          </a:bodyPr>
          <a:lstStyle/>
          <a:p>
            <a:pPr marL="0" indent="0">
              <a:buNone/>
            </a:pPr>
            <a:r>
              <a:rPr lang="ja-JP" altLang="ja-JP" sz="3200" dirty="0">
                <a:solidFill>
                  <a:schemeClr val="tx1"/>
                </a:solidFill>
                <a:latin typeface="+mj-ea"/>
                <a:ea typeface="+mj-ea"/>
              </a:rPr>
              <a:t>苦情に対し適切に対応するためにも、苦情を受け付けた場合は記録し、保管</a:t>
            </a:r>
            <a:r>
              <a:rPr lang="en-US" altLang="ja-JP" sz="3200" dirty="0">
                <a:solidFill>
                  <a:schemeClr val="tx1"/>
                </a:solidFill>
                <a:latin typeface="+mj-ea"/>
                <a:ea typeface="+mj-ea"/>
              </a:rPr>
              <a:t>(</a:t>
            </a:r>
            <a:r>
              <a:rPr lang="ja-JP" altLang="ja-JP" sz="3200" dirty="0">
                <a:solidFill>
                  <a:schemeClr val="tx1"/>
                </a:solidFill>
                <a:latin typeface="+mj-ea"/>
                <a:ea typeface="+mj-ea"/>
              </a:rPr>
              <a:t>情報を共有</a:t>
            </a:r>
            <a:r>
              <a:rPr lang="en-US" altLang="ja-JP" sz="3200" dirty="0">
                <a:solidFill>
                  <a:schemeClr val="tx1"/>
                </a:solidFill>
                <a:latin typeface="+mj-ea"/>
                <a:ea typeface="+mj-ea"/>
              </a:rPr>
              <a:t>)</a:t>
            </a:r>
            <a:r>
              <a:rPr lang="ja-JP" altLang="ja-JP" sz="3200" dirty="0">
                <a:solidFill>
                  <a:schemeClr val="tx1"/>
                </a:solidFill>
                <a:latin typeface="+mj-ea"/>
                <a:ea typeface="+mj-ea"/>
              </a:rPr>
              <a:t>することが望ましいです。</a:t>
            </a:r>
            <a:endParaRPr lang="en-US" altLang="ja-JP" sz="3200" dirty="0">
              <a:solidFill>
                <a:schemeClr val="tx1"/>
              </a:solidFill>
              <a:latin typeface="+mj-ea"/>
              <a:ea typeface="+mj-ea"/>
            </a:endParaRPr>
          </a:p>
          <a:p>
            <a:pPr marL="0" indent="0">
              <a:buNone/>
            </a:pPr>
            <a:endParaRPr lang="en-US" altLang="ja-JP" sz="3200" dirty="0">
              <a:solidFill>
                <a:schemeClr val="tx1"/>
              </a:solidFill>
              <a:latin typeface="+mj-ea"/>
              <a:ea typeface="+mj-ea"/>
            </a:endParaRPr>
          </a:p>
          <a:p>
            <a:pPr marL="0" indent="0">
              <a:buNone/>
            </a:pPr>
            <a:r>
              <a:rPr lang="ja-JP" altLang="en-US" sz="3200" dirty="0">
                <a:solidFill>
                  <a:schemeClr val="tx1"/>
                </a:solidFill>
                <a:latin typeface="+mj-ea"/>
                <a:ea typeface="+mj-ea"/>
              </a:rPr>
              <a:t>　</a:t>
            </a:r>
            <a:r>
              <a:rPr lang="ja-JP" altLang="ja-JP" sz="3200" dirty="0">
                <a:solidFill>
                  <a:schemeClr val="tx1"/>
                </a:solidFill>
                <a:latin typeface="+mj-ea"/>
                <a:ea typeface="+mj-ea"/>
              </a:rPr>
              <a:t>現時点で、苦情等の報告はない</a:t>
            </a:r>
            <a:r>
              <a:rPr lang="ja-JP" altLang="en-US" sz="3200" dirty="0">
                <a:solidFill>
                  <a:schemeClr val="tx1"/>
                </a:solidFill>
                <a:latin typeface="+mj-ea"/>
                <a:ea typeface="+mj-ea"/>
              </a:rPr>
              <a:t>場合も</a:t>
            </a:r>
            <a:r>
              <a:rPr lang="ja-JP" altLang="ja-JP" sz="3200" dirty="0">
                <a:solidFill>
                  <a:schemeClr val="tx1"/>
                </a:solidFill>
                <a:latin typeface="+mj-ea"/>
                <a:ea typeface="+mj-ea"/>
              </a:rPr>
              <a:t>、今後発生した場合に備えフォーマットを整備してください。</a:t>
            </a:r>
            <a:endParaRPr kumimoji="1" lang="ja-JP" altLang="en-US" sz="3200" dirty="0">
              <a:solidFill>
                <a:schemeClr val="tx1"/>
              </a:solidFill>
              <a:latin typeface="+mj-ea"/>
              <a:ea typeface="+mj-ea"/>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7</a:t>
            </a:fld>
            <a:endParaRPr kumimoji="1" lang="ja-JP" altLang="en-US"/>
          </a:p>
        </p:txBody>
      </p:sp>
      <p:pic>
        <p:nvPicPr>
          <p:cNvPr id="5" name="録音したサウンド">
            <a:hlinkClick r:id="" action="ppaction://media"/>
            <a:extLst>
              <a:ext uri="{FF2B5EF4-FFF2-40B4-BE49-F238E27FC236}">
                <a16:creationId xmlns:a16="http://schemas.microsoft.com/office/drawing/2014/main" id="{AD143F4E-734E-453A-9604-828F091A15A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48328871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3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83735" y="515015"/>
            <a:ext cx="9601196" cy="1303867"/>
          </a:xfrm>
        </p:spPr>
        <p:txBody>
          <a:bodyPr>
            <a:normAutofit/>
          </a:bodyPr>
          <a:lstStyle/>
          <a:p>
            <a:r>
              <a:rPr lang="en-US" altLang="ja-JP" sz="2400" dirty="0"/>
              <a:t>【</a:t>
            </a:r>
            <a:r>
              <a:rPr lang="ja-JP" altLang="en-US" sz="2400" dirty="0"/>
              <a:t>居宅介護支援事業所　</a:t>
            </a:r>
            <a:r>
              <a:rPr lang="ja-JP" altLang="ja-JP" sz="2400" dirty="0"/>
              <a:t>居宅サービス計画等</a:t>
            </a:r>
            <a:r>
              <a:rPr lang="en-US" altLang="ja-JP" sz="2400" dirty="0"/>
              <a:t>】</a:t>
            </a:r>
            <a:br>
              <a:rPr lang="en-US" altLang="ja-JP" sz="2400" dirty="0"/>
            </a:br>
            <a:r>
              <a:rPr lang="ja-JP" altLang="en-US" sz="4400" dirty="0"/>
              <a:t>⑦</a:t>
            </a:r>
            <a:r>
              <a:rPr lang="ja-JP" altLang="ja-JP" dirty="0"/>
              <a:t>居宅サービス計画書</a:t>
            </a:r>
            <a:endParaRPr kumimoji="1" lang="ja-JP" altLang="en-US" dirty="0"/>
          </a:p>
        </p:txBody>
      </p:sp>
      <p:sp>
        <p:nvSpPr>
          <p:cNvPr id="3" name="コンテンツ プレースホルダー 2"/>
          <p:cNvSpPr>
            <a:spLocks noGrp="1"/>
          </p:cNvSpPr>
          <p:nvPr>
            <p:ph idx="1"/>
          </p:nvPr>
        </p:nvSpPr>
        <p:spPr>
          <a:xfrm>
            <a:off x="808389" y="1945883"/>
            <a:ext cx="10575222" cy="5432379"/>
          </a:xfrm>
        </p:spPr>
        <p:txBody>
          <a:bodyPr>
            <a:noAutofit/>
          </a:bodyPr>
          <a:lstStyle/>
          <a:p>
            <a:pPr marL="0" indent="0">
              <a:lnSpc>
                <a:spcPct val="110000"/>
              </a:lnSpc>
              <a:buNone/>
            </a:pPr>
            <a:r>
              <a:rPr lang="ja-JP" altLang="ja-JP" sz="2400" dirty="0">
                <a:solidFill>
                  <a:schemeClr val="tx1"/>
                </a:solidFill>
                <a:latin typeface="+mn-ea"/>
              </a:rPr>
              <a:t>居宅サービス計画と各種介護計画は整合性が図られている必要がありますが、各種介護計画が確認できないケースが多々あ</a:t>
            </a:r>
            <a:r>
              <a:rPr lang="ja-JP" altLang="en-US" sz="2400" dirty="0">
                <a:solidFill>
                  <a:schemeClr val="tx1"/>
                </a:solidFill>
                <a:latin typeface="+mn-ea"/>
              </a:rPr>
              <a:t>りました</a:t>
            </a:r>
            <a:r>
              <a:rPr lang="ja-JP" altLang="ja-JP" sz="2400" dirty="0">
                <a:solidFill>
                  <a:schemeClr val="tx1"/>
                </a:solidFill>
                <a:latin typeface="+mn-ea"/>
              </a:rPr>
              <a:t>。</a:t>
            </a:r>
          </a:p>
          <a:p>
            <a:pPr marL="0" indent="0">
              <a:lnSpc>
                <a:spcPct val="110000"/>
              </a:lnSpc>
              <a:buNone/>
            </a:pPr>
            <a:r>
              <a:rPr lang="ja-JP" altLang="ja-JP" sz="2400" dirty="0">
                <a:solidFill>
                  <a:schemeClr val="tx1"/>
                </a:solidFill>
                <a:latin typeface="+mn-ea"/>
              </a:rPr>
              <a:t>○　居宅サービス計画に位置付けたサービス事業者に対して個別サービス計画の提出を求め、連動制や整合性について確認するようにしてください。</a:t>
            </a:r>
            <a:endParaRPr lang="ja-JP" altLang="en-US" sz="2400" dirty="0">
              <a:solidFill>
                <a:schemeClr val="tx1"/>
              </a:solidFill>
              <a:latin typeface="+mn-ea"/>
            </a:endParaRPr>
          </a:p>
          <a:p>
            <a:pPr marL="0" indent="0">
              <a:lnSpc>
                <a:spcPct val="110000"/>
              </a:lnSpc>
              <a:buNone/>
            </a:pPr>
            <a:r>
              <a:rPr lang="ja-JP" altLang="en-US" sz="2400" dirty="0">
                <a:solidFill>
                  <a:schemeClr val="tx1"/>
                </a:solidFill>
                <a:latin typeface="+mn-ea"/>
              </a:rPr>
              <a:t>　</a:t>
            </a:r>
            <a:r>
              <a:rPr lang="ja-JP" altLang="ja-JP" sz="2400" dirty="0">
                <a:solidFill>
                  <a:schemeClr val="tx1"/>
                </a:solidFill>
                <a:latin typeface="+mn-ea"/>
              </a:rPr>
              <a:t>また、ケアマネジメントについて、一連の流れが時系列になっていな</a:t>
            </a:r>
            <a:r>
              <a:rPr lang="ja-JP" altLang="en-US" sz="2400" dirty="0">
                <a:solidFill>
                  <a:schemeClr val="tx1"/>
                </a:solidFill>
                <a:latin typeface="+mn-ea"/>
              </a:rPr>
              <a:t>いケースがあります。</a:t>
            </a:r>
            <a:endParaRPr lang="en-US" altLang="ja-JP" sz="2400" dirty="0">
              <a:solidFill>
                <a:schemeClr val="tx1"/>
              </a:solidFill>
              <a:latin typeface="+mn-ea"/>
            </a:endParaRPr>
          </a:p>
          <a:p>
            <a:pPr marL="0" indent="0">
              <a:lnSpc>
                <a:spcPct val="110000"/>
              </a:lnSpc>
              <a:buNone/>
            </a:pPr>
            <a:r>
              <a:rPr lang="ja-JP" altLang="ja-JP" sz="2400" dirty="0">
                <a:solidFill>
                  <a:schemeClr val="tx1"/>
                </a:solidFill>
                <a:latin typeface="+mn-ea"/>
              </a:rPr>
              <a:t>○　アセスメント実施日と居宅サービス計画作成日が前後しているケースがありましたので、整合性を図り、プロセスを踏んで計画を立てるようにしてください。</a:t>
            </a:r>
            <a:endParaRPr lang="en-US" altLang="ja-JP" sz="2400" dirty="0">
              <a:solidFill>
                <a:schemeClr val="tx1"/>
              </a:solidFill>
              <a:latin typeface="+mn-ea"/>
            </a:endParaRPr>
          </a:p>
          <a:p>
            <a:pPr>
              <a:lnSpc>
                <a:spcPct val="110000"/>
              </a:lnSpc>
            </a:pPr>
            <a:endParaRPr lang="ja-JP" altLang="ja-JP"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8</a:t>
            </a:fld>
            <a:endParaRPr kumimoji="1" lang="ja-JP" altLang="en-US"/>
          </a:p>
        </p:txBody>
      </p:sp>
      <p:pic>
        <p:nvPicPr>
          <p:cNvPr id="5" name="録音したサウンド">
            <a:hlinkClick r:id="" action="ppaction://media"/>
            <a:extLst>
              <a:ext uri="{FF2B5EF4-FFF2-40B4-BE49-F238E27FC236}">
                <a16:creationId xmlns:a16="http://schemas.microsoft.com/office/drawing/2014/main" id="{A0B2DD59-9131-4DAD-828B-9CAE929D43B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23687" y="27652"/>
            <a:ext cx="487363" cy="487363"/>
          </a:xfrm>
          <a:prstGeom prst="rect">
            <a:avLst/>
          </a:prstGeom>
        </p:spPr>
      </p:pic>
    </p:spTree>
    <p:extLst>
      <p:ext uri="{BB962C8B-B14F-4D97-AF65-F5344CB8AC3E}">
        <p14:creationId xmlns:p14="http://schemas.microsoft.com/office/powerpoint/2010/main" val="28368032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26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818852" y="679572"/>
            <a:ext cx="8141774" cy="2555107"/>
          </a:xfrm>
        </p:spPr>
        <p:txBody>
          <a:bodyPr/>
          <a:lstStyle/>
          <a:p>
            <a:r>
              <a:rPr kumimoji="1" lang="ja-JP" altLang="en-US" dirty="0"/>
              <a:t>その他注意事項</a:t>
            </a:r>
          </a:p>
        </p:txBody>
      </p:sp>
      <p:sp>
        <p:nvSpPr>
          <p:cNvPr id="6" name="字幕 5">
            <a:extLst>
              <a:ext uri="{FF2B5EF4-FFF2-40B4-BE49-F238E27FC236}">
                <a16:creationId xmlns:a16="http://schemas.microsoft.com/office/drawing/2014/main" id="{F75AA06B-4A79-4D66-9D74-94EF58D750FE}"/>
              </a:ext>
            </a:extLst>
          </p:cNvPr>
          <p:cNvSpPr>
            <a:spLocks noGrp="1"/>
          </p:cNvSpPr>
          <p:nvPr>
            <p:ph type="subTitle" idx="1"/>
          </p:nvPr>
        </p:nvSpPr>
        <p:spPr/>
        <p:txBody>
          <a:bodyPr/>
          <a:lstStyle/>
          <a:p>
            <a:endParaRPr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9</a:t>
            </a:fld>
            <a:endParaRPr kumimoji="1" lang="ja-JP" altLang="en-US"/>
          </a:p>
        </p:txBody>
      </p:sp>
      <p:pic>
        <p:nvPicPr>
          <p:cNvPr id="3" name="録音したサウンド">
            <a:hlinkClick r:id="" action="ppaction://media"/>
            <a:extLst>
              <a:ext uri="{FF2B5EF4-FFF2-40B4-BE49-F238E27FC236}">
                <a16:creationId xmlns:a16="http://schemas.microsoft.com/office/drawing/2014/main" id="{E46C07B8-0D8B-4106-B9A1-E69D10F1C7A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78489628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9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レトロスペクト">
  <a:themeElements>
    <a:clrScheme name="レトロスペクト">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レトロスペク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レトロスペクト">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3589</TotalTime>
  <Words>2664</Words>
  <Application>Microsoft Office PowerPoint</Application>
  <PresentationFormat>ワイド画面</PresentationFormat>
  <Paragraphs>278</Paragraphs>
  <Slides>27</Slides>
  <Notes>27</Notes>
  <HiddenSlides>0</HiddenSlides>
  <MMClips>27</MMClips>
  <ScaleCrop>false</ScaleCrop>
  <HeadingPairs>
    <vt:vector size="8" baseType="variant">
      <vt:variant>
        <vt:lpstr>使用されているフォント</vt:lpstr>
      </vt:variant>
      <vt:variant>
        <vt:i4>5</vt:i4>
      </vt:variant>
      <vt:variant>
        <vt:lpstr>テーマ</vt:lpstr>
      </vt:variant>
      <vt:variant>
        <vt:i4>1</vt:i4>
      </vt:variant>
      <vt:variant>
        <vt:lpstr>埋め込まれた OLE サーバー</vt:lpstr>
      </vt:variant>
      <vt:variant>
        <vt:i4>1</vt:i4>
      </vt:variant>
      <vt:variant>
        <vt:lpstr>スライド タイトル</vt:lpstr>
      </vt:variant>
      <vt:variant>
        <vt:i4>27</vt:i4>
      </vt:variant>
    </vt:vector>
  </HeadingPairs>
  <TitlesOfParts>
    <vt:vector size="34" baseType="lpstr">
      <vt:lpstr>ＭＳ Ｐゴシック</vt:lpstr>
      <vt:lpstr>メイリオ</vt:lpstr>
      <vt:lpstr>Calibri</vt:lpstr>
      <vt:lpstr>Calibri Light</vt:lpstr>
      <vt:lpstr>Century</vt:lpstr>
      <vt:lpstr>レトロスペクト</vt:lpstr>
      <vt:lpstr>Document</vt:lpstr>
      <vt:lpstr>運営指導における主な指摘事項</vt:lpstr>
      <vt:lpstr>【居宅介護支援事業所　運営規定・重要事項説明書】 ①　運営規定と重要事項説明書の整合性</vt:lpstr>
      <vt:lpstr>【居宅介護支援事業所　運営規定・重要事項説明書】 ②　秘密の保持</vt:lpstr>
      <vt:lpstr>【居宅介護支援事業所　運営規定・重要事項説明書】 ③通常の事業の実施地域</vt:lpstr>
      <vt:lpstr>【居宅介護支援事業所　運営規定・重要事項説明書】 ④利用料金</vt:lpstr>
      <vt:lpstr>【居宅介護支援事業所　契約書】 ⑤サービス提供等の記録</vt:lpstr>
      <vt:lpstr>【居宅介護支援事業所　運営に関すること】 ⑥苦情処理</vt:lpstr>
      <vt:lpstr>【居宅介護支援事業所　居宅サービス計画等】 ⑦居宅サービス計画書</vt:lpstr>
      <vt:lpstr>その他注意事項</vt:lpstr>
      <vt:lpstr>事業所の指定更新申請について</vt:lpstr>
      <vt:lpstr>体制届について</vt:lpstr>
      <vt:lpstr>変更届について</vt:lpstr>
      <vt:lpstr>PowerPoint プレゼンテーション</vt:lpstr>
      <vt:lpstr>PowerPoint プレゼンテーション</vt:lpstr>
      <vt:lpstr>他市の総合事業を利用する場合の注意点</vt:lpstr>
      <vt:lpstr>PowerPoint プレゼンテーション</vt:lpstr>
      <vt:lpstr>居宅サービス計画作成依頼・変更届出書について</vt:lpstr>
      <vt:lpstr>届出が必要なケアプランについて</vt:lpstr>
      <vt:lpstr>（１）認定期間の半数を超える短期入所利用</vt:lpstr>
      <vt:lpstr>（２）同居家族のいる場合の生活援助</vt:lpstr>
      <vt:lpstr>（３）軽度者の福祉用具貸与申請について</vt:lpstr>
      <vt:lpstr>車いすと段差解消機などに関して </vt:lpstr>
      <vt:lpstr>（４）頻回な訪問介護（生活援助中型）</vt:lpstr>
      <vt:lpstr>運営基準減算について</vt:lpstr>
      <vt:lpstr>運営指導は新規指定時と、更新期間中 （6年間）に1回行います。</vt:lpstr>
      <vt:lpstr>介護予防支援の指定について</vt:lpstr>
      <vt:lpstr>ご視聴ありがとうございました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令和３年度事業者集団指導</dc:title>
  <dc:creator>IRWS3352(LIFEBOOK A574/M)</dc:creator>
  <cp:lastModifiedBy>IRWS6110</cp:lastModifiedBy>
  <cp:revision>259</cp:revision>
  <cp:lastPrinted>2021-06-29T04:24:52Z</cp:lastPrinted>
  <dcterms:created xsi:type="dcterms:W3CDTF">2021-06-03T04:49:14Z</dcterms:created>
  <dcterms:modified xsi:type="dcterms:W3CDTF">2024-11-12T01:32:33Z</dcterms:modified>
</cp:coreProperties>
</file>