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6" r:id="rId1"/>
  </p:sldMasterIdLst>
  <p:notesMasterIdLst>
    <p:notesMasterId r:id="rId3"/>
  </p:notesMasterIdLst>
  <p:sldIdLst>
    <p:sldId id="261" r:id="rId2"/>
  </p:sldIdLst>
  <p:sldSz cx="7775575" cy="10907713"/>
  <p:notesSz cx="6770688" cy="9902825"/>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8F09"/>
    <a:srgbClr val="004098"/>
    <a:srgbClr val="1D2088"/>
    <a:srgbClr val="E94708"/>
    <a:srgbClr val="906E30"/>
    <a:srgbClr val="82582D"/>
    <a:srgbClr val="A4723A"/>
    <a:srgbClr val="664724"/>
    <a:srgbClr val="645226"/>
    <a:srgbClr val="6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9" autoAdjust="0"/>
    <p:restoredTop sz="94660"/>
  </p:normalViewPr>
  <p:slideViewPr>
    <p:cSldViewPr snapToGrid="0">
      <p:cViewPr varScale="1">
        <p:scale>
          <a:sx n="70" d="100"/>
          <a:sy n="70" d="100"/>
        </p:scale>
        <p:origin x="1542" y="72"/>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33964" cy="496861"/>
          </a:xfrm>
          <a:prstGeom prst="rect">
            <a:avLst/>
          </a:prstGeom>
        </p:spPr>
        <p:txBody>
          <a:bodyPr vert="horz" lIns="91171" tIns="45585" rIns="91171" bIns="45585" rtlCol="0"/>
          <a:lstStyle>
            <a:lvl1pPr algn="l">
              <a:defRPr sz="1100"/>
            </a:lvl1pPr>
          </a:lstStyle>
          <a:p>
            <a:endParaRPr kumimoji="1" lang="ja-JP" altLang="en-US"/>
          </a:p>
        </p:txBody>
      </p:sp>
      <p:sp>
        <p:nvSpPr>
          <p:cNvPr id="3" name="日付プレースホルダー 2"/>
          <p:cNvSpPr>
            <a:spLocks noGrp="1"/>
          </p:cNvSpPr>
          <p:nvPr>
            <p:ph type="dt" idx="1"/>
          </p:nvPr>
        </p:nvSpPr>
        <p:spPr>
          <a:xfrm>
            <a:off x="3835159" y="0"/>
            <a:ext cx="2933964" cy="496861"/>
          </a:xfrm>
          <a:prstGeom prst="rect">
            <a:avLst/>
          </a:prstGeom>
        </p:spPr>
        <p:txBody>
          <a:bodyPr vert="horz" lIns="91171" tIns="45585" rIns="91171" bIns="45585" rtlCol="0"/>
          <a:lstStyle>
            <a:lvl1pPr algn="r">
              <a:defRPr sz="1100"/>
            </a:lvl1pPr>
          </a:lstStyle>
          <a:p>
            <a:fld id="{70F99883-74AE-4A2C-81B7-5B86A08198C0}" type="datetimeFigureOut">
              <a:rPr kumimoji="1" lang="ja-JP" altLang="en-US" smtClean="0"/>
              <a:t>2017/4/24</a:t>
            </a:fld>
            <a:endParaRPr kumimoji="1" lang="ja-JP" altLang="en-US"/>
          </a:p>
        </p:txBody>
      </p:sp>
      <p:sp>
        <p:nvSpPr>
          <p:cNvPr id="4" name="スライド イメージ プレースホルダー 3"/>
          <p:cNvSpPr>
            <a:spLocks noGrp="1" noRot="1" noChangeAspect="1"/>
          </p:cNvSpPr>
          <p:nvPr>
            <p:ph type="sldImg" idx="2"/>
          </p:nvPr>
        </p:nvSpPr>
        <p:spPr>
          <a:xfrm>
            <a:off x="2193925" y="1236663"/>
            <a:ext cx="2382838" cy="3343275"/>
          </a:xfrm>
          <a:prstGeom prst="rect">
            <a:avLst/>
          </a:prstGeom>
          <a:noFill/>
          <a:ln w="12700">
            <a:solidFill>
              <a:prstClr val="black"/>
            </a:solidFill>
          </a:ln>
        </p:spPr>
        <p:txBody>
          <a:bodyPr vert="horz" lIns="91171" tIns="45585" rIns="91171" bIns="45585" rtlCol="0" anchor="ctr"/>
          <a:lstStyle/>
          <a:p>
            <a:endParaRPr lang="ja-JP" altLang="en-US"/>
          </a:p>
        </p:txBody>
      </p:sp>
      <p:sp>
        <p:nvSpPr>
          <p:cNvPr id="5" name="ノート プレースホルダー 4"/>
          <p:cNvSpPr>
            <a:spLocks noGrp="1"/>
          </p:cNvSpPr>
          <p:nvPr>
            <p:ph type="body" sz="quarter" idx="3"/>
          </p:nvPr>
        </p:nvSpPr>
        <p:spPr>
          <a:xfrm>
            <a:off x="677069" y="4765736"/>
            <a:ext cx="5416550" cy="3899237"/>
          </a:xfrm>
          <a:prstGeom prst="rect">
            <a:avLst/>
          </a:prstGeom>
        </p:spPr>
        <p:txBody>
          <a:bodyPr vert="horz" lIns="91171" tIns="45585" rIns="91171" bIns="4558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05968"/>
            <a:ext cx="2933964" cy="496860"/>
          </a:xfrm>
          <a:prstGeom prst="rect">
            <a:avLst/>
          </a:prstGeom>
        </p:spPr>
        <p:txBody>
          <a:bodyPr vert="horz" lIns="91171" tIns="45585" rIns="91171" bIns="45585"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35159" y="9405968"/>
            <a:ext cx="2933964" cy="496860"/>
          </a:xfrm>
          <a:prstGeom prst="rect">
            <a:avLst/>
          </a:prstGeom>
        </p:spPr>
        <p:txBody>
          <a:bodyPr vert="horz" lIns="91171" tIns="45585" rIns="91171" bIns="45585"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4/24/2017</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4/24/2017</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4/24/2017</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4/24/2017</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4/24/2017</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4/24/2017</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4/24/2017</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4/24/2017</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4/24/2017</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4/24/2017</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smtClean="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4/24/2017</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1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 Id="rId9"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3" y="9553432"/>
            <a:ext cx="7797983" cy="1370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454" y="6089285"/>
            <a:ext cx="2464925" cy="99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56012" y="745237"/>
            <a:ext cx="7474342" cy="3231654"/>
          </a:xfrm>
          <a:prstGeom prst="rect">
            <a:avLst/>
          </a:prstGeom>
          <a:noFill/>
        </p:spPr>
        <p:txBody>
          <a:bodyPr wrap="square" rtlCol="0">
            <a:spAutoFit/>
          </a:bodyPr>
          <a:lstStyle/>
          <a:p>
            <a:pPr>
              <a:lnSpc>
                <a:spcPct val="85000"/>
              </a:lnSpc>
            </a:pPr>
            <a:r>
              <a:rPr lang="ja-JP" altLang="en-US" sz="8000" i="1" dirty="0" smtClean="0">
                <a:solidFill>
                  <a:srgbClr val="928F09"/>
                </a:solidFill>
                <a:effectLst>
                  <a:outerShdw blurRad="38100" dist="38100" dir="2700000" algn="tl">
                    <a:srgbClr val="000000">
                      <a:alpha val="43137"/>
                    </a:srgbClr>
                  </a:outerShdw>
                </a:effectLst>
                <a:latin typeface="HGPSoeiKakugothicUB" pitchFamily="50" charset="-128"/>
                <a:ea typeface="HGPSoeiKakugothicUB" pitchFamily="50" charset="-128"/>
              </a:rPr>
              <a:t>金</a:t>
            </a:r>
            <a:r>
              <a:rPr lang="ja-JP" altLang="en-US" sz="8000" i="1" dirty="0" smtClean="0">
                <a:solidFill>
                  <a:srgbClr val="004098"/>
                </a:solidFill>
                <a:effectLst>
                  <a:outerShdw blurRad="38100" dist="38100" dir="2700000" algn="tl">
                    <a:srgbClr val="000000">
                      <a:alpha val="43137"/>
                    </a:srgbClr>
                  </a:outerShdw>
                </a:effectLst>
                <a:latin typeface="HGPSoeiKakugothicUB" pitchFamily="50" charset="-128"/>
                <a:ea typeface="HGPSoeiKakugothicUB" pitchFamily="50" charset="-128"/>
              </a:rPr>
              <a:t>入り設計書の</a:t>
            </a:r>
            <a:endParaRPr lang="en-US" altLang="zh-CN" sz="8000" i="1" dirty="0">
              <a:solidFill>
                <a:srgbClr val="004098"/>
              </a:solidFill>
              <a:effectLst>
                <a:outerShdw blurRad="38100" dist="38100" dir="2700000" algn="tl">
                  <a:srgbClr val="000000">
                    <a:alpha val="43137"/>
                  </a:srgbClr>
                </a:outerShdw>
              </a:effectLst>
              <a:latin typeface="HGPSoeiKakugothicUB" pitchFamily="50" charset="-128"/>
              <a:ea typeface="HGPSoeiKakugothicUB" pitchFamily="50" charset="-128"/>
            </a:endParaRPr>
          </a:p>
          <a:p>
            <a:pPr>
              <a:lnSpc>
                <a:spcPct val="85000"/>
              </a:lnSpc>
            </a:pPr>
            <a:r>
              <a:rPr lang="ja-JP" altLang="en-US" sz="8000" i="1" dirty="0" smtClean="0">
                <a:solidFill>
                  <a:srgbClr val="004098"/>
                </a:solidFill>
                <a:effectLst>
                  <a:outerShdw blurRad="38100" dist="38100" dir="2700000" algn="tl">
                    <a:srgbClr val="000000">
                      <a:alpha val="43137"/>
                    </a:srgbClr>
                  </a:outerShdw>
                </a:effectLst>
                <a:latin typeface="HGPSoeiKakugothicUB" pitchFamily="50" charset="-128"/>
                <a:ea typeface="HGPSoeiKakugothicUB" pitchFamily="50" charset="-128"/>
              </a:rPr>
              <a:t>情報</a:t>
            </a:r>
            <a:r>
              <a:rPr lang="ja-JP" altLang="en-US" sz="8000" i="1" dirty="0" smtClean="0">
                <a:solidFill>
                  <a:srgbClr val="004098"/>
                </a:solidFill>
                <a:effectLst>
                  <a:outerShdw blurRad="38100" dist="38100" dir="2700000" algn="tl">
                    <a:srgbClr val="000000">
                      <a:alpha val="43137"/>
                    </a:srgbClr>
                  </a:outerShdw>
                </a:effectLst>
                <a:latin typeface="HGPSoeiKakugothicUB" pitchFamily="50" charset="-128"/>
                <a:ea typeface="HGPSoeiKakugothicUB" pitchFamily="50" charset="-128"/>
              </a:rPr>
              <a:t>提供を行っています！</a:t>
            </a:r>
            <a:r>
              <a:rPr lang="ja-JP" altLang="en-US" sz="8000" i="1" dirty="0" smtClean="0">
                <a:solidFill>
                  <a:srgbClr val="004098"/>
                </a:solidFill>
                <a:effectLst>
                  <a:outerShdw blurRad="38100" dist="38100" dir="2700000" algn="tl">
                    <a:srgbClr val="000000">
                      <a:alpha val="43137"/>
                    </a:srgbClr>
                  </a:outerShdw>
                </a:effectLst>
                <a:latin typeface="HGPSoeiKakugothicUB" pitchFamily="50" charset="-128"/>
                <a:ea typeface="HGPSoeiKakugothicUB" pitchFamily="50" charset="-128"/>
              </a:rPr>
              <a:t>！</a:t>
            </a:r>
            <a:endParaRPr lang="en-US" sz="8000" i="1" dirty="0">
              <a:solidFill>
                <a:srgbClr val="004098"/>
              </a:solidFill>
              <a:effectLst>
                <a:outerShdw blurRad="38100" dist="38100" dir="2700000" algn="tl">
                  <a:srgbClr val="000000">
                    <a:alpha val="43137"/>
                  </a:srgbClr>
                </a:outerShdw>
              </a:effectLst>
              <a:latin typeface="HGPSoeiKakugothicUB" pitchFamily="50" charset="-128"/>
              <a:ea typeface="HGPSoeiKakugothicUB" pitchFamily="50" charset="-128"/>
            </a:endParaRPr>
          </a:p>
        </p:txBody>
      </p:sp>
      <p:sp>
        <p:nvSpPr>
          <p:cNvPr id="27" name="TextBox 26"/>
          <p:cNvSpPr txBox="1"/>
          <p:nvPr/>
        </p:nvSpPr>
        <p:spPr>
          <a:xfrm>
            <a:off x="472345" y="3990620"/>
            <a:ext cx="2907507" cy="2185214"/>
          </a:xfrm>
          <a:prstGeom prst="rect">
            <a:avLst/>
          </a:prstGeom>
          <a:noFill/>
        </p:spPr>
        <p:txBody>
          <a:bodyPr wrap="square" rtlCol="0">
            <a:spAutoFit/>
          </a:bodyPr>
          <a:lstStyle/>
          <a:p>
            <a:pPr>
              <a:lnSpc>
                <a:spcPct val="85000"/>
              </a:lnSpc>
            </a:pPr>
            <a:r>
              <a:rPr lang="ja-JP" altLang="en-US" sz="4000" dirty="0" smtClean="0">
                <a:solidFill>
                  <a:srgbClr val="FF0000"/>
                </a:solidFill>
                <a:latin typeface="HGPSoeiKakugothicUB" pitchFamily="50" charset="-128"/>
                <a:ea typeface="HGPSoeiKakugothicUB" pitchFamily="50" charset="-128"/>
              </a:rPr>
              <a:t>当該年度、前年度の２年分が対象です。</a:t>
            </a:r>
            <a:endParaRPr lang="en-US" sz="4000" dirty="0">
              <a:solidFill>
                <a:srgbClr val="FF0000"/>
              </a:solidFill>
              <a:latin typeface="HGPSoeiKakugothicUB" pitchFamily="50" charset="-128"/>
              <a:ea typeface="HGPSoeiKakugothicUB" pitchFamily="50" charset="-128"/>
            </a:endParaRPr>
          </a:p>
        </p:txBody>
      </p:sp>
      <p:sp>
        <p:nvSpPr>
          <p:cNvPr id="28" name="TextBox 27"/>
          <p:cNvSpPr txBox="1"/>
          <p:nvPr/>
        </p:nvSpPr>
        <p:spPr>
          <a:xfrm rot="21259210">
            <a:off x="446224" y="6237788"/>
            <a:ext cx="2759256" cy="720197"/>
          </a:xfrm>
          <a:prstGeom prst="rect">
            <a:avLst/>
          </a:prstGeom>
          <a:noFill/>
        </p:spPr>
        <p:txBody>
          <a:bodyPr wrap="square" rtlCol="0">
            <a:spAutoFit/>
          </a:bodyPr>
          <a:lstStyle/>
          <a:p>
            <a:pPr algn="ctr">
              <a:lnSpc>
                <a:spcPct val="85000"/>
              </a:lnSpc>
            </a:pPr>
            <a:r>
              <a:rPr lang="ja-JP" altLang="en-US" sz="2400" dirty="0" smtClean="0">
                <a:solidFill>
                  <a:schemeClr val="bg1"/>
                </a:solidFill>
                <a:latin typeface="HGPSoeiKakugothicUB" pitchFamily="50" charset="-128"/>
                <a:ea typeface="HGPSoeiKakugothicUB" pitchFamily="50" charset="-128"/>
              </a:rPr>
              <a:t>平成</a:t>
            </a:r>
            <a:r>
              <a:rPr lang="en-US" altLang="ja-JP" sz="2400" dirty="0" smtClean="0">
                <a:solidFill>
                  <a:schemeClr val="bg1"/>
                </a:solidFill>
                <a:latin typeface="HGPSoeiKakugothicUB" pitchFamily="50" charset="-128"/>
                <a:ea typeface="HGPSoeiKakugothicUB" pitchFamily="50" charset="-128"/>
              </a:rPr>
              <a:t>29</a:t>
            </a:r>
            <a:r>
              <a:rPr lang="ja-JP" altLang="en-US" sz="2400" dirty="0" smtClean="0">
                <a:solidFill>
                  <a:schemeClr val="bg1"/>
                </a:solidFill>
                <a:latin typeface="HGPSoeiKakugothicUB" pitchFamily="50" charset="-128"/>
                <a:ea typeface="HGPSoeiKakugothicUB" pitchFamily="50" charset="-128"/>
              </a:rPr>
              <a:t>年４月</a:t>
            </a:r>
            <a:r>
              <a:rPr lang="en-US" altLang="ja-JP" sz="2400" dirty="0" smtClean="0">
                <a:solidFill>
                  <a:schemeClr val="bg1"/>
                </a:solidFill>
                <a:latin typeface="HGPSoeiKakugothicUB" pitchFamily="50" charset="-128"/>
                <a:ea typeface="HGPSoeiKakugothicUB" pitchFamily="50" charset="-128"/>
              </a:rPr>
              <a:t>1</a:t>
            </a:r>
            <a:r>
              <a:rPr lang="ja-JP" altLang="en-US" sz="2400" dirty="0" smtClean="0">
                <a:solidFill>
                  <a:schemeClr val="bg1"/>
                </a:solidFill>
                <a:latin typeface="HGPSoeiKakugothicUB" pitchFamily="50" charset="-128"/>
                <a:ea typeface="HGPSoeiKakugothicUB" pitchFamily="50" charset="-128"/>
              </a:rPr>
              <a:t>日</a:t>
            </a:r>
            <a:endParaRPr lang="en-US" altLang="ja-JP" sz="2400" dirty="0" smtClean="0">
              <a:solidFill>
                <a:schemeClr val="bg1"/>
              </a:solidFill>
              <a:latin typeface="HGPSoeiKakugothicUB" pitchFamily="50" charset="-128"/>
              <a:ea typeface="HGPSoeiKakugothicUB" pitchFamily="50" charset="-128"/>
            </a:endParaRPr>
          </a:p>
          <a:p>
            <a:pPr algn="ctr">
              <a:lnSpc>
                <a:spcPct val="85000"/>
              </a:lnSpc>
            </a:pPr>
            <a:r>
              <a:rPr lang="ja-JP" altLang="en-US" sz="2400" dirty="0" smtClean="0">
                <a:solidFill>
                  <a:schemeClr val="bg1"/>
                </a:solidFill>
                <a:latin typeface="HGPSoeiKakugothicUB" pitchFamily="50" charset="-128"/>
                <a:ea typeface="HGPSoeiKakugothicUB" pitchFamily="50" charset="-128"/>
              </a:rPr>
              <a:t>施行</a:t>
            </a:r>
            <a:endParaRPr lang="en-US" sz="2400" dirty="0">
              <a:solidFill>
                <a:schemeClr val="bg1"/>
              </a:solidFill>
              <a:latin typeface="HGPSoeiKakugothicUB" pitchFamily="50" charset="-128"/>
              <a:ea typeface="HGPSoeiKakugothicUB" pitchFamily="50" charset="-128"/>
            </a:endParaRP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540" y="7179225"/>
            <a:ext cx="2352347" cy="226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04367" y="7153566"/>
            <a:ext cx="2352347" cy="226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29624" y="7117256"/>
            <a:ext cx="2363057" cy="226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6" name="TextBox 45"/>
          <p:cNvSpPr txBox="1"/>
          <p:nvPr/>
        </p:nvSpPr>
        <p:spPr>
          <a:xfrm>
            <a:off x="569735" y="7321722"/>
            <a:ext cx="1743958" cy="445507"/>
          </a:xfrm>
          <a:prstGeom prst="rect">
            <a:avLst/>
          </a:prstGeom>
          <a:noFill/>
        </p:spPr>
        <p:txBody>
          <a:bodyPr wrap="square" rtlCol="0">
            <a:spAutoFit/>
          </a:bodyPr>
          <a:lstStyle/>
          <a:p>
            <a:pPr algn="ctr">
              <a:lnSpc>
                <a:spcPct val="85000"/>
              </a:lnSpc>
            </a:pPr>
            <a:r>
              <a:rPr lang="ja-JP" altLang="en-US" sz="2700" b="1" dirty="0" smtClean="0">
                <a:latin typeface="MS PGothic" pitchFamily="34" charset="-128"/>
                <a:ea typeface="MS PGothic" pitchFamily="34" charset="-128"/>
              </a:rPr>
              <a:t>即日交付</a:t>
            </a:r>
            <a:endParaRPr lang="en-US" sz="2700" b="1" dirty="0">
              <a:latin typeface="MS PGothic" pitchFamily="34" charset="-128"/>
              <a:ea typeface="MS PGothic" pitchFamily="34" charset="-128"/>
            </a:endParaRPr>
          </a:p>
        </p:txBody>
      </p:sp>
      <p:sp>
        <p:nvSpPr>
          <p:cNvPr id="47" name="TextBox 46"/>
          <p:cNvSpPr txBox="1"/>
          <p:nvPr/>
        </p:nvSpPr>
        <p:spPr>
          <a:xfrm>
            <a:off x="398989" y="7834024"/>
            <a:ext cx="2011548" cy="1569660"/>
          </a:xfrm>
          <a:prstGeom prst="rect">
            <a:avLst/>
          </a:prstGeom>
          <a:noFill/>
        </p:spPr>
        <p:txBody>
          <a:bodyPr wrap="square" rtlCol="0">
            <a:spAutoFit/>
          </a:bodyPr>
          <a:lstStyle/>
          <a:p>
            <a:pPr>
              <a:lnSpc>
                <a:spcPct val="120000"/>
              </a:lnSpc>
            </a:pPr>
            <a:r>
              <a:rPr lang="ja-JP" altLang="en-US" sz="1600" b="1" dirty="0" smtClean="0">
                <a:latin typeface="MS PGothic" pitchFamily="34" charset="-128"/>
                <a:ea typeface="MS PGothic" pitchFamily="34" charset="-128"/>
              </a:rPr>
              <a:t>情報公開請求の開示は最大４５日間かかりますが、情報提供は即日交付が可能となります。</a:t>
            </a:r>
            <a:endParaRPr lang="en-US" sz="1600" b="1" dirty="0">
              <a:latin typeface="MS PGothic" pitchFamily="34" charset="-128"/>
              <a:ea typeface="MS PGothic" pitchFamily="34" charset="-128"/>
            </a:endParaRPr>
          </a:p>
        </p:txBody>
      </p:sp>
      <p:sp>
        <p:nvSpPr>
          <p:cNvPr id="48" name="TextBox 47"/>
          <p:cNvSpPr txBox="1"/>
          <p:nvPr/>
        </p:nvSpPr>
        <p:spPr>
          <a:xfrm>
            <a:off x="2809259" y="7306796"/>
            <a:ext cx="2116942" cy="445507"/>
          </a:xfrm>
          <a:prstGeom prst="rect">
            <a:avLst/>
          </a:prstGeom>
          <a:noFill/>
        </p:spPr>
        <p:txBody>
          <a:bodyPr wrap="square" rtlCol="0">
            <a:spAutoFit/>
          </a:bodyPr>
          <a:lstStyle/>
          <a:p>
            <a:pPr algn="ctr">
              <a:lnSpc>
                <a:spcPct val="85000"/>
              </a:lnSpc>
            </a:pPr>
            <a:r>
              <a:rPr lang="ja-JP" altLang="en-US" sz="2700" b="1" spc="-100" dirty="0" smtClean="0">
                <a:latin typeface="MS PGothic" pitchFamily="34" charset="-128"/>
                <a:ea typeface="MS PGothic" pitchFamily="34" charset="-128"/>
              </a:rPr>
              <a:t>簡単手続</a:t>
            </a:r>
            <a:endParaRPr lang="en-US" sz="2700" b="1" spc="-100" dirty="0">
              <a:latin typeface="MS PGothic" pitchFamily="34" charset="-128"/>
              <a:ea typeface="MS PGothic" pitchFamily="34" charset="-128"/>
            </a:endParaRPr>
          </a:p>
        </p:txBody>
      </p:sp>
      <p:sp>
        <p:nvSpPr>
          <p:cNvPr id="49" name="TextBox 48"/>
          <p:cNvSpPr txBox="1"/>
          <p:nvPr/>
        </p:nvSpPr>
        <p:spPr>
          <a:xfrm>
            <a:off x="2741988" y="7807023"/>
            <a:ext cx="2166662" cy="1532727"/>
          </a:xfrm>
          <a:prstGeom prst="rect">
            <a:avLst/>
          </a:prstGeom>
          <a:noFill/>
        </p:spPr>
        <p:txBody>
          <a:bodyPr wrap="square" rtlCol="0">
            <a:spAutoFit/>
          </a:bodyPr>
          <a:lstStyle/>
          <a:p>
            <a:pPr>
              <a:lnSpc>
                <a:spcPct val="120000"/>
              </a:lnSpc>
            </a:pPr>
            <a:r>
              <a:rPr lang="ja-JP" altLang="en-US" sz="1600" b="1" dirty="0" smtClean="0">
                <a:latin typeface="MS PGothic" pitchFamily="34" charset="-128"/>
                <a:ea typeface="MS PGothic" pitchFamily="34" charset="-128"/>
              </a:rPr>
              <a:t>市政情報コーナー</a:t>
            </a:r>
            <a:r>
              <a:rPr lang="ja-JP" altLang="en-US" sz="1600" b="1" smtClean="0">
                <a:latin typeface="MS PGothic" pitchFamily="34" charset="-128"/>
                <a:ea typeface="MS PGothic" pitchFamily="34" charset="-128"/>
              </a:rPr>
              <a:t>にて受け付けます</a:t>
            </a:r>
            <a:r>
              <a:rPr lang="ja-JP" altLang="en-US" sz="1600" b="1" dirty="0" smtClean="0">
                <a:latin typeface="MS PGothic" pitchFamily="34" charset="-128"/>
                <a:ea typeface="MS PGothic" pitchFamily="34" charset="-128"/>
              </a:rPr>
              <a:t>。</a:t>
            </a:r>
            <a:r>
              <a:rPr lang="en-US" altLang="ja-JP" sz="1600" b="1" dirty="0" smtClean="0">
                <a:latin typeface="MS PGothic" pitchFamily="34" charset="-128"/>
                <a:ea typeface="MS PGothic" pitchFamily="34" charset="-128"/>
              </a:rPr>
              <a:t>DVD-R</a:t>
            </a:r>
            <a:r>
              <a:rPr lang="ja-JP" altLang="en-US" sz="1600" b="1" dirty="0" smtClean="0">
                <a:latin typeface="MS PGothic" pitchFamily="34" charset="-128"/>
                <a:ea typeface="MS PGothic" pitchFamily="34" charset="-128"/>
              </a:rPr>
              <a:t>等のメディアをご持参ください。</a:t>
            </a:r>
            <a:endParaRPr lang="en-US" altLang="ja-JP" sz="1600" b="1" dirty="0" smtClean="0">
              <a:latin typeface="MS PGothic" pitchFamily="34" charset="-128"/>
              <a:ea typeface="MS PGothic" pitchFamily="34" charset="-128"/>
            </a:endParaRPr>
          </a:p>
          <a:p>
            <a:pPr>
              <a:lnSpc>
                <a:spcPct val="120000"/>
              </a:lnSpc>
            </a:pPr>
            <a:r>
              <a:rPr lang="en-US" altLang="ja-JP" sz="1400" b="1" dirty="0" smtClean="0">
                <a:latin typeface="MS PGothic" pitchFamily="34" charset="-128"/>
                <a:ea typeface="MS PGothic" pitchFamily="34" charset="-128"/>
              </a:rPr>
              <a:t>※</a:t>
            </a:r>
            <a:r>
              <a:rPr lang="ja-JP" altLang="en-US" sz="1400" b="1" dirty="0" smtClean="0">
                <a:latin typeface="MS PGothic" pitchFamily="34" charset="-128"/>
                <a:ea typeface="MS PGothic" pitchFamily="34" charset="-128"/>
              </a:rPr>
              <a:t>１案件で１枚必要です。</a:t>
            </a:r>
            <a:endParaRPr lang="en-US" altLang="ja-JP" sz="1400" b="1" dirty="0" smtClean="0">
              <a:latin typeface="MS PGothic" pitchFamily="34" charset="-128"/>
              <a:ea typeface="MS PGothic" pitchFamily="34" charset="-128"/>
            </a:endParaRPr>
          </a:p>
        </p:txBody>
      </p:sp>
      <p:sp>
        <p:nvSpPr>
          <p:cNvPr id="50" name="TextBox 49"/>
          <p:cNvSpPr txBox="1"/>
          <p:nvPr/>
        </p:nvSpPr>
        <p:spPr>
          <a:xfrm>
            <a:off x="5317301" y="7278220"/>
            <a:ext cx="2010141" cy="445507"/>
          </a:xfrm>
          <a:prstGeom prst="rect">
            <a:avLst/>
          </a:prstGeom>
          <a:noFill/>
        </p:spPr>
        <p:txBody>
          <a:bodyPr wrap="square" rtlCol="0">
            <a:spAutoFit/>
          </a:bodyPr>
          <a:lstStyle/>
          <a:p>
            <a:pPr algn="ctr">
              <a:lnSpc>
                <a:spcPct val="85000"/>
              </a:lnSpc>
            </a:pPr>
            <a:r>
              <a:rPr lang="ja-JP" altLang="en-US" sz="2700" b="1" dirty="0" smtClean="0">
                <a:latin typeface="MS PGothic" pitchFamily="34" charset="-128"/>
                <a:ea typeface="MS PGothic" pitchFamily="34" charset="-128"/>
              </a:rPr>
              <a:t>窓口申込</a:t>
            </a:r>
            <a:endParaRPr lang="en-US" sz="2700" b="1" dirty="0">
              <a:latin typeface="MS PGothic" pitchFamily="34" charset="-128"/>
              <a:ea typeface="MS PGothic" pitchFamily="34" charset="-128"/>
            </a:endParaRPr>
          </a:p>
        </p:txBody>
      </p:sp>
      <p:sp>
        <p:nvSpPr>
          <p:cNvPr id="51" name="TextBox 50"/>
          <p:cNvSpPr txBox="1"/>
          <p:nvPr/>
        </p:nvSpPr>
        <p:spPr>
          <a:xfrm>
            <a:off x="5269177" y="7789759"/>
            <a:ext cx="2166662" cy="1569660"/>
          </a:xfrm>
          <a:prstGeom prst="rect">
            <a:avLst/>
          </a:prstGeom>
          <a:noFill/>
        </p:spPr>
        <p:txBody>
          <a:bodyPr wrap="square" rtlCol="0">
            <a:spAutoFit/>
          </a:bodyPr>
          <a:lstStyle/>
          <a:p>
            <a:pPr>
              <a:lnSpc>
                <a:spcPct val="120000"/>
              </a:lnSpc>
            </a:pPr>
            <a:r>
              <a:rPr lang="ja-JP" altLang="en-US" sz="1600" b="1" dirty="0" smtClean="0">
                <a:latin typeface="MS PGothic" pitchFamily="34" charset="-128"/>
                <a:ea typeface="MS PGothic" pitchFamily="34" charset="-128"/>
              </a:rPr>
              <a:t>閲覧又は複写によるデータの持ち帰りとなりますので、窓口での申込みとなります。</a:t>
            </a:r>
            <a:endParaRPr lang="en-US" altLang="ja-JP" sz="1600" b="1" dirty="0" smtClean="0">
              <a:latin typeface="MS PGothic" pitchFamily="34" charset="-128"/>
              <a:ea typeface="MS PGothic" pitchFamily="34" charset="-128"/>
            </a:endParaRPr>
          </a:p>
          <a:p>
            <a:pPr>
              <a:lnSpc>
                <a:spcPct val="120000"/>
              </a:lnSpc>
            </a:pPr>
            <a:r>
              <a:rPr lang="en-US" altLang="ja-JP" sz="1400" b="1" dirty="0" smtClean="0">
                <a:latin typeface="MS PGothic" pitchFamily="34" charset="-128"/>
                <a:ea typeface="MS PGothic" pitchFamily="34" charset="-128"/>
              </a:rPr>
              <a:t>※</a:t>
            </a:r>
            <a:r>
              <a:rPr lang="ja-JP" altLang="en-US" sz="1400" b="1" dirty="0" smtClean="0">
                <a:latin typeface="MS PGothic" pitchFamily="34" charset="-128"/>
                <a:ea typeface="MS PGothic" pitchFamily="34" charset="-128"/>
              </a:rPr>
              <a:t>郵送等受付は不可</a:t>
            </a:r>
            <a:endParaRPr lang="en-US" sz="1400" b="1" dirty="0">
              <a:latin typeface="MS PGothic" pitchFamily="34" charset="-128"/>
              <a:ea typeface="MS PGothic" pitchFamily="34" charset="-128"/>
            </a:endParaRPr>
          </a:p>
        </p:txBody>
      </p:sp>
      <p:sp>
        <p:nvSpPr>
          <p:cNvPr id="52" name="TextBox 51"/>
          <p:cNvSpPr txBox="1"/>
          <p:nvPr/>
        </p:nvSpPr>
        <p:spPr>
          <a:xfrm>
            <a:off x="357687" y="9582614"/>
            <a:ext cx="4146074" cy="1200329"/>
          </a:xfrm>
          <a:prstGeom prst="rect">
            <a:avLst/>
          </a:prstGeom>
          <a:noFill/>
        </p:spPr>
        <p:txBody>
          <a:bodyPr wrap="square" rtlCol="0">
            <a:spAutoFit/>
          </a:bodyPr>
          <a:lstStyle/>
          <a:p>
            <a:pPr>
              <a:lnSpc>
                <a:spcPct val="120000"/>
              </a:lnSpc>
            </a:pPr>
            <a:r>
              <a:rPr lang="ja-JP" altLang="en-US" sz="1300" b="1" dirty="0" smtClean="0">
                <a:solidFill>
                  <a:srgbClr val="FF0000"/>
                </a:solidFill>
                <a:latin typeface="MS PGothic" pitchFamily="34" charset="-128"/>
                <a:ea typeface="MS PGothic" pitchFamily="34" charset="-128"/>
              </a:rPr>
              <a:t>情報公開からの主な変更点</a:t>
            </a:r>
            <a:endParaRPr lang="en-US" altLang="ja-JP" sz="1300" b="1" dirty="0" smtClean="0">
              <a:solidFill>
                <a:srgbClr val="FF0000"/>
              </a:solidFill>
              <a:latin typeface="MS PGothic" pitchFamily="34" charset="-128"/>
              <a:ea typeface="MS PGothic" pitchFamily="34" charset="-128"/>
            </a:endParaRPr>
          </a:p>
          <a:p>
            <a:pPr>
              <a:lnSpc>
                <a:spcPct val="120000"/>
              </a:lnSpc>
            </a:pPr>
            <a:r>
              <a:rPr lang="ja-JP" altLang="en-US" sz="1100" b="1" dirty="0" smtClean="0">
                <a:solidFill>
                  <a:schemeClr val="bg1"/>
                </a:solidFill>
                <a:latin typeface="MS PGothic" pitchFamily="34" charset="-128"/>
                <a:ea typeface="MS PGothic" pitchFamily="34" charset="-128"/>
              </a:rPr>
              <a:t>情報公開請求で手続きをしていただいていた入間市公共工事の金入り設計書について、情報提供申込に変更します。これにより事務の簡素化・迅速化が図られるため、即日交付が可能となります。</a:t>
            </a:r>
            <a:endParaRPr lang="en-US" altLang="ja-JP" sz="1100" b="1" dirty="0" smtClean="0">
              <a:solidFill>
                <a:schemeClr val="bg1"/>
              </a:solidFill>
              <a:latin typeface="MS PGothic" pitchFamily="34" charset="-128"/>
              <a:ea typeface="MS PGothic" pitchFamily="34" charset="-128"/>
            </a:endParaRPr>
          </a:p>
          <a:p>
            <a:pPr>
              <a:lnSpc>
                <a:spcPct val="120000"/>
              </a:lnSpc>
            </a:pPr>
            <a:endParaRPr lang="en-US" sz="1400" b="1" dirty="0">
              <a:solidFill>
                <a:schemeClr val="bg1"/>
              </a:solidFill>
              <a:latin typeface="MS PGothic" pitchFamily="34" charset="-128"/>
              <a:ea typeface="MS PGothic" pitchFamily="34" charset="-128"/>
            </a:endParaRPr>
          </a:p>
        </p:txBody>
      </p:sp>
      <p:sp>
        <p:nvSpPr>
          <p:cNvPr id="53" name="TextBox 52"/>
          <p:cNvSpPr txBox="1"/>
          <p:nvPr/>
        </p:nvSpPr>
        <p:spPr>
          <a:xfrm>
            <a:off x="4565842" y="9567358"/>
            <a:ext cx="3107334" cy="978729"/>
          </a:xfrm>
          <a:prstGeom prst="rect">
            <a:avLst/>
          </a:prstGeom>
          <a:noFill/>
        </p:spPr>
        <p:txBody>
          <a:bodyPr wrap="square" rtlCol="0">
            <a:spAutoFit/>
          </a:bodyPr>
          <a:lstStyle/>
          <a:p>
            <a:pPr>
              <a:lnSpc>
                <a:spcPct val="120000"/>
              </a:lnSpc>
            </a:pPr>
            <a:r>
              <a:rPr lang="ja-JP" altLang="en-US" sz="1200" b="1" dirty="0" smtClean="0">
                <a:solidFill>
                  <a:schemeClr val="bg1"/>
                </a:solidFill>
                <a:latin typeface="MS PGothic" pitchFamily="34" charset="-128"/>
                <a:ea typeface="MS PGothic" pitchFamily="34" charset="-128"/>
              </a:rPr>
              <a:t>連絡・問い合わせ先</a:t>
            </a:r>
            <a:endParaRPr lang="en-US" altLang="ja-JP" sz="1200" b="1" dirty="0" smtClean="0">
              <a:solidFill>
                <a:schemeClr val="bg1"/>
              </a:solidFill>
              <a:latin typeface="MS PGothic" pitchFamily="34" charset="-128"/>
              <a:ea typeface="MS PGothic" pitchFamily="34" charset="-128"/>
            </a:endParaRPr>
          </a:p>
          <a:p>
            <a:pPr>
              <a:lnSpc>
                <a:spcPct val="120000"/>
              </a:lnSpc>
            </a:pPr>
            <a:r>
              <a:rPr lang="ja-JP" altLang="en-US" sz="1200" b="1" dirty="0" smtClean="0">
                <a:solidFill>
                  <a:schemeClr val="bg1"/>
                </a:solidFill>
                <a:latin typeface="MS PGothic" pitchFamily="34" charset="-128"/>
                <a:ea typeface="MS PGothic" pitchFamily="34" charset="-128"/>
              </a:rPr>
              <a:t>入間市役所</a:t>
            </a:r>
            <a:endParaRPr lang="en-US" altLang="ja-JP" sz="1200" b="1" dirty="0" smtClean="0">
              <a:solidFill>
                <a:schemeClr val="bg1"/>
              </a:solidFill>
              <a:latin typeface="MS PGothic" pitchFamily="34" charset="-128"/>
              <a:ea typeface="MS PGothic" pitchFamily="34" charset="-128"/>
            </a:endParaRPr>
          </a:p>
          <a:p>
            <a:pPr>
              <a:lnSpc>
                <a:spcPct val="120000"/>
              </a:lnSpc>
            </a:pPr>
            <a:r>
              <a:rPr lang="ja-JP" altLang="en-US" sz="1200" b="1" dirty="0" smtClean="0">
                <a:solidFill>
                  <a:schemeClr val="bg1"/>
                </a:solidFill>
                <a:latin typeface="MS PGothic" pitchFamily="34" charset="-128"/>
                <a:ea typeface="MS PGothic" pitchFamily="34" charset="-128"/>
              </a:rPr>
              <a:t>総務部総務課文書</a:t>
            </a:r>
            <a:r>
              <a:rPr lang="ja-JP" altLang="en-US" sz="1200" b="1" dirty="0" smtClean="0">
                <a:solidFill>
                  <a:schemeClr val="bg1"/>
                </a:solidFill>
                <a:latin typeface="MS PGothic" pitchFamily="34" charset="-128"/>
                <a:ea typeface="MS PGothic" pitchFamily="34" charset="-128"/>
              </a:rPr>
              <a:t>管理担当</a:t>
            </a:r>
            <a:endParaRPr lang="en-US" altLang="zh-TW" sz="1200" b="1" dirty="0" smtClean="0">
              <a:solidFill>
                <a:schemeClr val="bg1"/>
              </a:solidFill>
              <a:latin typeface="MS PGothic" pitchFamily="34" charset="-128"/>
              <a:ea typeface="MS PGothic" pitchFamily="34" charset="-128"/>
            </a:endParaRPr>
          </a:p>
          <a:p>
            <a:pPr>
              <a:lnSpc>
                <a:spcPct val="120000"/>
              </a:lnSpc>
            </a:pPr>
            <a:r>
              <a:rPr lang="zh-TW" altLang="en-US" sz="1200" b="1" dirty="0" smtClean="0">
                <a:solidFill>
                  <a:schemeClr val="bg1"/>
                </a:solidFill>
                <a:latin typeface="MS PGothic" pitchFamily="34" charset="-128"/>
                <a:ea typeface="MS PGothic" pitchFamily="34" charset="-128"/>
              </a:rPr>
              <a:t>（</a:t>
            </a:r>
            <a:r>
              <a:rPr lang="en-US" altLang="zh-TW" sz="1200" b="1" dirty="0">
                <a:solidFill>
                  <a:schemeClr val="bg1"/>
                </a:solidFill>
                <a:latin typeface="MS PGothic" pitchFamily="34" charset="-128"/>
                <a:ea typeface="MS PGothic" pitchFamily="34" charset="-128"/>
              </a:rPr>
              <a:t>TEL</a:t>
            </a:r>
            <a:r>
              <a:rPr lang="zh-TW" altLang="en-US" sz="1200" b="1" dirty="0">
                <a:solidFill>
                  <a:schemeClr val="bg1"/>
                </a:solidFill>
                <a:latin typeface="MS PGothic" pitchFamily="34" charset="-128"/>
                <a:ea typeface="MS PGothic" pitchFamily="34" charset="-128"/>
              </a:rPr>
              <a:t>）</a:t>
            </a:r>
            <a:r>
              <a:rPr lang="en-US" altLang="zh-TW" sz="1200" b="1" dirty="0" smtClean="0">
                <a:solidFill>
                  <a:schemeClr val="bg1"/>
                </a:solidFill>
                <a:latin typeface="MS PGothic" pitchFamily="34" charset="-128"/>
                <a:ea typeface="MS PGothic" pitchFamily="34" charset="-128"/>
              </a:rPr>
              <a:t>0</a:t>
            </a:r>
            <a:r>
              <a:rPr lang="en-US" altLang="ja-JP" sz="1200" b="1" dirty="0" smtClean="0">
                <a:solidFill>
                  <a:schemeClr val="bg1"/>
                </a:solidFill>
                <a:latin typeface="MS PGothic" pitchFamily="34" charset="-128"/>
                <a:ea typeface="MS PGothic" pitchFamily="34" charset="-128"/>
              </a:rPr>
              <a:t>4</a:t>
            </a:r>
            <a:r>
              <a:rPr lang="en-US" altLang="zh-TW" sz="1200" b="1" dirty="0" smtClean="0">
                <a:solidFill>
                  <a:schemeClr val="bg1"/>
                </a:solidFill>
                <a:latin typeface="MS PGothic" pitchFamily="34" charset="-128"/>
                <a:ea typeface="MS PGothic" pitchFamily="34" charset="-128"/>
              </a:rPr>
              <a:t>-</a:t>
            </a:r>
            <a:r>
              <a:rPr lang="en-US" altLang="ja-JP" sz="1200" b="1" dirty="0" smtClean="0">
                <a:solidFill>
                  <a:schemeClr val="bg1"/>
                </a:solidFill>
                <a:latin typeface="MS PGothic" pitchFamily="34" charset="-128"/>
                <a:ea typeface="MS PGothic" pitchFamily="34" charset="-128"/>
              </a:rPr>
              <a:t>2964</a:t>
            </a:r>
            <a:r>
              <a:rPr lang="en-US" altLang="zh-TW" sz="1200" b="1" dirty="0" smtClean="0">
                <a:solidFill>
                  <a:schemeClr val="bg1"/>
                </a:solidFill>
                <a:latin typeface="MS PGothic" pitchFamily="34" charset="-128"/>
                <a:ea typeface="MS PGothic" pitchFamily="34" charset="-128"/>
              </a:rPr>
              <a:t>-1111</a:t>
            </a:r>
            <a:r>
              <a:rPr lang="ja-JP" altLang="en-US" sz="1200" b="1" dirty="0" smtClean="0">
                <a:solidFill>
                  <a:schemeClr val="bg1"/>
                </a:solidFill>
                <a:latin typeface="MS PGothic" pitchFamily="34" charset="-128"/>
                <a:ea typeface="MS PGothic" pitchFamily="34" charset="-128"/>
              </a:rPr>
              <a:t>　</a:t>
            </a:r>
            <a:r>
              <a:rPr lang="ja-JP" altLang="en-US" sz="1200" b="1" dirty="0" smtClean="0">
                <a:solidFill>
                  <a:schemeClr val="bg1"/>
                </a:solidFill>
                <a:latin typeface="MS PGothic" pitchFamily="34" charset="-128"/>
                <a:ea typeface="MS PGothic" pitchFamily="34" charset="-128"/>
              </a:rPr>
              <a:t>内線</a:t>
            </a:r>
            <a:r>
              <a:rPr lang="en-US" altLang="ja-JP" sz="1200" b="1" dirty="0" smtClean="0">
                <a:solidFill>
                  <a:schemeClr val="bg1"/>
                </a:solidFill>
                <a:latin typeface="MS PGothic" pitchFamily="34" charset="-128"/>
                <a:ea typeface="MS PGothic" pitchFamily="34" charset="-128"/>
              </a:rPr>
              <a:t>3213</a:t>
            </a:r>
            <a:r>
              <a:rPr lang="ja-JP" altLang="en-US" sz="1200" b="1" dirty="0" err="1" smtClean="0">
                <a:solidFill>
                  <a:schemeClr val="bg1"/>
                </a:solidFill>
                <a:latin typeface="MS PGothic" pitchFamily="34" charset="-128"/>
                <a:ea typeface="MS PGothic" pitchFamily="34" charset="-128"/>
              </a:rPr>
              <a:t>、</a:t>
            </a:r>
            <a:r>
              <a:rPr lang="en-US" altLang="ja-JP" sz="1200" b="1" dirty="0" smtClean="0">
                <a:solidFill>
                  <a:schemeClr val="bg1"/>
                </a:solidFill>
                <a:latin typeface="MS PGothic" pitchFamily="34" charset="-128"/>
                <a:ea typeface="MS PGothic" pitchFamily="34" charset="-128"/>
              </a:rPr>
              <a:t>3214</a:t>
            </a:r>
            <a:endParaRPr lang="en-US" altLang="zh-TW" sz="1200" b="1" dirty="0">
              <a:solidFill>
                <a:schemeClr val="bg1"/>
              </a:solidFill>
              <a:latin typeface="MS PGothic" pitchFamily="34" charset="-128"/>
              <a:ea typeface="MS PGothic" pitchFamily="34" charset="-128"/>
            </a:endParaRPr>
          </a:p>
        </p:txBody>
      </p:sp>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648" y="-1"/>
            <a:ext cx="7831532" cy="709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a:spLocks noChangeAspect="1"/>
          </p:cNvSpPr>
          <p:nvPr/>
        </p:nvSpPr>
        <p:spPr>
          <a:xfrm rot="-600000">
            <a:off x="3360009" y="3915360"/>
            <a:ext cx="3866227" cy="2752358"/>
          </a:xfrm>
          <a:prstGeom prst="rect">
            <a:avLst/>
          </a:prstGeom>
          <a:solidFill>
            <a:schemeClr val="lt1"/>
          </a:solidFill>
          <a:ln>
            <a:noFill/>
          </a:ln>
          <a:effectLst>
            <a:outerShdw blurRad="241300" dist="25400" sx="102000" sy="102000" algn="tl" rotWithShape="0">
              <a:schemeClr val="bg1">
                <a:lumMod val="75000"/>
              </a:scheme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pic>
        <p:nvPicPr>
          <p:cNvPr id="22"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600000">
            <a:off x="3463050" y="3988170"/>
            <a:ext cx="3660143" cy="260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図 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20996806">
            <a:off x="3456959" y="3979483"/>
            <a:ext cx="3677493" cy="2625046"/>
          </a:xfrm>
          <a:prstGeom prst="rect">
            <a:avLst/>
          </a:prstGeom>
        </p:spPr>
      </p:pic>
    </p:spTree>
    <p:extLst>
      <p:ext uri="{BB962C8B-B14F-4D97-AF65-F5344CB8AC3E}">
        <p14:creationId xmlns:p14="http://schemas.microsoft.com/office/powerpoint/2010/main" val="77929005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0</TotalTime>
  <Words>167</Words>
  <Application>Microsoft Office PowerPoint</Application>
  <PresentationFormat>ユーザー設定</PresentationFormat>
  <Paragraphs>19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HGPSoeiKakugothicUB</vt:lpstr>
      <vt:lpstr>MS PGothic</vt:lpstr>
      <vt:lpstr>MS PGothic</vt:lpstr>
      <vt:lpstr>宋体</vt:lpstr>
      <vt:lpstr>Arial</vt:lpstr>
      <vt:lpstr>Calibri</vt:lpstr>
      <vt:lpstr>Calibri Light</vt:lpstr>
      <vt:lpstr>1_ガイド入りテンプレートサンプル20130531三木さん</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2016-07-29T11:35:00Z</dcterms:created>
  <dcterms:modified xsi:type="dcterms:W3CDTF">2017-04-24T04:52:15Z</dcterms:modified>
</cp:coreProperties>
</file>